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63"/>
  </p:notesMasterIdLst>
  <p:sldIdLst>
    <p:sldId id="256"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21" r:id="rId46"/>
    <p:sldId id="306" r:id="rId47"/>
    <p:sldId id="307" r:id="rId48"/>
    <p:sldId id="308" r:id="rId49"/>
    <p:sldId id="309" r:id="rId50"/>
    <p:sldId id="310" r:id="rId51"/>
    <p:sldId id="313" r:id="rId52"/>
    <p:sldId id="312" r:id="rId53"/>
    <p:sldId id="315" r:id="rId54"/>
    <p:sldId id="324" r:id="rId55"/>
    <p:sldId id="317" r:id="rId56"/>
    <p:sldId id="322" r:id="rId57"/>
    <p:sldId id="319" r:id="rId58"/>
    <p:sldId id="325" r:id="rId59"/>
    <p:sldId id="323" r:id="rId60"/>
    <p:sldId id="320" r:id="rId61"/>
    <p:sldId id="32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581" y="82"/>
      </p:cViewPr>
      <p:guideLst/>
    </p:cSldViewPr>
  </p:slideViewPr>
  <p:notesTextViewPr>
    <p:cViewPr>
      <p:scale>
        <a:sx n="1" d="1"/>
        <a:sy n="1" d="1"/>
      </p:scale>
      <p:origin x="0" y="0"/>
    </p:cViewPr>
  </p:notesTextViewPr>
  <p:sorterViewPr>
    <p:cViewPr>
      <p:scale>
        <a:sx n="170" d="100"/>
        <a:sy n="170" d="100"/>
      </p:scale>
      <p:origin x="0" y="-413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A70A84-927A-4A59-BD59-2CC2C01E9C10}" type="doc">
      <dgm:prSet loTypeId="urn:microsoft.com/office/officeart/2005/8/layout/chevron1" loCatId="process" qsTypeId="urn:microsoft.com/office/officeart/2005/8/quickstyle/simple1" qsCatId="simple" csTypeId="urn:microsoft.com/office/officeart/2005/8/colors/accent1_1" csCatId="accent1" phldr="1"/>
      <dgm:spPr/>
    </dgm:pt>
    <dgm:pt modelId="{8B931FD1-712E-4AB6-ABB4-52F6F9206498}">
      <dgm:prSet phldrT="[Text]"/>
      <dgm:spPr/>
      <dgm:t>
        <a:bodyPr/>
        <a:lstStyle/>
        <a:p>
          <a:r>
            <a:rPr lang="fr-BE" dirty="0" err="1" smtClean="0"/>
            <a:t>install</a:t>
          </a:r>
          <a:r>
            <a:rPr lang="fr-BE" dirty="0" smtClean="0"/>
            <a:t> </a:t>
          </a:r>
          <a:r>
            <a:rPr lang="fr-BE" dirty="0" err="1" smtClean="0"/>
            <a:t>eID</a:t>
          </a:r>
          <a:r>
            <a:rPr lang="fr-BE" dirty="0" smtClean="0"/>
            <a:t> software</a:t>
          </a:r>
          <a:endParaRPr lang="en-US" dirty="0"/>
        </a:p>
      </dgm:t>
    </dgm:pt>
    <dgm:pt modelId="{74DA134A-7147-4CA3-B743-D369E0EC84FB}" type="parTrans" cxnId="{359670AF-C781-4CDB-9809-4780E3570F66}">
      <dgm:prSet/>
      <dgm:spPr/>
      <dgm:t>
        <a:bodyPr/>
        <a:lstStyle/>
        <a:p>
          <a:endParaRPr lang="en-US"/>
        </a:p>
      </dgm:t>
    </dgm:pt>
    <dgm:pt modelId="{EC5836E5-BC91-497D-88A3-CA4695DE04EB}" type="sibTrans" cxnId="{359670AF-C781-4CDB-9809-4780E3570F66}">
      <dgm:prSet/>
      <dgm:spPr/>
      <dgm:t>
        <a:bodyPr/>
        <a:lstStyle/>
        <a:p>
          <a:endParaRPr lang="en-US"/>
        </a:p>
      </dgm:t>
    </dgm:pt>
    <dgm:pt modelId="{B213BFE4-1DB4-4E6D-BB67-5896B7F06281}">
      <dgm:prSet phldrT="[Text]"/>
      <dgm:spPr/>
      <dgm:t>
        <a:bodyPr/>
        <a:lstStyle/>
        <a:p>
          <a:r>
            <a:rPr lang="fr-BE" dirty="0" smtClean="0"/>
            <a:t> </a:t>
          </a:r>
          <a:r>
            <a:rPr lang="fr-BE" dirty="0" err="1" smtClean="0"/>
            <a:t>connect</a:t>
          </a:r>
          <a:r>
            <a:rPr lang="fr-BE" dirty="0" smtClean="0"/>
            <a:t> the </a:t>
          </a:r>
          <a:r>
            <a:rPr lang="fr-BE" dirty="0" err="1" smtClean="0"/>
            <a:t>card</a:t>
          </a:r>
          <a:r>
            <a:rPr lang="fr-BE" dirty="0" smtClean="0"/>
            <a:t> </a:t>
          </a:r>
          <a:r>
            <a:rPr lang="fr-BE" dirty="0" err="1" smtClean="0"/>
            <a:t>reader</a:t>
          </a:r>
          <a:r>
            <a:rPr lang="fr-BE" dirty="0" smtClean="0"/>
            <a:t> </a:t>
          </a:r>
          <a:r>
            <a:rPr lang="fr-BE" dirty="0" err="1" smtClean="0"/>
            <a:t>with</a:t>
          </a:r>
          <a:r>
            <a:rPr lang="fr-BE" dirty="0" smtClean="0"/>
            <a:t> the computer</a:t>
          </a:r>
          <a:endParaRPr lang="en-US" dirty="0"/>
        </a:p>
      </dgm:t>
    </dgm:pt>
    <dgm:pt modelId="{B4F984C7-FCBC-4431-9500-22A058CF0607}" type="parTrans" cxnId="{B1DB18F1-19C9-4FC5-8C7B-459CECADB76A}">
      <dgm:prSet/>
      <dgm:spPr/>
      <dgm:t>
        <a:bodyPr/>
        <a:lstStyle/>
        <a:p>
          <a:endParaRPr lang="en-US"/>
        </a:p>
      </dgm:t>
    </dgm:pt>
    <dgm:pt modelId="{F9098EE8-0183-41FC-ACF3-A6EFDEA3E3A9}" type="sibTrans" cxnId="{B1DB18F1-19C9-4FC5-8C7B-459CECADB76A}">
      <dgm:prSet/>
      <dgm:spPr/>
      <dgm:t>
        <a:bodyPr/>
        <a:lstStyle/>
        <a:p>
          <a:endParaRPr lang="en-US"/>
        </a:p>
      </dgm:t>
    </dgm:pt>
    <dgm:pt modelId="{FCDFA610-43D4-48AB-BFF0-8CA903C8AEBE}">
      <dgm:prSet phldrT="[Text]"/>
      <dgm:spPr/>
      <dgm:t>
        <a:bodyPr/>
        <a:lstStyle/>
        <a:p>
          <a:r>
            <a:rPr lang="fr-BE" dirty="0" smtClean="0"/>
            <a:t> </a:t>
          </a:r>
          <a:r>
            <a:rPr lang="fr-BE" dirty="0" err="1" smtClean="0"/>
            <a:t>consult</a:t>
          </a:r>
          <a:r>
            <a:rPr lang="fr-BE" dirty="0" smtClean="0"/>
            <a:t> </a:t>
          </a:r>
          <a:r>
            <a:rPr lang="fr-BE" dirty="0" err="1" smtClean="0"/>
            <a:t>your</a:t>
          </a:r>
          <a:r>
            <a:rPr lang="fr-BE" dirty="0" smtClean="0"/>
            <a:t> data</a:t>
          </a:r>
          <a:endParaRPr lang="en-US" dirty="0"/>
        </a:p>
      </dgm:t>
    </dgm:pt>
    <dgm:pt modelId="{84F5DDA7-38EE-4E81-AD1B-BDE3E32B49BA}" type="parTrans" cxnId="{0F4EED3E-0E42-4D76-B2E7-382980FE2DA3}">
      <dgm:prSet/>
      <dgm:spPr/>
      <dgm:t>
        <a:bodyPr/>
        <a:lstStyle/>
        <a:p>
          <a:endParaRPr lang="en-US"/>
        </a:p>
      </dgm:t>
    </dgm:pt>
    <dgm:pt modelId="{607A9873-03DB-4968-9B77-046BBB9524AE}" type="sibTrans" cxnId="{0F4EED3E-0E42-4D76-B2E7-382980FE2DA3}">
      <dgm:prSet/>
      <dgm:spPr/>
      <dgm:t>
        <a:bodyPr/>
        <a:lstStyle/>
        <a:p>
          <a:endParaRPr lang="en-US"/>
        </a:p>
      </dgm:t>
    </dgm:pt>
    <dgm:pt modelId="{688BA934-4371-4ADB-A018-393C4FA1274C}" type="pres">
      <dgm:prSet presAssocID="{34A70A84-927A-4A59-BD59-2CC2C01E9C10}" presName="Name0" presStyleCnt="0">
        <dgm:presLayoutVars>
          <dgm:dir/>
          <dgm:animLvl val="lvl"/>
          <dgm:resizeHandles val="exact"/>
        </dgm:presLayoutVars>
      </dgm:prSet>
      <dgm:spPr/>
    </dgm:pt>
    <dgm:pt modelId="{0B4795B5-3ED3-4254-937A-31487267B307}" type="pres">
      <dgm:prSet presAssocID="{8B931FD1-712E-4AB6-ABB4-52F6F9206498}" presName="parTxOnly" presStyleLbl="node1" presStyleIdx="0" presStyleCnt="3" custScaleX="105567">
        <dgm:presLayoutVars>
          <dgm:chMax val="0"/>
          <dgm:chPref val="0"/>
          <dgm:bulletEnabled val="1"/>
        </dgm:presLayoutVars>
      </dgm:prSet>
      <dgm:spPr/>
      <dgm:t>
        <a:bodyPr/>
        <a:lstStyle/>
        <a:p>
          <a:endParaRPr lang="en-US"/>
        </a:p>
      </dgm:t>
    </dgm:pt>
    <dgm:pt modelId="{5FDC9072-05D6-40BC-8CF9-60C163B0A93C}" type="pres">
      <dgm:prSet presAssocID="{EC5836E5-BC91-497D-88A3-CA4695DE04EB}" presName="parTxOnlySpace" presStyleCnt="0"/>
      <dgm:spPr/>
    </dgm:pt>
    <dgm:pt modelId="{6C0C9E8C-4401-463F-BEA5-1ADDF1BA8B8D}" type="pres">
      <dgm:prSet presAssocID="{B213BFE4-1DB4-4E6D-BB67-5896B7F06281}" presName="parTxOnly" presStyleLbl="node1" presStyleIdx="1" presStyleCnt="3" custScaleX="108446">
        <dgm:presLayoutVars>
          <dgm:chMax val="0"/>
          <dgm:chPref val="0"/>
          <dgm:bulletEnabled val="1"/>
        </dgm:presLayoutVars>
      </dgm:prSet>
      <dgm:spPr/>
      <dgm:t>
        <a:bodyPr/>
        <a:lstStyle/>
        <a:p>
          <a:endParaRPr lang="en-US"/>
        </a:p>
      </dgm:t>
    </dgm:pt>
    <dgm:pt modelId="{D562D89D-105D-46CC-9792-5197B150BE16}" type="pres">
      <dgm:prSet presAssocID="{F9098EE8-0183-41FC-ACF3-A6EFDEA3E3A9}" presName="parTxOnlySpace" presStyleCnt="0"/>
      <dgm:spPr/>
    </dgm:pt>
    <dgm:pt modelId="{2DC60372-6B03-49A3-8EC1-7044B6536B89}" type="pres">
      <dgm:prSet presAssocID="{FCDFA610-43D4-48AB-BFF0-8CA903C8AEBE}" presName="parTxOnly" presStyleLbl="node1" presStyleIdx="2" presStyleCnt="3" custScaleX="108487">
        <dgm:presLayoutVars>
          <dgm:chMax val="0"/>
          <dgm:chPref val="0"/>
          <dgm:bulletEnabled val="1"/>
        </dgm:presLayoutVars>
      </dgm:prSet>
      <dgm:spPr/>
      <dgm:t>
        <a:bodyPr/>
        <a:lstStyle/>
        <a:p>
          <a:endParaRPr lang="en-US"/>
        </a:p>
      </dgm:t>
    </dgm:pt>
  </dgm:ptLst>
  <dgm:cxnLst>
    <dgm:cxn modelId="{B1DB18F1-19C9-4FC5-8C7B-459CECADB76A}" srcId="{34A70A84-927A-4A59-BD59-2CC2C01E9C10}" destId="{B213BFE4-1DB4-4E6D-BB67-5896B7F06281}" srcOrd="1" destOrd="0" parTransId="{B4F984C7-FCBC-4431-9500-22A058CF0607}" sibTransId="{F9098EE8-0183-41FC-ACF3-A6EFDEA3E3A9}"/>
    <dgm:cxn modelId="{5116CF3F-53F4-4FF7-BF16-25A64E7A7EA8}" type="presOf" srcId="{8B931FD1-712E-4AB6-ABB4-52F6F9206498}" destId="{0B4795B5-3ED3-4254-937A-31487267B307}" srcOrd="0" destOrd="0" presId="urn:microsoft.com/office/officeart/2005/8/layout/chevron1"/>
    <dgm:cxn modelId="{2A1AF1A2-0105-4066-94C5-E7EBA4464CF3}" type="presOf" srcId="{34A70A84-927A-4A59-BD59-2CC2C01E9C10}" destId="{688BA934-4371-4ADB-A018-393C4FA1274C}" srcOrd="0" destOrd="0" presId="urn:microsoft.com/office/officeart/2005/8/layout/chevron1"/>
    <dgm:cxn modelId="{359670AF-C781-4CDB-9809-4780E3570F66}" srcId="{34A70A84-927A-4A59-BD59-2CC2C01E9C10}" destId="{8B931FD1-712E-4AB6-ABB4-52F6F9206498}" srcOrd="0" destOrd="0" parTransId="{74DA134A-7147-4CA3-B743-D369E0EC84FB}" sibTransId="{EC5836E5-BC91-497D-88A3-CA4695DE04EB}"/>
    <dgm:cxn modelId="{A25F94F3-AAC4-41DE-96DF-CB8465CA6526}" type="presOf" srcId="{FCDFA610-43D4-48AB-BFF0-8CA903C8AEBE}" destId="{2DC60372-6B03-49A3-8EC1-7044B6536B89}" srcOrd="0" destOrd="0" presId="urn:microsoft.com/office/officeart/2005/8/layout/chevron1"/>
    <dgm:cxn modelId="{0F4EED3E-0E42-4D76-B2E7-382980FE2DA3}" srcId="{34A70A84-927A-4A59-BD59-2CC2C01E9C10}" destId="{FCDFA610-43D4-48AB-BFF0-8CA903C8AEBE}" srcOrd="2" destOrd="0" parTransId="{84F5DDA7-38EE-4E81-AD1B-BDE3E32B49BA}" sibTransId="{607A9873-03DB-4968-9B77-046BBB9524AE}"/>
    <dgm:cxn modelId="{49C0CA24-2ECF-4259-A702-5CD5C0E86FD2}" type="presOf" srcId="{B213BFE4-1DB4-4E6D-BB67-5896B7F06281}" destId="{6C0C9E8C-4401-463F-BEA5-1ADDF1BA8B8D}" srcOrd="0" destOrd="0" presId="urn:microsoft.com/office/officeart/2005/8/layout/chevron1"/>
    <dgm:cxn modelId="{307AD4E1-6EAB-4A5B-901C-9FCD0DF78B02}" type="presParOf" srcId="{688BA934-4371-4ADB-A018-393C4FA1274C}" destId="{0B4795B5-3ED3-4254-937A-31487267B307}" srcOrd="0" destOrd="0" presId="urn:microsoft.com/office/officeart/2005/8/layout/chevron1"/>
    <dgm:cxn modelId="{43A2E790-7867-4041-A583-5FDD622A7CB8}" type="presParOf" srcId="{688BA934-4371-4ADB-A018-393C4FA1274C}" destId="{5FDC9072-05D6-40BC-8CF9-60C163B0A93C}" srcOrd="1" destOrd="0" presId="urn:microsoft.com/office/officeart/2005/8/layout/chevron1"/>
    <dgm:cxn modelId="{F4061AFA-E1C5-4209-84EB-F2B7D7279E9B}" type="presParOf" srcId="{688BA934-4371-4ADB-A018-393C4FA1274C}" destId="{6C0C9E8C-4401-463F-BEA5-1ADDF1BA8B8D}" srcOrd="2" destOrd="0" presId="urn:microsoft.com/office/officeart/2005/8/layout/chevron1"/>
    <dgm:cxn modelId="{FFFF4F8C-4E1D-4FDD-8C84-50D6470B71F4}" type="presParOf" srcId="{688BA934-4371-4ADB-A018-393C4FA1274C}" destId="{D562D89D-105D-46CC-9792-5197B150BE16}" srcOrd="3" destOrd="0" presId="urn:microsoft.com/office/officeart/2005/8/layout/chevron1"/>
    <dgm:cxn modelId="{524C9869-2E98-445C-B4E0-99C90E570EFB}" type="presParOf" srcId="{688BA934-4371-4ADB-A018-393C4FA1274C}" destId="{2DC60372-6B03-49A3-8EC1-7044B6536B89}"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17CABF-C4D3-4E46-8CB2-F1BF8C0DDA9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96D8B4D9-92FF-4D1C-8111-B74FCEAD93D0}">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err="1" smtClean="0"/>
            <a:t>Government</a:t>
          </a:r>
          <a:endParaRPr lang="nl-BE" sz="1600" dirty="0"/>
        </a:p>
      </dgm:t>
    </dgm:pt>
    <dgm:pt modelId="{87D37558-7AA3-40EE-897D-AC94FFD5C4C6}" type="parTrans" cxnId="{8172E3DD-15EF-49DD-BD74-87E7CCA52130}">
      <dgm:prSet/>
      <dgm:spPr/>
      <dgm:t>
        <a:bodyPr/>
        <a:lstStyle/>
        <a:p>
          <a:endParaRPr lang="en-US" sz="2400"/>
        </a:p>
      </dgm:t>
    </dgm:pt>
    <dgm:pt modelId="{F7F5AE2F-164C-4CBD-B1F1-34D03D93B765}" type="sibTrans" cxnId="{8172E3DD-15EF-49DD-BD74-87E7CCA52130}">
      <dgm:prSet/>
      <dgm:spPr/>
      <dgm:t>
        <a:bodyPr/>
        <a:lstStyle/>
        <a:p>
          <a:endParaRPr lang="en-US" sz="2400"/>
        </a:p>
      </dgm:t>
    </dgm:pt>
    <dgm:pt modelId="{38B411DE-4B5E-4B7B-8930-D6C1F48E34F0}">
      <dgm:prSet phldrT="[Tex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G-Cloud Operations &amp; </a:t>
          </a:r>
          <a:r>
            <a:rPr lang="nl-BE" sz="1600" dirty="0" err="1" smtClean="0"/>
            <a:t>Programme</a:t>
          </a:r>
          <a:r>
            <a:rPr lang="nl-BE" sz="1600" dirty="0" smtClean="0"/>
            <a:t> Board</a:t>
          </a:r>
          <a:endParaRPr lang="nl-BE" sz="1600" dirty="0"/>
        </a:p>
      </dgm:t>
    </dgm:pt>
    <dgm:pt modelId="{40032254-4C80-4E86-82B3-8A87108DAC90}" type="sibTrans" cxnId="{C12819EF-AE26-4267-933A-E40223B8A5CC}">
      <dgm:prSet/>
      <dgm:spPr/>
      <dgm:t>
        <a:bodyPr/>
        <a:lstStyle/>
        <a:p>
          <a:endParaRPr lang="en-US" sz="2400"/>
        </a:p>
      </dgm:t>
    </dgm:pt>
    <dgm:pt modelId="{8931F1E0-7628-4BEB-84A4-BC1CEF98712D}" type="parTrans" cxnId="{C12819EF-AE26-4267-933A-E40223B8A5CC}">
      <dgm:prSet/>
      <dgm:spPr/>
      <dgm:t>
        <a:bodyPr/>
        <a:lstStyle/>
        <a:p>
          <a:endParaRPr lang="en-US" sz="2400"/>
        </a:p>
      </dgm:t>
    </dgm:pt>
    <dgm:pt modelId="{AF21F6B1-F4B5-49AB-AA90-887358530BF3}">
      <dgm:prSet phldrT="[Tex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nl-BE" sz="1600" dirty="0" smtClean="0"/>
            <a:t>G-Cloud Strategic Board</a:t>
          </a:r>
        </a:p>
      </dgm:t>
    </dgm:pt>
    <dgm:pt modelId="{BBA71D42-7F51-481E-ABE0-20A25BF91406}" type="sibTrans" cxnId="{29D448B6-3171-44EA-8497-8C788FE2CE05}">
      <dgm:prSet/>
      <dgm:spPr/>
      <dgm:t>
        <a:bodyPr/>
        <a:lstStyle/>
        <a:p>
          <a:endParaRPr lang="en-US" sz="2400"/>
        </a:p>
      </dgm:t>
    </dgm:pt>
    <dgm:pt modelId="{36C890F9-09F1-4E78-8C45-63FE13A49FCE}" type="parTrans" cxnId="{29D448B6-3171-44EA-8497-8C788FE2CE05}">
      <dgm:prSet/>
      <dgm:spPr/>
      <dgm:t>
        <a:bodyPr/>
        <a:lstStyle/>
        <a:p>
          <a:endParaRPr lang="en-US" sz="2400"/>
        </a:p>
      </dgm:t>
    </dgm:pt>
    <dgm:pt modelId="{F430EE30-5580-4F71-8518-C178E57E206D}">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FPS/PPS</a:t>
          </a:r>
          <a:r>
            <a:rPr dirty="0"/>
            <a:t/>
          </a:r>
          <a:br>
            <a:rPr dirty="0"/>
          </a:br>
          <a:r>
            <a:rPr lang="nl-BE" sz="1600" dirty="0" smtClean="0"/>
            <a:t>(</a:t>
          </a:r>
          <a:r>
            <a:rPr lang="nl-BE" sz="1600" dirty="0" err="1" smtClean="0"/>
            <a:t>Horizontal</a:t>
          </a:r>
          <a:r>
            <a:rPr lang="nl-BE" sz="1600" dirty="0" smtClean="0"/>
            <a:t> FPS, FPS FIN, Belnet, …)</a:t>
          </a:r>
          <a:endParaRPr lang="nl-BE" sz="1600" dirty="0"/>
        </a:p>
      </dgm:t>
    </dgm:pt>
    <dgm:pt modelId="{8EAB2EAF-293E-4BF8-B15C-04C4020C711D}" type="parTrans" cxnId="{BA1711C6-F7C1-47B3-85DA-41D052D91703}">
      <dgm:prSet/>
      <dgm:spPr/>
      <dgm:t>
        <a:bodyPr/>
        <a:lstStyle/>
        <a:p>
          <a:endParaRPr lang="en-US" sz="2400"/>
        </a:p>
      </dgm:t>
    </dgm:pt>
    <dgm:pt modelId="{B517E046-FDC5-4868-BFD0-BF88BB8ADA5F}" type="sibTrans" cxnId="{BA1711C6-F7C1-47B3-85DA-41D052D91703}">
      <dgm:prSet/>
      <dgm:spPr/>
      <dgm:t>
        <a:bodyPr/>
        <a:lstStyle/>
        <a:p>
          <a:endParaRPr lang="en-US" sz="2400"/>
        </a:p>
      </dgm:t>
    </dgm:pt>
    <dgm:pt modelId="{10BCECCC-3286-41B1-BE04-C771606F7820}">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PSSI/IPB </a:t>
          </a:r>
        </a:p>
        <a:p>
          <a:r>
            <a:rPr lang="nl-BE" sz="1600" dirty="0" smtClean="0"/>
            <a:t>(CBSS, ...)</a:t>
          </a:r>
          <a:endParaRPr lang="nl-BE" sz="1600" dirty="0"/>
        </a:p>
      </dgm:t>
    </dgm:pt>
    <dgm:pt modelId="{B7D6A699-EE8D-44A7-B75B-34C841BCA3B8}" type="parTrans" cxnId="{74C09B2B-C49D-443D-A64B-6E9EC157AC05}">
      <dgm:prSet/>
      <dgm:spPr/>
      <dgm:t>
        <a:bodyPr/>
        <a:lstStyle/>
        <a:p>
          <a:endParaRPr lang="en-US" sz="2400"/>
        </a:p>
      </dgm:t>
    </dgm:pt>
    <dgm:pt modelId="{D8DACB58-054E-4FCA-8191-9AD2432E5A87}" type="sibTrans" cxnId="{74C09B2B-C49D-443D-A64B-6E9EC157AC05}">
      <dgm:prSet/>
      <dgm:spPr/>
      <dgm:t>
        <a:bodyPr/>
        <a:lstStyle/>
        <a:p>
          <a:endParaRPr lang="en-US" sz="2400"/>
        </a:p>
      </dgm:t>
    </dgm:pt>
    <dgm:pt modelId="{5F2AE96D-6AA0-4924-A53B-2425DDED6264}">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en-US" sz="1600" dirty="0" smtClean="0"/>
            <a:t>Association of  FPS/PPSI/IPB</a:t>
          </a:r>
          <a:endParaRPr lang="nl-BE" sz="1600" dirty="0"/>
        </a:p>
      </dgm:t>
    </dgm:pt>
    <dgm:pt modelId="{E3046455-3174-4E7D-81DB-C305D1125A45}" type="parTrans" cxnId="{85970516-D158-4413-97AC-8933BFF15FBD}">
      <dgm:prSet/>
      <dgm:spPr/>
      <dgm:t>
        <a:bodyPr/>
        <a:lstStyle/>
        <a:p>
          <a:endParaRPr lang="en-US" sz="2400"/>
        </a:p>
      </dgm:t>
    </dgm:pt>
    <dgm:pt modelId="{02032209-A947-4267-B9BC-2023FE66DEF3}" type="sibTrans" cxnId="{85970516-D158-4413-97AC-8933BFF15FBD}">
      <dgm:prSet/>
      <dgm:spPr/>
      <dgm:t>
        <a:bodyPr/>
        <a:lstStyle/>
        <a:p>
          <a:endParaRPr lang="en-US" sz="2400"/>
        </a:p>
      </dgm:t>
    </dgm:pt>
    <dgm:pt modelId="{D5877657-DD1C-4DF1-9C8B-74C149441555}">
      <dgm:prSet custT="1">
        <dgm:style>
          <a:lnRef idx="1">
            <a:schemeClr val="accent5"/>
          </a:lnRef>
          <a:fillRef idx="3">
            <a:schemeClr val="accent5"/>
          </a:fillRef>
          <a:effectRef idx="2">
            <a:schemeClr val="accent5"/>
          </a:effectRef>
          <a:fontRef idx="minor">
            <a:schemeClr val="lt1"/>
          </a:fontRef>
        </dgm:style>
      </dgm:prSet>
      <dgm:spPr>
        <a:solidFill>
          <a:srgbClr val="0070C0"/>
        </a:solidFill>
      </dgm:spPr>
      <dgm:t>
        <a:bodyPr/>
        <a:lstStyle/>
        <a:p>
          <a:r>
            <a:rPr lang="nl-BE" sz="1600" dirty="0" smtClean="0"/>
            <a:t>Private ICT companies </a:t>
          </a:r>
          <a:r>
            <a:rPr lang="nl-BE" sz="1600" dirty="0" err="1" smtClean="0"/>
            <a:t>directed</a:t>
          </a:r>
          <a:r>
            <a:rPr lang="nl-BE" sz="1600" dirty="0" smtClean="0"/>
            <a:t> </a:t>
          </a:r>
          <a:r>
            <a:rPr lang="nl-BE" sz="1600" dirty="0" err="1" smtClean="0"/>
            <a:t>by</a:t>
          </a:r>
          <a:r>
            <a:rPr lang="nl-BE" sz="1600" dirty="0" smtClean="0"/>
            <a:t> FPS/PSSI/... </a:t>
          </a:r>
          <a:endParaRPr lang="nl-BE" sz="1600" dirty="0"/>
        </a:p>
      </dgm:t>
    </dgm:pt>
    <dgm:pt modelId="{F7CFAA3F-3ECE-4546-92EE-B235278F1C15}" type="parTrans" cxnId="{11453AD5-D6AE-4645-90E2-52428AD3390E}">
      <dgm:prSet/>
      <dgm:spPr/>
      <dgm:t>
        <a:bodyPr/>
        <a:lstStyle/>
        <a:p>
          <a:endParaRPr lang="en-US" sz="2400"/>
        </a:p>
      </dgm:t>
    </dgm:pt>
    <dgm:pt modelId="{0F035546-D055-415A-A591-2F4BEE411E46}" type="sibTrans" cxnId="{11453AD5-D6AE-4645-90E2-52428AD3390E}">
      <dgm:prSet/>
      <dgm:spPr/>
      <dgm:t>
        <a:bodyPr/>
        <a:lstStyle/>
        <a:p>
          <a:endParaRPr lang="en-US" sz="2400"/>
        </a:p>
      </dgm:t>
    </dgm:pt>
    <dgm:pt modelId="{604BF32C-DEF7-4466-8382-C91F28728D50}" type="pres">
      <dgm:prSet presAssocID="{A317CABF-C4D3-4E46-8CB2-F1BF8C0DDA94}" presName="mainComposite" presStyleCnt="0">
        <dgm:presLayoutVars>
          <dgm:chPref val="1"/>
          <dgm:dir/>
          <dgm:animOne val="branch"/>
          <dgm:animLvl val="lvl"/>
          <dgm:resizeHandles val="exact"/>
        </dgm:presLayoutVars>
      </dgm:prSet>
      <dgm:spPr/>
      <dgm:t>
        <a:bodyPr/>
        <a:lstStyle/>
        <a:p>
          <a:endParaRPr lang="fr-BE"/>
        </a:p>
      </dgm:t>
    </dgm:pt>
    <dgm:pt modelId="{289A5DB4-DE7B-434B-BADD-FD6629BAE3DF}" type="pres">
      <dgm:prSet presAssocID="{A317CABF-C4D3-4E46-8CB2-F1BF8C0DDA94}" presName="hierFlow" presStyleCnt="0"/>
      <dgm:spPr/>
    </dgm:pt>
    <dgm:pt modelId="{AACED06D-AD31-47F4-8948-873838845214}" type="pres">
      <dgm:prSet presAssocID="{A317CABF-C4D3-4E46-8CB2-F1BF8C0DDA94}" presName="hierChild1" presStyleCnt="0">
        <dgm:presLayoutVars>
          <dgm:chPref val="1"/>
          <dgm:animOne val="branch"/>
          <dgm:animLvl val="lvl"/>
        </dgm:presLayoutVars>
      </dgm:prSet>
      <dgm:spPr/>
    </dgm:pt>
    <dgm:pt modelId="{A84C74B8-D5F8-4C63-B6AE-C740EC012BCD}" type="pres">
      <dgm:prSet presAssocID="{96D8B4D9-92FF-4D1C-8111-B74FCEAD93D0}" presName="Name14" presStyleCnt="0"/>
      <dgm:spPr/>
    </dgm:pt>
    <dgm:pt modelId="{EFBDBDBB-F016-42CB-9185-D17AE18730A2}" type="pres">
      <dgm:prSet presAssocID="{96D8B4D9-92FF-4D1C-8111-B74FCEAD93D0}" presName="level1Shape" presStyleLbl="node0" presStyleIdx="0" presStyleCnt="1" custScaleX="110604">
        <dgm:presLayoutVars>
          <dgm:chPref val="3"/>
        </dgm:presLayoutVars>
      </dgm:prSet>
      <dgm:spPr/>
      <dgm:t>
        <a:bodyPr/>
        <a:lstStyle/>
        <a:p>
          <a:endParaRPr lang="fr-BE"/>
        </a:p>
      </dgm:t>
    </dgm:pt>
    <dgm:pt modelId="{87C704E9-22F4-4374-96C3-69F5CAD1DB1C}" type="pres">
      <dgm:prSet presAssocID="{96D8B4D9-92FF-4D1C-8111-B74FCEAD93D0}" presName="hierChild2" presStyleCnt="0"/>
      <dgm:spPr/>
    </dgm:pt>
    <dgm:pt modelId="{E753885E-5E29-4AA1-97C6-E523B79A20E0}" type="pres">
      <dgm:prSet presAssocID="{36C890F9-09F1-4E78-8C45-63FE13A49FCE}" presName="Name19" presStyleLbl="parChTrans1D2" presStyleIdx="0" presStyleCnt="1"/>
      <dgm:spPr/>
      <dgm:t>
        <a:bodyPr/>
        <a:lstStyle/>
        <a:p>
          <a:endParaRPr lang="fr-BE"/>
        </a:p>
      </dgm:t>
    </dgm:pt>
    <dgm:pt modelId="{F199B688-71AA-46D0-8335-ADF92C47C0DE}" type="pres">
      <dgm:prSet presAssocID="{AF21F6B1-F4B5-49AB-AA90-887358530BF3}" presName="Name21" presStyleCnt="0"/>
      <dgm:spPr/>
    </dgm:pt>
    <dgm:pt modelId="{FC62007E-0289-41CD-808B-B2867874EBE1}" type="pres">
      <dgm:prSet presAssocID="{AF21F6B1-F4B5-49AB-AA90-887358530BF3}" presName="level2Shape" presStyleLbl="node2" presStyleIdx="0" presStyleCnt="1"/>
      <dgm:spPr/>
      <dgm:t>
        <a:bodyPr/>
        <a:lstStyle/>
        <a:p>
          <a:endParaRPr lang="en-US"/>
        </a:p>
      </dgm:t>
    </dgm:pt>
    <dgm:pt modelId="{17BB4D9A-058A-49FF-9C88-03AE3DFD27D8}" type="pres">
      <dgm:prSet presAssocID="{AF21F6B1-F4B5-49AB-AA90-887358530BF3}" presName="hierChild3" presStyleCnt="0"/>
      <dgm:spPr/>
    </dgm:pt>
    <dgm:pt modelId="{2ABDDC3B-0E3F-4094-B2A0-81DDA2235859}" type="pres">
      <dgm:prSet presAssocID="{8931F1E0-7628-4BEB-84A4-BC1CEF98712D}" presName="Name19" presStyleLbl="parChTrans1D3" presStyleIdx="0" presStyleCnt="1"/>
      <dgm:spPr/>
      <dgm:t>
        <a:bodyPr/>
        <a:lstStyle/>
        <a:p>
          <a:endParaRPr lang="fr-BE"/>
        </a:p>
      </dgm:t>
    </dgm:pt>
    <dgm:pt modelId="{46DB721C-FC66-4A6D-B0C7-4838A570E708}" type="pres">
      <dgm:prSet presAssocID="{38B411DE-4B5E-4B7B-8930-D6C1F48E34F0}" presName="Name21" presStyleCnt="0"/>
      <dgm:spPr/>
    </dgm:pt>
    <dgm:pt modelId="{1719D184-4BDA-4438-BCFC-3C8F0189EFDE}" type="pres">
      <dgm:prSet presAssocID="{38B411DE-4B5E-4B7B-8930-D6C1F48E34F0}" presName="level2Shape" presStyleLbl="node3" presStyleIdx="0" presStyleCnt="1" custLinFactNeighborY="-7097"/>
      <dgm:spPr/>
      <dgm:t>
        <a:bodyPr/>
        <a:lstStyle/>
        <a:p>
          <a:endParaRPr lang="fr-BE"/>
        </a:p>
      </dgm:t>
    </dgm:pt>
    <dgm:pt modelId="{87D81BB3-A358-4DD2-BFA3-25700280D231}" type="pres">
      <dgm:prSet presAssocID="{38B411DE-4B5E-4B7B-8930-D6C1F48E34F0}" presName="hierChild3" presStyleCnt="0"/>
      <dgm:spPr/>
    </dgm:pt>
    <dgm:pt modelId="{10FA042D-5615-4BF9-958C-81FFB5A6DD35}" type="pres">
      <dgm:prSet presAssocID="{8EAB2EAF-293E-4BF8-B15C-04C4020C711D}" presName="Name19" presStyleLbl="parChTrans1D4" presStyleIdx="0" presStyleCnt="4"/>
      <dgm:spPr/>
      <dgm:t>
        <a:bodyPr/>
        <a:lstStyle/>
        <a:p>
          <a:endParaRPr lang="fr-BE"/>
        </a:p>
      </dgm:t>
    </dgm:pt>
    <dgm:pt modelId="{68128852-1A94-46BF-986E-52DDA8CBD552}" type="pres">
      <dgm:prSet presAssocID="{F430EE30-5580-4F71-8518-C178E57E206D}" presName="Name21" presStyleCnt="0"/>
      <dgm:spPr/>
    </dgm:pt>
    <dgm:pt modelId="{69F70529-B724-4F85-8AAE-BA0FB5B39E22}" type="pres">
      <dgm:prSet presAssocID="{F430EE30-5580-4F71-8518-C178E57E206D}" presName="level2Shape" presStyleLbl="node4" presStyleIdx="0" presStyleCnt="4" custLinFactNeighborX="-3512" custLinFactNeighborY="-7176"/>
      <dgm:spPr/>
      <dgm:t>
        <a:bodyPr/>
        <a:lstStyle/>
        <a:p>
          <a:endParaRPr lang="en-US"/>
        </a:p>
      </dgm:t>
    </dgm:pt>
    <dgm:pt modelId="{A5AB88D3-5F22-4E42-8A3C-08F45849A1CF}" type="pres">
      <dgm:prSet presAssocID="{F430EE30-5580-4F71-8518-C178E57E206D}" presName="hierChild3" presStyleCnt="0"/>
      <dgm:spPr/>
    </dgm:pt>
    <dgm:pt modelId="{16DB20CB-D959-404A-86D4-DBD9F03D41C8}" type="pres">
      <dgm:prSet presAssocID="{B7D6A699-EE8D-44A7-B75B-34C841BCA3B8}" presName="Name19" presStyleLbl="parChTrans1D4" presStyleIdx="1" presStyleCnt="4"/>
      <dgm:spPr/>
      <dgm:t>
        <a:bodyPr/>
        <a:lstStyle/>
        <a:p>
          <a:endParaRPr lang="fr-BE"/>
        </a:p>
      </dgm:t>
    </dgm:pt>
    <dgm:pt modelId="{5479D8CD-E0C4-4DF4-965C-69F44E106FAB}" type="pres">
      <dgm:prSet presAssocID="{10BCECCC-3286-41B1-BE04-C771606F7820}" presName="Name21" presStyleCnt="0"/>
      <dgm:spPr/>
    </dgm:pt>
    <dgm:pt modelId="{0C15A292-2059-4B9C-9C47-E66478AFF3EC}" type="pres">
      <dgm:prSet presAssocID="{10BCECCC-3286-41B1-BE04-C771606F7820}" presName="level2Shape" presStyleLbl="node4" presStyleIdx="1" presStyleCnt="4" custLinFactNeighborX="-3512" custLinFactNeighborY="-7176"/>
      <dgm:spPr/>
      <dgm:t>
        <a:bodyPr/>
        <a:lstStyle/>
        <a:p>
          <a:endParaRPr lang="fr-BE"/>
        </a:p>
      </dgm:t>
    </dgm:pt>
    <dgm:pt modelId="{831469DF-BC44-4131-848A-A8B29B0AA5C7}" type="pres">
      <dgm:prSet presAssocID="{10BCECCC-3286-41B1-BE04-C771606F7820}" presName="hierChild3" presStyleCnt="0"/>
      <dgm:spPr/>
    </dgm:pt>
    <dgm:pt modelId="{040AE0B6-74FA-4EA9-BB98-39A17B3C414B}" type="pres">
      <dgm:prSet presAssocID="{E3046455-3174-4E7D-81DB-C305D1125A45}" presName="Name19" presStyleLbl="parChTrans1D4" presStyleIdx="2" presStyleCnt="4"/>
      <dgm:spPr/>
      <dgm:t>
        <a:bodyPr/>
        <a:lstStyle/>
        <a:p>
          <a:endParaRPr lang="fr-BE"/>
        </a:p>
      </dgm:t>
    </dgm:pt>
    <dgm:pt modelId="{19A1C920-E555-45AD-AC9F-346DBA47834F}" type="pres">
      <dgm:prSet presAssocID="{5F2AE96D-6AA0-4924-A53B-2425DDED6264}" presName="Name21" presStyleCnt="0"/>
      <dgm:spPr/>
    </dgm:pt>
    <dgm:pt modelId="{DA09A7DB-7503-4C8C-93E2-88A6921B7EEA}" type="pres">
      <dgm:prSet presAssocID="{5F2AE96D-6AA0-4924-A53B-2425DDED6264}" presName="level2Shape" presStyleLbl="node4" presStyleIdx="2" presStyleCnt="4" custLinFactNeighborX="-3512" custLinFactNeighborY="-7176"/>
      <dgm:spPr/>
      <dgm:t>
        <a:bodyPr/>
        <a:lstStyle/>
        <a:p>
          <a:endParaRPr lang="fr-BE"/>
        </a:p>
      </dgm:t>
    </dgm:pt>
    <dgm:pt modelId="{9D9C7E91-4374-4874-9F63-A9226241D523}" type="pres">
      <dgm:prSet presAssocID="{5F2AE96D-6AA0-4924-A53B-2425DDED6264}" presName="hierChild3" presStyleCnt="0"/>
      <dgm:spPr/>
    </dgm:pt>
    <dgm:pt modelId="{CB131D3F-5060-48D1-BCD5-E503DCC482AE}" type="pres">
      <dgm:prSet presAssocID="{F7CFAA3F-3ECE-4546-92EE-B235278F1C15}" presName="Name19" presStyleLbl="parChTrans1D4" presStyleIdx="3" presStyleCnt="4"/>
      <dgm:spPr/>
      <dgm:t>
        <a:bodyPr/>
        <a:lstStyle/>
        <a:p>
          <a:endParaRPr lang="fr-BE"/>
        </a:p>
      </dgm:t>
    </dgm:pt>
    <dgm:pt modelId="{7137467F-8AC4-4131-97C6-D48AA837876B}" type="pres">
      <dgm:prSet presAssocID="{D5877657-DD1C-4DF1-9C8B-74C149441555}" presName="Name21" presStyleCnt="0"/>
      <dgm:spPr/>
    </dgm:pt>
    <dgm:pt modelId="{ED81BA74-ED83-4275-917A-DA21C4B264F1}" type="pres">
      <dgm:prSet presAssocID="{D5877657-DD1C-4DF1-9C8B-74C149441555}" presName="level2Shape" presStyleLbl="node4" presStyleIdx="3" presStyleCnt="4" custLinFactNeighborX="-3512" custLinFactNeighborY="-7176"/>
      <dgm:spPr/>
      <dgm:t>
        <a:bodyPr/>
        <a:lstStyle/>
        <a:p>
          <a:endParaRPr lang="fr-BE"/>
        </a:p>
      </dgm:t>
    </dgm:pt>
    <dgm:pt modelId="{64C9E638-BE39-4BE4-AE91-D70D6DD27F39}" type="pres">
      <dgm:prSet presAssocID="{D5877657-DD1C-4DF1-9C8B-74C149441555}" presName="hierChild3" presStyleCnt="0"/>
      <dgm:spPr/>
    </dgm:pt>
    <dgm:pt modelId="{57620202-8132-447B-BCC2-AD079B766F0D}" type="pres">
      <dgm:prSet presAssocID="{A317CABF-C4D3-4E46-8CB2-F1BF8C0DDA94}" presName="bgShapesFlow" presStyleCnt="0"/>
      <dgm:spPr/>
    </dgm:pt>
  </dgm:ptLst>
  <dgm:cxnLst>
    <dgm:cxn modelId="{BA1711C6-F7C1-47B3-85DA-41D052D91703}" srcId="{38B411DE-4B5E-4B7B-8930-D6C1F48E34F0}" destId="{F430EE30-5580-4F71-8518-C178E57E206D}" srcOrd="0" destOrd="0" parTransId="{8EAB2EAF-293E-4BF8-B15C-04C4020C711D}" sibTransId="{B517E046-FDC5-4868-BFD0-BF88BB8ADA5F}"/>
    <dgm:cxn modelId="{0BF4524F-57FE-4851-BCA7-646448079C7B}" type="presOf" srcId="{AF21F6B1-F4B5-49AB-AA90-887358530BF3}" destId="{FC62007E-0289-41CD-808B-B2867874EBE1}" srcOrd="0" destOrd="0" presId="urn:microsoft.com/office/officeart/2005/8/layout/hierarchy6"/>
    <dgm:cxn modelId="{4DF6279A-6B48-419C-9B69-277BB4FA5F71}" type="presOf" srcId="{8EAB2EAF-293E-4BF8-B15C-04C4020C711D}" destId="{10FA042D-5615-4BF9-958C-81FFB5A6DD35}" srcOrd="0" destOrd="0" presId="urn:microsoft.com/office/officeart/2005/8/layout/hierarchy6"/>
    <dgm:cxn modelId="{350BA453-2B45-4EE6-AE79-9CB70F4395D2}" type="presOf" srcId="{D5877657-DD1C-4DF1-9C8B-74C149441555}" destId="{ED81BA74-ED83-4275-917A-DA21C4B264F1}" srcOrd="0" destOrd="0" presId="urn:microsoft.com/office/officeart/2005/8/layout/hierarchy6"/>
    <dgm:cxn modelId="{BE87CD58-7AC6-4D5B-B983-2A276ABCFC06}" type="presOf" srcId="{B7D6A699-EE8D-44A7-B75B-34C841BCA3B8}" destId="{16DB20CB-D959-404A-86D4-DBD9F03D41C8}" srcOrd="0" destOrd="0" presId="urn:microsoft.com/office/officeart/2005/8/layout/hierarchy6"/>
    <dgm:cxn modelId="{74C09B2B-C49D-443D-A64B-6E9EC157AC05}" srcId="{38B411DE-4B5E-4B7B-8930-D6C1F48E34F0}" destId="{10BCECCC-3286-41B1-BE04-C771606F7820}" srcOrd="1" destOrd="0" parTransId="{B7D6A699-EE8D-44A7-B75B-34C841BCA3B8}" sibTransId="{D8DACB58-054E-4FCA-8191-9AD2432E5A87}"/>
    <dgm:cxn modelId="{22C01C6B-8782-43F7-89E4-7240A4EFD61C}" type="presOf" srcId="{10BCECCC-3286-41B1-BE04-C771606F7820}" destId="{0C15A292-2059-4B9C-9C47-E66478AFF3EC}" srcOrd="0" destOrd="0" presId="urn:microsoft.com/office/officeart/2005/8/layout/hierarchy6"/>
    <dgm:cxn modelId="{85970516-D158-4413-97AC-8933BFF15FBD}" srcId="{38B411DE-4B5E-4B7B-8930-D6C1F48E34F0}" destId="{5F2AE96D-6AA0-4924-A53B-2425DDED6264}" srcOrd="2" destOrd="0" parTransId="{E3046455-3174-4E7D-81DB-C305D1125A45}" sibTransId="{02032209-A947-4267-B9BC-2023FE66DEF3}"/>
    <dgm:cxn modelId="{5084379A-59C2-45EE-B33A-A06546636DE7}" type="presOf" srcId="{36C890F9-09F1-4E78-8C45-63FE13A49FCE}" destId="{E753885E-5E29-4AA1-97C6-E523B79A20E0}" srcOrd="0" destOrd="0" presId="urn:microsoft.com/office/officeart/2005/8/layout/hierarchy6"/>
    <dgm:cxn modelId="{974CCD34-0166-4746-B6C0-48075B8C2F6E}" type="presOf" srcId="{96D8B4D9-92FF-4D1C-8111-B74FCEAD93D0}" destId="{EFBDBDBB-F016-42CB-9185-D17AE18730A2}" srcOrd="0" destOrd="0" presId="urn:microsoft.com/office/officeart/2005/8/layout/hierarchy6"/>
    <dgm:cxn modelId="{29D448B6-3171-44EA-8497-8C788FE2CE05}" srcId="{96D8B4D9-92FF-4D1C-8111-B74FCEAD93D0}" destId="{AF21F6B1-F4B5-49AB-AA90-887358530BF3}" srcOrd="0" destOrd="0" parTransId="{36C890F9-09F1-4E78-8C45-63FE13A49FCE}" sibTransId="{BBA71D42-7F51-481E-ABE0-20A25BF91406}"/>
    <dgm:cxn modelId="{5838D682-3245-427D-8C8E-E13A0F89B27B}" type="presOf" srcId="{F7CFAA3F-3ECE-4546-92EE-B235278F1C15}" destId="{CB131D3F-5060-48D1-BCD5-E503DCC482AE}" srcOrd="0" destOrd="0" presId="urn:microsoft.com/office/officeart/2005/8/layout/hierarchy6"/>
    <dgm:cxn modelId="{8172E3DD-15EF-49DD-BD74-87E7CCA52130}" srcId="{A317CABF-C4D3-4E46-8CB2-F1BF8C0DDA94}" destId="{96D8B4D9-92FF-4D1C-8111-B74FCEAD93D0}" srcOrd="0" destOrd="0" parTransId="{87D37558-7AA3-40EE-897D-AC94FFD5C4C6}" sibTransId="{F7F5AE2F-164C-4CBD-B1F1-34D03D93B765}"/>
    <dgm:cxn modelId="{89DECA55-8B08-4B73-9571-FC3D93113CFD}" type="presOf" srcId="{38B411DE-4B5E-4B7B-8930-D6C1F48E34F0}" destId="{1719D184-4BDA-4438-BCFC-3C8F0189EFDE}" srcOrd="0" destOrd="0" presId="urn:microsoft.com/office/officeart/2005/8/layout/hierarchy6"/>
    <dgm:cxn modelId="{C12819EF-AE26-4267-933A-E40223B8A5CC}" srcId="{AF21F6B1-F4B5-49AB-AA90-887358530BF3}" destId="{38B411DE-4B5E-4B7B-8930-D6C1F48E34F0}" srcOrd="0" destOrd="0" parTransId="{8931F1E0-7628-4BEB-84A4-BC1CEF98712D}" sibTransId="{40032254-4C80-4E86-82B3-8A87108DAC90}"/>
    <dgm:cxn modelId="{6574EFC0-2A38-4CB1-97ED-AF037671E3B0}" type="presOf" srcId="{E3046455-3174-4E7D-81DB-C305D1125A45}" destId="{040AE0B6-74FA-4EA9-BB98-39A17B3C414B}" srcOrd="0" destOrd="0" presId="urn:microsoft.com/office/officeart/2005/8/layout/hierarchy6"/>
    <dgm:cxn modelId="{CAFA331D-86F5-490D-A257-8ABAB0F59353}" type="presOf" srcId="{F430EE30-5580-4F71-8518-C178E57E206D}" destId="{69F70529-B724-4F85-8AAE-BA0FB5B39E22}" srcOrd="0" destOrd="0" presId="urn:microsoft.com/office/officeart/2005/8/layout/hierarchy6"/>
    <dgm:cxn modelId="{7392ADD8-1BAA-44D9-96AC-0FBEE80DAED2}" type="presOf" srcId="{5F2AE96D-6AA0-4924-A53B-2425DDED6264}" destId="{DA09A7DB-7503-4C8C-93E2-88A6921B7EEA}" srcOrd="0" destOrd="0" presId="urn:microsoft.com/office/officeart/2005/8/layout/hierarchy6"/>
    <dgm:cxn modelId="{EC2BF5D1-6B06-4E30-BD31-493D175FA740}" type="presOf" srcId="{A317CABF-C4D3-4E46-8CB2-F1BF8C0DDA94}" destId="{604BF32C-DEF7-4466-8382-C91F28728D50}" srcOrd="0" destOrd="0" presId="urn:microsoft.com/office/officeart/2005/8/layout/hierarchy6"/>
    <dgm:cxn modelId="{11453AD5-D6AE-4645-90E2-52428AD3390E}" srcId="{38B411DE-4B5E-4B7B-8930-D6C1F48E34F0}" destId="{D5877657-DD1C-4DF1-9C8B-74C149441555}" srcOrd="3" destOrd="0" parTransId="{F7CFAA3F-3ECE-4546-92EE-B235278F1C15}" sibTransId="{0F035546-D055-415A-A591-2F4BEE411E46}"/>
    <dgm:cxn modelId="{DCF40808-8480-4C37-BE02-A6CDDE416832}" type="presOf" srcId="{8931F1E0-7628-4BEB-84A4-BC1CEF98712D}" destId="{2ABDDC3B-0E3F-4094-B2A0-81DDA2235859}" srcOrd="0" destOrd="0" presId="urn:microsoft.com/office/officeart/2005/8/layout/hierarchy6"/>
    <dgm:cxn modelId="{178DA95A-ADDB-4C47-A9A3-121CC68D9802}" type="presParOf" srcId="{604BF32C-DEF7-4466-8382-C91F28728D50}" destId="{289A5DB4-DE7B-434B-BADD-FD6629BAE3DF}" srcOrd="0" destOrd="0" presId="urn:microsoft.com/office/officeart/2005/8/layout/hierarchy6"/>
    <dgm:cxn modelId="{165599BE-4640-4FE6-B1C5-EA4C45496728}" type="presParOf" srcId="{289A5DB4-DE7B-434B-BADD-FD6629BAE3DF}" destId="{AACED06D-AD31-47F4-8948-873838845214}" srcOrd="0" destOrd="0" presId="urn:microsoft.com/office/officeart/2005/8/layout/hierarchy6"/>
    <dgm:cxn modelId="{BFF620B2-AA50-4C5E-9EB1-D805ADE2BA61}" type="presParOf" srcId="{AACED06D-AD31-47F4-8948-873838845214}" destId="{A84C74B8-D5F8-4C63-B6AE-C740EC012BCD}" srcOrd="0" destOrd="0" presId="urn:microsoft.com/office/officeart/2005/8/layout/hierarchy6"/>
    <dgm:cxn modelId="{873516E5-A52E-4D8B-98D3-58EE499A8516}" type="presParOf" srcId="{A84C74B8-D5F8-4C63-B6AE-C740EC012BCD}" destId="{EFBDBDBB-F016-42CB-9185-D17AE18730A2}" srcOrd="0" destOrd="0" presId="urn:microsoft.com/office/officeart/2005/8/layout/hierarchy6"/>
    <dgm:cxn modelId="{E39A142D-E24D-4058-9D61-80C36436B1BA}" type="presParOf" srcId="{A84C74B8-D5F8-4C63-B6AE-C740EC012BCD}" destId="{87C704E9-22F4-4374-96C3-69F5CAD1DB1C}" srcOrd="1" destOrd="0" presId="urn:microsoft.com/office/officeart/2005/8/layout/hierarchy6"/>
    <dgm:cxn modelId="{59F0865B-602A-4954-B5C7-CDCD6F2B58EB}" type="presParOf" srcId="{87C704E9-22F4-4374-96C3-69F5CAD1DB1C}" destId="{E753885E-5E29-4AA1-97C6-E523B79A20E0}" srcOrd="0" destOrd="0" presId="urn:microsoft.com/office/officeart/2005/8/layout/hierarchy6"/>
    <dgm:cxn modelId="{E549EA27-DFE5-43E3-BF94-FF36FEC8E8AB}" type="presParOf" srcId="{87C704E9-22F4-4374-96C3-69F5CAD1DB1C}" destId="{F199B688-71AA-46D0-8335-ADF92C47C0DE}" srcOrd="1" destOrd="0" presId="urn:microsoft.com/office/officeart/2005/8/layout/hierarchy6"/>
    <dgm:cxn modelId="{AA615E47-E926-456F-8B55-5E07E0D23D0A}" type="presParOf" srcId="{F199B688-71AA-46D0-8335-ADF92C47C0DE}" destId="{FC62007E-0289-41CD-808B-B2867874EBE1}" srcOrd="0" destOrd="0" presId="urn:microsoft.com/office/officeart/2005/8/layout/hierarchy6"/>
    <dgm:cxn modelId="{19A496E6-D40C-46BF-A9D2-C29AA620B310}" type="presParOf" srcId="{F199B688-71AA-46D0-8335-ADF92C47C0DE}" destId="{17BB4D9A-058A-49FF-9C88-03AE3DFD27D8}" srcOrd="1" destOrd="0" presId="urn:microsoft.com/office/officeart/2005/8/layout/hierarchy6"/>
    <dgm:cxn modelId="{0264EB01-D571-419B-9BA1-A3D82A7FD6F7}" type="presParOf" srcId="{17BB4D9A-058A-49FF-9C88-03AE3DFD27D8}" destId="{2ABDDC3B-0E3F-4094-B2A0-81DDA2235859}" srcOrd="0" destOrd="0" presId="urn:microsoft.com/office/officeart/2005/8/layout/hierarchy6"/>
    <dgm:cxn modelId="{68C689F4-6B77-4199-91AD-BDFBB8E68D8F}" type="presParOf" srcId="{17BB4D9A-058A-49FF-9C88-03AE3DFD27D8}" destId="{46DB721C-FC66-4A6D-B0C7-4838A570E708}" srcOrd="1" destOrd="0" presId="urn:microsoft.com/office/officeart/2005/8/layout/hierarchy6"/>
    <dgm:cxn modelId="{31322C19-3583-404D-8C0C-0ED8B8C11756}" type="presParOf" srcId="{46DB721C-FC66-4A6D-B0C7-4838A570E708}" destId="{1719D184-4BDA-4438-BCFC-3C8F0189EFDE}" srcOrd="0" destOrd="0" presId="urn:microsoft.com/office/officeart/2005/8/layout/hierarchy6"/>
    <dgm:cxn modelId="{22E0E02A-4030-4EE4-9FF0-64641FFE3345}" type="presParOf" srcId="{46DB721C-FC66-4A6D-B0C7-4838A570E708}" destId="{87D81BB3-A358-4DD2-BFA3-25700280D231}" srcOrd="1" destOrd="0" presId="urn:microsoft.com/office/officeart/2005/8/layout/hierarchy6"/>
    <dgm:cxn modelId="{04F74F26-7316-4537-872E-A805DCC30A2C}" type="presParOf" srcId="{87D81BB3-A358-4DD2-BFA3-25700280D231}" destId="{10FA042D-5615-4BF9-958C-81FFB5A6DD35}" srcOrd="0" destOrd="0" presId="urn:microsoft.com/office/officeart/2005/8/layout/hierarchy6"/>
    <dgm:cxn modelId="{D3DDA0F5-5DBE-4221-8619-1D51D84D10A9}" type="presParOf" srcId="{87D81BB3-A358-4DD2-BFA3-25700280D231}" destId="{68128852-1A94-46BF-986E-52DDA8CBD552}" srcOrd="1" destOrd="0" presId="urn:microsoft.com/office/officeart/2005/8/layout/hierarchy6"/>
    <dgm:cxn modelId="{A7EA1A77-6BCC-463B-BE8D-C9D1FF2C024A}" type="presParOf" srcId="{68128852-1A94-46BF-986E-52DDA8CBD552}" destId="{69F70529-B724-4F85-8AAE-BA0FB5B39E22}" srcOrd="0" destOrd="0" presId="urn:microsoft.com/office/officeart/2005/8/layout/hierarchy6"/>
    <dgm:cxn modelId="{34FA37C0-D434-4A8C-B79B-E18B53346FA9}" type="presParOf" srcId="{68128852-1A94-46BF-986E-52DDA8CBD552}" destId="{A5AB88D3-5F22-4E42-8A3C-08F45849A1CF}" srcOrd="1" destOrd="0" presId="urn:microsoft.com/office/officeart/2005/8/layout/hierarchy6"/>
    <dgm:cxn modelId="{D9D20943-B516-48DB-BD3A-DC4AFDC7F17A}" type="presParOf" srcId="{87D81BB3-A358-4DD2-BFA3-25700280D231}" destId="{16DB20CB-D959-404A-86D4-DBD9F03D41C8}" srcOrd="2" destOrd="0" presId="urn:microsoft.com/office/officeart/2005/8/layout/hierarchy6"/>
    <dgm:cxn modelId="{50A77B77-BB8F-42C3-A268-3A148106D7FD}" type="presParOf" srcId="{87D81BB3-A358-4DD2-BFA3-25700280D231}" destId="{5479D8CD-E0C4-4DF4-965C-69F44E106FAB}" srcOrd="3" destOrd="0" presId="urn:microsoft.com/office/officeart/2005/8/layout/hierarchy6"/>
    <dgm:cxn modelId="{72EC8D90-A45F-4857-AAFB-923737BABDFD}" type="presParOf" srcId="{5479D8CD-E0C4-4DF4-965C-69F44E106FAB}" destId="{0C15A292-2059-4B9C-9C47-E66478AFF3EC}" srcOrd="0" destOrd="0" presId="urn:microsoft.com/office/officeart/2005/8/layout/hierarchy6"/>
    <dgm:cxn modelId="{284E0983-2545-42F3-AD55-15A3B033E309}" type="presParOf" srcId="{5479D8CD-E0C4-4DF4-965C-69F44E106FAB}" destId="{831469DF-BC44-4131-848A-A8B29B0AA5C7}" srcOrd="1" destOrd="0" presId="urn:microsoft.com/office/officeart/2005/8/layout/hierarchy6"/>
    <dgm:cxn modelId="{7222F709-F3AB-4F38-8143-FBC5FA69ABA9}" type="presParOf" srcId="{87D81BB3-A358-4DD2-BFA3-25700280D231}" destId="{040AE0B6-74FA-4EA9-BB98-39A17B3C414B}" srcOrd="4" destOrd="0" presId="urn:microsoft.com/office/officeart/2005/8/layout/hierarchy6"/>
    <dgm:cxn modelId="{C2482BAE-CF50-4172-B789-6447EE657639}" type="presParOf" srcId="{87D81BB3-A358-4DD2-BFA3-25700280D231}" destId="{19A1C920-E555-45AD-AC9F-346DBA47834F}" srcOrd="5" destOrd="0" presId="urn:microsoft.com/office/officeart/2005/8/layout/hierarchy6"/>
    <dgm:cxn modelId="{A21A7566-BE21-4375-9EED-19D5F65CEB71}" type="presParOf" srcId="{19A1C920-E555-45AD-AC9F-346DBA47834F}" destId="{DA09A7DB-7503-4C8C-93E2-88A6921B7EEA}" srcOrd="0" destOrd="0" presId="urn:microsoft.com/office/officeart/2005/8/layout/hierarchy6"/>
    <dgm:cxn modelId="{473917DF-A58C-4310-A376-8B3AF9A4A1DC}" type="presParOf" srcId="{19A1C920-E555-45AD-AC9F-346DBA47834F}" destId="{9D9C7E91-4374-4874-9F63-A9226241D523}" srcOrd="1" destOrd="0" presId="urn:microsoft.com/office/officeart/2005/8/layout/hierarchy6"/>
    <dgm:cxn modelId="{96EDC149-7CA3-424E-A258-701D66F266BA}" type="presParOf" srcId="{87D81BB3-A358-4DD2-BFA3-25700280D231}" destId="{CB131D3F-5060-48D1-BCD5-E503DCC482AE}" srcOrd="6" destOrd="0" presId="urn:microsoft.com/office/officeart/2005/8/layout/hierarchy6"/>
    <dgm:cxn modelId="{97E307B0-769C-40F2-9ED7-7D1AB563A9F0}" type="presParOf" srcId="{87D81BB3-A358-4DD2-BFA3-25700280D231}" destId="{7137467F-8AC4-4131-97C6-D48AA837876B}" srcOrd="7" destOrd="0" presId="urn:microsoft.com/office/officeart/2005/8/layout/hierarchy6"/>
    <dgm:cxn modelId="{4E232ECE-AF80-4B11-ADA9-02FA0B326D20}" type="presParOf" srcId="{7137467F-8AC4-4131-97C6-D48AA837876B}" destId="{ED81BA74-ED83-4275-917A-DA21C4B264F1}" srcOrd="0" destOrd="0" presId="urn:microsoft.com/office/officeart/2005/8/layout/hierarchy6"/>
    <dgm:cxn modelId="{1F57937D-9A72-47AD-8A6F-826AB0137754}" type="presParOf" srcId="{7137467F-8AC4-4131-97C6-D48AA837876B}" destId="{64C9E638-BE39-4BE4-AE91-D70D6DD27F39}" srcOrd="1" destOrd="0" presId="urn:microsoft.com/office/officeart/2005/8/layout/hierarchy6"/>
    <dgm:cxn modelId="{272FED0A-AE33-4E90-A470-267D72D8A663}" type="presParOf" srcId="{604BF32C-DEF7-4466-8382-C91F28728D50}" destId="{57620202-8132-447B-BCC2-AD079B766F0D}"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795B5-3ED3-4254-937A-31487267B307}">
      <dsp:nvSpPr>
        <dsp:cNvPr id="0" name=""/>
        <dsp:cNvSpPr/>
      </dsp:nvSpPr>
      <dsp:spPr>
        <a:xfrm>
          <a:off x="150" y="1196175"/>
          <a:ext cx="2864656" cy="1085436"/>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err="1" smtClean="0"/>
            <a:t>install</a:t>
          </a:r>
          <a:r>
            <a:rPr lang="fr-BE" sz="2000" kern="1200" dirty="0" smtClean="0"/>
            <a:t> </a:t>
          </a:r>
          <a:r>
            <a:rPr lang="fr-BE" sz="2000" kern="1200" dirty="0" err="1" smtClean="0"/>
            <a:t>eID</a:t>
          </a:r>
          <a:r>
            <a:rPr lang="fr-BE" sz="2000" kern="1200" dirty="0" smtClean="0"/>
            <a:t> software</a:t>
          </a:r>
          <a:endParaRPr lang="en-US" sz="2000" kern="1200" dirty="0"/>
        </a:p>
      </dsp:txBody>
      <dsp:txXfrm>
        <a:off x="542868" y="1196175"/>
        <a:ext cx="1779220" cy="1085436"/>
      </dsp:txXfrm>
    </dsp:sp>
    <dsp:sp modelId="{6C0C9E8C-4401-463F-BEA5-1ADDF1BA8B8D}">
      <dsp:nvSpPr>
        <dsp:cNvPr id="0" name=""/>
        <dsp:cNvSpPr/>
      </dsp:nvSpPr>
      <dsp:spPr>
        <a:xfrm>
          <a:off x="2593447" y="1196175"/>
          <a:ext cx="2942780" cy="1085436"/>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smtClean="0"/>
            <a:t> </a:t>
          </a:r>
          <a:r>
            <a:rPr lang="fr-BE" sz="2000" kern="1200" dirty="0" err="1" smtClean="0"/>
            <a:t>connect</a:t>
          </a:r>
          <a:r>
            <a:rPr lang="fr-BE" sz="2000" kern="1200" dirty="0" smtClean="0"/>
            <a:t> the </a:t>
          </a:r>
          <a:r>
            <a:rPr lang="fr-BE" sz="2000" kern="1200" dirty="0" err="1" smtClean="0"/>
            <a:t>card</a:t>
          </a:r>
          <a:r>
            <a:rPr lang="fr-BE" sz="2000" kern="1200" dirty="0" smtClean="0"/>
            <a:t> </a:t>
          </a:r>
          <a:r>
            <a:rPr lang="fr-BE" sz="2000" kern="1200" dirty="0" err="1" smtClean="0"/>
            <a:t>reader</a:t>
          </a:r>
          <a:r>
            <a:rPr lang="fr-BE" sz="2000" kern="1200" dirty="0" smtClean="0"/>
            <a:t> </a:t>
          </a:r>
          <a:r>
            <a:rPr lang="fr-BE" sz="2000" kern="1200" dirty="0" err="1" smtClean="0"/>
            <a:t>with</a:t>
          </a:r>
          <a:r>
            <a:rPr lang="fr-BE" sz="2000" kern="1200" dirty="0" smtClean="0"/>
            <a:t> the computer</a:t>
          </a:r>
          <a:endParaRPr lang="en-US" sz="2000" kern="1200" dirty="0"/>
        </a:p>
      </dsp:txBody>
      <dsp:txXfrm>
        <a:off x="3136165" y="1196175"/>
        <a:ext cx="1857344" cy="1085436"/>
      </dsp:txXfrm>
    </dsp:sp>
    <dsp:sp modelId="{2DC60372-6B03-49A3-8EC1-7044B6536B89}">
      <dsp:nvSpPr>
        <dsp:cNvPr id="0" name=""/>
        <dsp:cNvSpPr/>
      </dsp:nvSpPr>
      <dsp:spPr>
        <a:xfrm>
          <a:off x="5264868" y="1196175"/>
          <a:ext cx="2943892" cy="1085436"/>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fr-BE" sz="2000" kern="1200" dirty="0" smtClean="0"/>
            <a:t> </a:t>
          </a:r>
          <a:r>
            <a:rPr lang="fr-BE" sz="2000" kern="1200" dirty="0" err="1" smtClean="0"/>
            <a:t>consult</a:t>
          </a:r>
          <a:r>
            <a:rPr lang="fr-BE" sz="2000" kern="1200" dirty="0" smtClean="0"/>
            <a:t> </a:t>
          </a:r>
          <a:r>
            <a:rPr lang="fr-BE" sz="2000" kern="1200" dirty="0" err="1" smtClean="0"/>
            <a:t>your</a:t>
          </a:r>
          <a:r>
            <a:rPr lang="fr-BE" sz="2000" kern="1200" dirty="0" smtClean="0"/>
            <a:t> data</a:t>
          </a:r>
          <a:endParaRPr lang="en-US" sz="2000" kern="1200" dirty="0"/>
        </a:p>
      </dsp:txBody>
      <dsp:txXfrm>
        <a:off x="5807586" y="1196175"/>
        <a:ext cx="1858456" cy="1085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DBDBB-F016-42CB-9185-D17AE18730A2}">
      <dsp:nvSpPr>
        <dsp:cNvPr id="0" name=""/>
        <dsp:cNvSpPr/>
      </dsp:nvSpPr>
      <dsp:spPr>
        <a:xfrm>
          <a:off x="2639614" y="155690"/>
          <a:ext cx="1536851" cy="926338"/>
        </a:xfrm>
        <a:prstGeom prst="roundRect">
          <a:avLst>
            <a:gd name="adj" fmla="val 10000"/>
          </a:avLst>
        </a:prstGeom>
        <a:solidFill>
          <a:srgbClr val="0070C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err="1" smtClean="0"/>
            <a:t>Government</a:t>
          </a:r>
          <a:endParaRPr lang="nl-BE" sz="1600" kern="1200" dirty="0"/>
        </a:p>
      </dsp:txBody>
      <dsp:txXfrm>
        <a:off x="2666746" y="182822"/>
        <a:ext cx="1482587" cy="872074"/>
      </dsp:txXfrm>
    </dsp:sp>
    <dsp:sp modelId="{E753885E-5E29-4AA1-97C6-E523B79A20E0}">
      <dsp:nvSpPr>
        <dsp:cNvPr id="0" name=""/>
        <dsp:cNvSpPr/>
      </dsp:nvSpPr>
      <dsp:spPr>
        <a:xfrm>
          <a:off x="3362320" y="1082029"/>
          <a:ext cx="91440" cy="370535"/>
        </a:xfrm>
        <a:custGeom>
          <a:avLst/>
          <a:gdLst/>
          <a:ahLst/>
          <a:cxnLst/>
          <a:rect l="0" t="0" r="0" b="0"/>
          <a:pathLst>
            <a:path>
              <a:moveTo>
                <a:pt x="45720" y="0"/>
              </a:moveTo>
              <a:lnTo>
                <a:pt x="45720" y="3705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62007E-0289-41CD-808B-B2867874EBE1}">
      <dsp:nvSpPr>
        <dsp:cNvPr id="0" name=""/>
        <dsp:cNvSpPr/>
      </dsp:nvSpPr>
      <dsp:spPr>
        <a:xfrm>
          <a:off x="2713285" y="1452565"/>
          <a:ext cx="1389508" cy="926338"/>
        </a:xfrm>
        <a:prstGeom prst="roundRect">
          <a:avLst>
            <a:gd name="adj" fmla="val 10000"/>
          </a:avLst>
        </a:prstGeom>
        <a:solidFill>
          <a:srgbClr val="0070C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nl-BE" sz="1600" kern="1200" dirty="0" smtClean="0"/>
            <a:t>G-Cloud Strategic Board</a:t>
          </a:r>
        </a:p>
      </dsp:txBody>
      <dsp:txXfrm>
        <a:off x="2740417" y="1479697"/>
        <a:ext cx="1335244" cy="872074"/>
      </dsp:txXfrm>
    </dsp:sp>
    <dsp:sp modelId="{2ABDDC3B-0E3F-4094-B2A0-81DDA2235859}">
      <dsp:nvSpPr>
        <dsp:cNvPr id="0" name=""/>
        <dsp:cNvSpPr/>
      </dsp:nvSpPr>
      <dsp:spPr>
        <a:xfrm>
          <a:off x="3362320" y="2378904"/>
          <a:ext cx="91440" cy="304793"/>
        </a:xfrm>
        <a:custGeom>
          <a:avLst/>
          <a:gdLst/>
          <a:ahLst/>
          <a:cxnLst/>
          <a:rect l="0" t="0" r="0" b="0"/>
          <a:pathLst>
            <a:path>
              <a:moveTo>
                <a:pt x="45720" y="0"/>
              </a:moveTo>
              <a:lnTo>
                <a:pt x="45720" y="30479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19D184-4BDA-4438-BCFC-3C8F0189EFDE}">
      <dsp:nvSpPr>
        <dsp:cNvPr id="0" name=""/>
        <dsp:cNvSpPr/>
      </dsp:nvSpPr>
      <dsp:spPr>
        <a:xfrm>
          <a:off x="2713285" y="2683697"/>
          <a:ext cx="1389508" cy="926338"/>
        </a:xfrm>
        <a:prstGeom prst="roundRect">
          <a:avLst>
            <a:gd name="adj" fmla="val 10000"/>
          </a:avLst>
        </a:prstGeom>
        <a:solidFill>
          <a:srgbClr val="0070C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G-Cloud Operations &amp; </a:t>
          </a:r>
          <a:r>
            <a:rPr lang="nl-BE" sz="1600" kern="1200" dirty="0" err="1" smtClean="0"/>
            <a:t>Programme</a:t>
          </a:r>
          <a:r>
            <a:rPr lang="nl-BE" sz="1600" kern="1200" dirty="0" smtClean="0"/>
            <a:t> Board</a:t>
          </a:r>
          <a:endParaRPr lang="nl-BE" sz="1600" kern="1200" dirty="0"/>
        </a:p>
      </dsp:txBody>
      <dsp:txXfrm>
        <a:off x="2740417" y="2710829"/>
        <a:ext cx="1335244" cy="872074"/>
      </dsp:txXfrm>
    </dsp:sp>
    <dsp:sp modelId="{10FA042D-5615-4BF9-958C-81FFB5A6DD35}">
      <dsp:nvSpPr>
        <dsp:cNvPr id="0" name=""/>
        <dsp:cNvSpPr/>
      </dsp:nvSpPr>
      <dsp:spPr>
        <a:xfrm>
          <a:off x="694754" y="3610036"/>
          <a:ext cx="2713285" cy="369803"/>
        </a:xfrm>
        <a:custGeom>
          <a:avLst/>
          <a:gdLst/>
          <a:ahLst/>
          <a:cxnLst/>
          <a:rect l="0" t="0" r="0" b="0"/>
          <a:pathLst>
            <a:path>
              <a:moveTo>
                <a:pt x="2713285" y="0"/>
              </a:moveTo>
              <a:lnTo>
                <a:pt x="2713285" y="184901"/>
              </a:lnTo>
              <a:lnTo>
                <a:pt x="0" y="184901"/>
              </a:lnTo>
              <a:lnTo>
                <a:pt x="0" y="3698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F70529-B724-4F85-8AAE-BA0FB5B39E22}">
      <dsp:nvSpPr>
        <dsp:cNvPr id="0" name=""/>
        <dsp:cNvSpPr/>
      </dsp:nvSpPr>
      <dsp:spPr>
        <a:xfrm>
          <a:off x="0" y="3979840"/>
          <a:ext cx="1389508" cy="926338"/>
        </a:xfrm>
        <a:prstGeom prst="roundRect">
          <a:avLst>
            <a:gd name="adj" fmla="val 10000"/>
          </a:avLst>
        </a:prstGeom>
        <a:solidFill>
          <a:srgbClr val="0070C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FPS/PPS</a:t>
          </a:r>
          <a:r>
            <a:rPr kern="1200" dirty="0"/>
            <a:t/>
          </a:r>
          <a:br>
            <a:rPr kern="1200" dirty="0"/>
          </a:br>
          <a:r>
            <a:rPr lang="nl-BE" sz="1600" kern="1200" dirty="0" smtClean="0"/>
            <a:t>(</a:t>
          </a:r>
          <a:r>
            <a:rPr lang="nl-BE" sz="1600" kern="1200" dirty="0" err="1" smtClean="0"/>
            <a:t>Horizontal</a:t>
          </a:r>
          <a:r>
            <a:rPr lang="nl-BE" sz="1600" kern="1200" dirty="0" smtClean="0"/>
            <a:t> FPS, FPS FIN, Belnet, …)</a:t>
          </a:r>
          <a:endParaRPr lang="nl-BE" sz="1600" kern="1200" dirty="0"/>
        </a:p>
      </dsp:txBody>
      <dsp:txXfrm>
        <a:off x="27132" y="4006972"/>
        <a:ext cx="1335244" cy="872074"/>
      </dsp:txXfrm>
    </dsp:sp>
    <dsp:sp modelId="{16DB20CB-D959-404A-86D4-DBD9F03D41C8}">
      <dsp:nvSpPr>
        <dsp:cNvPr id="0" name=""/>
        <dsp:cNvSpPr/>
      </dsp:nvSpPr>
      <dsp:spPr>
        <a:xfrm>
          <a:off x="2456059" y="3610036"/>
          <a:ext cx="951980" cy="369803"/>
        </a:xfrm>
        <a:custGeom>
          <a:avLst/>
          <a:gdLst/>
          <a:ahLst/>
          <a:cxnLst/>
          <a:rect l="0" t="0" r="0" b="0"/>
          <a:pathLst>
            <a:path>
              <a:moveTo>
                <a:pt x="951980" y="0"/>
              </a:moveTo>
              <a:lnTo>
                <a:pt x="951980" y="184901"/>
              </a:lnTo>
              <a:lnTo>
                <a:pt x="0" y="184901"/>
              </a:lnTo>
              <a:lnTo>
                <a:pt x="0" y="3698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15A292-2059-4B9C-9C47-E66478AFF3EC}">
      <dsp:nvSpPr>
        <dsp:cNvPr id="0" name=""/>
        <dsp:cNvSpPr/>
      </dsp:nvSpPr>
      <dsp:spPr>
        <a:xfrm>
          <a:off x="1761305" y="3979840"/>
          <a:ext cx="1389508" cy="926338"/>
        </a:xfrm>
        <a:prstGeom prst="roundRect">
          <a:avLst>
            <a:gd name="adj" fmla="val 10000"/>
          </a:avLst>
        </a:prstGeom>
        <a:solidFill>
          <a:srgbClr val="0070C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PSSI/IPB </a:t>
          </a:r>
        </a:p>
        <a:p>
          <a:pPr lvl="0" algn="ctr" defTabSz="711200">
            <a:lnSpc>
              <a:spcPct val="90000"/>
            </a:lnSpc>
            <a:spcBef>
              <a:spcPct val="0"/>
            </a:spcBef>
            <a:spcAft>
              <a:spcPct val="35000"/>
            </a:spcAft>
          </a:pPr>
          <a:r>
            <a:rPr lang="nl-BE" sz="1600" kern="1200" dirty="0" smtClean="0"/>
            <a:t>(CBSS, ...)</a:t>
          </a:r>
          <a:endParaRPr lang="nl-BE" sz="1600" kern="1200" dirty="0"/>
        </a:p>
      </dsp:txBody>
      <dsp:txXfrm>
        <a:off x="1788437" y="4006972"/>
        <a:ext cx="1335244" cy="872074"/>
      </dsp:txXfrm>
    </dsp:sp>
    <dsp:sp modelId="{040AE0B6-74FA-4EA9-BB98-39A17B3C414B}">
      <dsp:nvSpPr>
        <dsp:cNvPr id="0" name=""/>
        <dsp:cNvSpPr/>
      </dsp:nvSpPr>
      <dsp:spPr>
        <a:xfrm>
          <a:off x="3408040" y="3610036"/>
          <a:ext cx="854380" cy="369803"/>
        </a:xfrm>
        <a:custGeom>
          <a:avLst/>
          <a:gdLst/>
          <a:ahLst/>
          <a:cxnLst/>
          <a:rect l="0" t="0" r="0" b="0"/>
          <a:pathLst>
            <a:path>
              <a:moveTo>
                <a:pt x="0" y="0"/>
              </a:moveTo>
              <a:lnTo>
                <a:pt x="0" y="184901"/>
              </a:lnTo>
              <a:lnTo>
                <a:pt x="854380" y="184901"/>
              </a:lnTo>
              <a:lnTo>
                <a:pt x="854380" y="3698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09A7DB-7503-4C8C-93E2-88A6921B7EEA}">
      <dsp:nvSpPr>
        <dsp:cNvPr id="0" name=""/>
        <dsp:cNvSpPr/>
      </dsp:nvSpPr>
      <dsp:spPr>
        <a:xfrm>
          <a:off x="3567666" y="3979840"/>
          <a:ext cx="1389508" cy="926338"/>
        </a:xfrm>
        <a:prstGeom prst="roundRect">
          <a:avLst>
            <a:gd name="adj" fmla="val 10000"/>
          </a:avLst>
        </a:prstGeom>
        <a:solidFill>
          <a:srgbClr val="0070C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Association of  FPS/PPSI/IPB</a:t>
          </a:r>
          <a:endParaRPr lang="nl-BE" sz="1600" kern="1200" dirty="0"/>
        </a:p>
      </dsp:txBody>
      <dsp:txXfrm>
        <a:off x="3594798" y="4006972"/>
        <a:ext cx="1335244" cy="872074"/>
      </dsp:txXfrm>
    </dsp:sp>
    <dsp:sp modelId="{CB131D3F-5060-48D1-BCD5-E503DCC482AE}">
      <dsp:nvSpPr>
        <dsp:cNvPr id="0" name=""/>
        <dsp:cNvSpPr/>
      </dsp:nvSpPr>
      <dsp:spPr>
        <a:xfrm>
          <a:off x="3408040" y="3610036"/>
          <a:ext cx="2660742" cy="369803"/>
        </a:xfrm>
        <a:custGeom>
          <a:avLst/>
          <a:gdLst/>
          <a:ahLst/>
          <a:cxnLst/>
          <a:rect l="0" t="0" r="0" b="0"/>
          <a:pathLst>
            <a:path>
              <a:moveTo>
                <a:pt x="0" y="0"/>
              </a:moveTo>
              <a:lnTo>
                <a:pt x="0" y="184901"/>
              </a:lnTo>
              <a:lnTo>
                <a:pt x="2660742" y="184901"/>
              </a:lnTo>
              <a:lnTo>
                <a:pt x="2660742" y="36980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81BA74-ED83-4275-917A-DA21C4B264F1}">
      <dsp:nvSpPr>
        <dsp:cNvPr id="0" name=""/>
        <dsp:cNvSpPr/>
      </dsp:nvSpPr>
      <dsp:spPr>
        <a:xfrm>
          <a:off x="5374027" y="3979840"/>
          <a:ext cx="1389508" cy="926338"/>
        </a:xfrm>
        <a:prstGeom prst="roundRect">
          <a:avLst>
            <a:gd name="adj" fmla="val 10000"/>
          </a:avLst>
        </a:prstGeom>
        <a:solidFill>
          <a:srgbClr val="0070C0"/>
        </a:solidFill>
        <a:ln w="6350" cap="flat" cmpd="sng" algn="ctr">
          <a:solidFill>
            <a:schemeClr val="accent5"/>
          </a:solid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l-BE" sz="1600" kern="1200" dirty="0" smtClean="0"/>
            <a:t>Private ICT companies </a:t>
          </a:r>
          <a:r>
            <a:rPr lang="nl-BE" sz="1600" kern="1200" dirty="0" err="1" smtClean="0"/>
            <a:t>directed</a:t>
          </a:r>
          <a:r>
            <a:rPr lang="nl-BE" sz="1600" kern="1200" dirty="0" smtClean="0"/>
            <a:t> </a:t>
          </a:r>
          <a:r>
            <a:rPr lang="nl-BE" sz="1600" kern="1200" dirty="0" err="1" smtClean="0"/>
            <a:t>by</a:t>
          </a:r>
          <a:r>
            <a:rPr lang="nl-BE" sz="1600" kern="1200" dirty="0" smtClean="0"/>
            <a:t> FPS/PSSI/... </a:t>
          </a:r>
          <a:endParaRPr lang="nl-BE" sz="1600" kern="1200" dirty="0"/>
        </a:p>
      </dsp:txBody>
      <dsp:txXfrm>
        <a:off x="5401159" y="4006972"/>
        <a:ext cx="1335244" cy="8720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34A7F-3C3A-4380-B9D8-4AA1411E07A9}"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5E92A-3E40-4FCA-90DF-7575C19ADF9D}" type="slidenum">
              <a:rPr lang="en-US" smtClean="0"/>
              <a:t>‹#›</a:t>
            </a:fld>
            <a:endParaRPr lang="en-US"/>
          </a:p>
        </p:txBody>
      </p:sp>
    </p:spTree>
    <p:extLst>
      <p:ext uri="{BB962C8B-B14F-4D97-AF65-F5344CB8AC3E}">
        <p14:creationId xmlns:p14="http://schemas.microsoft.com/office/powerpoint/2010/main" val="391508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40423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D164FA4-D929-4BC1-AA33-1704434187A6}"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442683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Rectangle 6"/>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837" y="258567"/>
            <a:ext cx="3650812" cy="1246154"/>
          </a:xfrm>
          <a:prstGeom prst="rect">
            <a:avLst/>
          </a:prstGeom>
        </p:spPr>
      </p:pic>
    </p:spTree>
    <p:extLst>
      <p:ext uri="{BB962C8B-B14F-4D97-AF65-F5344CB8AC3E}">
        <p14:creationId xmlns:p14="http://schemas.microsoft.com/office/powerpoint/2010/main" val="1590784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ABDEDA-318C-41F5-8D53-227790DDA0D2}"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137065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811A6-E811-4A85-AA86-785650B81472}"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2818887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D7F933-545B-41E4-90DA-7A840FC35BA4}"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2691016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5865285" y="1597026"/>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frank.robben@ksz-bcss.fgov.be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a:defRPr/>
              </a:pPr>
              <a:r>
                <a:rPr lang="en-US" sz="1600" dirty="0" smtClean="0">
                  <a:solidFill>
                    <a:srgbClr val="7F7F7F"/>
                  </a:solidFill>
                  <a:sym typeface="Arial" charset="0"/>
                </a:rPr>
                <a:t>https://www.ksz.fgov.be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a:p>
              <a:pPr>
                <a:defRPr/>
              </a:pPr>
              <a:r>
                <a:rPr lang="en-US" sz="1600" dirty="0" smtClean="0">
                  <a:solidFill>
                    <a:srgbClr val="7F7F7F"/>
                  </a:solidFill>
                  <a:sym typeface="Arial" charset="0"/>
                </a:rPr>
                <a:t>http://www.frankrobben.be</a:t>
              </a:r>
              <a:endParaRPr lang="en-GB" sz="1600" dirty="0" smtClean="0">
                <a:solidFill>
                  <a:srgbClr val="7F7F7F"/>
                </a:solidFill>
              </a:endParaRP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29635" y="908720"/>
            <a:ext cx="5568619"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a:p>
        </p:txBody>
      </p:sp>
    </p:spTree>
    <p:extLst>
      <p:ext uri="{BB962C8B-B14F-4D97-AF65-F5344CB8AC3E}">
        <p14:creationId xmlns:p14="http://schemas.microsoft.com/office/powerpoint/2010/main" val="20650562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23392" y="188640"/>
            <a:ext cx="10972800" cy="922114"/>
          </a:xfrm>
          <a:prstGeom prst="rect">
            <a:avLst/>
          </a:prstGeom>
        </p:spPr>
        <p:txBody>
          <a:bodyPr rtlCol="0">
            <a:normAutofit/>
          </a:bodyPr>
          <a:lstStyle>
            <a:lvl1pPr algn="ctr" defTabSz="685800" rtl="0" eaLnBrk="1" latinLnBrk="0" hangingPunct="1">
              <a:spcBef>
                <a:spcPct val="0"/>
              </a:spcBef>
              <a:buNone/>
              <a:defRPr lang="en-GB" sz="3000" b="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578925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C26D2-AD73-49C7-8C13-27106EEBBA0B}"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2504396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73C0A-FB08-4FA1-980E-852958F78263}"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1570666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6CE54C2-94C0-4438-8ACF-BC8A51D30118}"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4163643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87FFC8-4C97-4A57-A932-AE6867D28431}"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33686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F699D0-A215-4451-A0F3-43FAA1608F4A}" type="datetime1">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323791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8CB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000"/>
            </a:lvl1pPr>
            <a:lvl2pPr marL="685800" indent="-228600">
              <a:buFont typeface="Arial" panose="020B0604020202020204" pitchFamily="34" charset="0"/>
              <a:buChar char="-"/>
              <a:defRPr sz="1800"/>
            </a:lvl2pPr>
            <a:lvl3pPr>
              <a:defRPr sz="1600"/>
            </a:lvl3pPr>
            <a:lvl4pPr marL="1600200" indent="-228600">
              <a:buFont typeface="Arial" panose="020B0604020202020204" pitchFamily="34" charset="0"/>
              <a:buChar char="-"/>
              <a:defRPr sz="1400"/>
            </a:lvl4pPr>
            <a:lvl5pP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1023" y="6478599"/>
            <a:ext cx="2743200" cy="365125"/>
          </a:xfrm>
        </p:spPr>
        <p:txBody>
          <a:bodyPr/>
          <a:lstStyle/>
          <a:p>
            <a:fld id="{F3AF74EA-CF74-4A8A-9B0D-ECF3AFDF77E0}" type="datetime1">
              <a:rPr lang="en-US" smtClean="0"/>
              <a:t>11/9/2022</a:t>
            </a:fld>
            <a:endParaRPr lang="en-US"/>
          </a:p>
        </p:txBody>
      </p:sp>
      <p:sp>
        <p:nvSpPr>
          <p:cNvPr id="6" name="Slide Number Placeholder 5"/>
          <p:cNvSpPr>
            <a:spLocks noGrp="1"/>
          </p:cNvSpPr>
          <p:nvPr>
            <p:ph type="sldNum" sz="quarter" idx="12"/>
          </p:nvPr>
        </p:nvSpPr>
        <p:spPr>
          <a:xfrm>
            <a:off x="9327782" y="6481860"/>
            <a:ext cx="2743200" cy="365125"/>
          </a:xfrm>
        </p:spPr>
        <p:txBody>
          <a:bodyPr/>
          <a:lstStyle/>
          <a:p>
            <a:fld id="{FF9E0EB1-AE04-4E54-BA55-36539836E3BB}" type="slidenum">
              <a:rPr lang="en-US" smtClean="0"/>
              <a:t>‹#›</a:t>
            </a:fld>
            <a:endParaRPr lang="en-US"/>
          </a:p>
        </p:txBody>
      </p:sp>
      <p:sp>
        <p:nvSpPr>
          <p:cNvPr id="7" name="Rectangle 6"/>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29158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FBC1D9-FC24-4922-97CC-4DFF635EB602}" type="datetime1">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2667568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3A3B7-1605-413A-B58F-D3C4AD5EB94B}" type="datetime1">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1616990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F94126-F2AD-431A-BAB8-75B90B98C39D}"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257849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00276B-4FBB-4CC3-89E2-9E626135F9E5}"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4210056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D24FC-8DE1-434A-8F00-A80C1201791E}"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11239715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784AA-8B2D-4E0C-A544-2566FF9651C8}"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EAC021-A39F-4C69-AB12-DE70F09CCF4A}" type="slidenum">
              <a:rPr lang="en-US" smtClean="0"/>
              <a:t>‹#›</a:t>
            </a:fld>
            <a:endParaRPr lang="en-US"/>
          </a:p>
        </p:txBody>
      </p:sp>
    </p:spTree>
    <p:extLst>
      <p:ext uri="{BB962C8B-B14F-4D97-AF65-F5344CB8AC3E}">
        <p14:creationId xmlns:p14="http://schemas.microsoft.com/office/powerpoint/2010/main" val="2025248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779"/>
            <a:ext cx="10515600" cy="1325563"/>
          </a:xfrm>
        </p:spPr>
        <p:txBody>
          <a:bodyPr/>
          <a:lstStyle>
            <a:lvl1pPr algn="ctr">
              <a:defRPr>
                <a:solidFill>
                  <a:srgbClr val="008CB2"/>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138953" y="6491198"/>
            <a:ext cx="2743200" cy="365125"/>
          </a:xfrm>
        </p:spPr>
        <p:txBody>
          <a:bodyPr/>
          <a:lstStyle/>
          <a:p>
            <a:fld id="{439C73CF-1BB7-4192-A590-606CC104E9DD}" type="datetime1">
              <a:rPr lang="en-US" smtClean="0"/>
              <a:t>11/9/2022</a:t>
            </a:fld>
            <a:endParaRPr lang="en-US"/>
          </a:p>
        </p:txBody>
      </p:sp>
      <p:sp>
        <p:nvSpPr>
          <p:cNvPr id="5" name="Slide Number Placeholder 4"/>
          <p:cNvSpPr>
            <a:spLocks noGrp="1"/>
          </p:cNvSpPr>
          <p:nvPr>
            <p:ph type="sldNum" sz="quarter" idx="12"/>
          </p:nvPr>
        </p:nvSpPr>
        <p:spPr>
          <a:xfrm>
            <a:off x="9327782" y="6481860"/>
            <a:ext cx="2743200" cy="365125"/>
          </a:xfrm>
        </p:spPr>
        <p:txBody>
          <a:bodyPr/>
          <a:lstStyle/>
          <a:p>
            <a:fld id="{FF9E0EB1-AE04-4E54-BA55-36539836E3BB}" type="slidenum">
              <a:rPr lang="en-US" smtClean="0"/>
              <a:t>‹#›</a:t>
            </a:fld>
            <a:endParaRPr lang="en-US"/>
          </a:p>
        </p:txBody>
      </p:sp>
      <p:sp>
        <p:nvSpPr>
          <p:cNvPr id="6" name="Rectangle 5"/>
          <p:cNvSpPr/>
          <p:nvPr userDrawn="1"/>
        </p:nvSpPr>
        <p:spPr>
          <a:xfrm>
            <a:off x="1046374" y="6768444"/>
            <a:ext cx="10078781" cy="61405"/>
          </a:xfrm>
          <a:prstGeom prst="rect">
            <a:avLst/>
          </a:prstGeom>
          <a:solidFill>
            <a:srgbClr val="008CB2"/>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7250" y="6491299"/>
            <a:ext cx="371475" cy="352425"/>
          </a:xfrm>
          <a:prstGeom prst="rect">
            <a:avLst/>
          </a:prstGeom>
          <a:ln>
            <a:noFill/>
          </a:ln>
        </p:spPr>
      </p:pic>
    </p:spTree>
    <p:extLst>
      <p:ext uri="{BB962C8B-B14F-4D97-AF65-F5344CB8AC3E}">
        <p14:creationId xmlns:p14="http://schemas.microsoft.com/office/powerpoint/2010/main" val="4160543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F1049-A18B-47D9-AF03-E25A1FF2D9E6}" type="datetime1">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111319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394771-35E2-4B3D-BD99-73FCD8C3B875}" type="datetime1">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170591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B7A4C7-5A25-4C90-A913-C5942633E8DC}"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3378134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D194C2-577A-433D-8BAE-F88ED3D14725}" type="datetime1">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149016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05998-C4F3-4BCB-968A-25C677E36B4B}" type="datetime1">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240650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D971DF-3F6E-4EB9-A063-E9F84F84D335}" type="datetime1">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E0EB1-AE04-4E54-BA55-36539836E3BB}" type="slidenum">
              <a:rPr lang="en-US" smtClean="0"/>
              <a:t>‹#›</a:t>
            </a:fld>
            <a:endParaRPr lang="en-US"/>
          </a:p>
        </p:txBody>
      </p:sp>
    </p:spTree>
    <p:extLst>
      <p:ext uri="{BB962C8B-B14F-4D97-AF65-F5344CB8AC3E}">
        <p14:creationId xmlns:p14="http://schemas.microsoft.com/office/powerpoint/2010/main" val="338959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4B1E-B709-43B8-BDDA-F871E27FF087}" type="datetime1">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E0EB1-AE04-4E54-BA55-36539836E3BB}" type="slidenum">
              <a:rPr lang="en-US" smtClean="0"/>
              <a:t>‹#›</a:t>
            </a:fld>
            <a:endParaRPr lang="en-US"/>
          </a:p>
        </p:txBody>
      </p:sp>
    </p:spTree>
    <p:extLst>
      <p:ext uri="{BB962C8B-B14F-4D97-AF65-F5344CB8AC3E}">
        <p14:creationId xmlns:p14="http://schemas.microsoft.com/office/powerpoint/2010/main" val="3233615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72"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A1CAB-42D2-4AE4-B8DE-BCA04066E5AE}" type="datetime1">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EAC021-A39F-4C69-AB12-DE70F09CCF4A}" type="slidenum">
              <a:rPr lang="en-US" smtClean="0"/>
              <a:t>‹#›</a:t>
            </a:fld>
            <a:endParaRPr lang="en-US"/>
          </a:p>
        </p:txBody>
      </p:sp>
    </p:spTree>
    <p:extLst>
      <p:ext uri="{BB962C8B-B14F-4D97-AF65-F5344CB8AC3E}">
        <p14:creationId xmlns:p14="http://schemas.microsoft.com/office/powerpoint/2010/main" val="255759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9.png"/><Relationship Id="rId7" Type="http://schemas.openxmlformats.org/officeDocument/2006/relationships/diagramLayout" Target="../diagrams/layout1.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1.png"/><Relationship Id="rId10" Type="http://schemas.microsoft.com/office/2007/relationships/diagramDrawing" Target="../diagrams/drawing1.xml"/><Relationship Id="rId4" Type="http://schemas.openxmlformats.org/officeDocument/2006/relationships/image" Target="../media/image20.png"/><Relationship Id="rId9" Type="http://schemas.openxmlformats.org/officeDocument/2006/relationships/diagramColors" Target="../diagrams/colors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image" Target="../media/image26.png"/><Relationship Id="rId12" Type="http://schemas.openxmlformats.org/officeDocument/2006/relationships/oleObject" Target="../embeddings/oleObject3.bin"/><Relationship Id="rId17"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1.png"/><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image" Target="../media/image23.wmf"/><Relationship Id="rId5" Type="http://schemas.openxmlformats.org/officeDocument/2006/relationships/image" Target="../media/image24.png"/><Relationship Id="rId15" Type="http://schemas.openxmlformats.org/officeDocument/2006/relationships/image" Target="../media/image30.png"/><Relationship Id="rId10" Type="http://schemas.openxmlformats.org/officeDocument/2006/relationships/oleObject" Target="../embeddings/oleObject2.bin"/><Relationship Id="rId4" Type="http://schemas.openxmlformats.org/officeDocument/2006/relationships/image" Target="../media/image22.wmf"/><Relationship Id="rId9" Type="http://schemas.openxmlformats.org/officeDocument/2006/relationships/image" Target="../media/image28.png"/><Relationship Id="rId1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oso.or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cloud.belgium.be/" TargetMode="External"/><Relationship Id="rId1" Type="http://schemas.openxmlformats.org/officeDocument/2006/relationships/slideLayout" Target="../slideLayouts/slideLayout2.xml"/><Relationship Id="rId5" Type="http://schemas.openxmlformats.org/officeDocument/2006/relationships/hyperlink" Target="https://www.gcloud.belgium.be/fr/index.html" TargetMode="External"/><Relationship Id="rId4" Type="http://schemas.openxmlformats.org/officeDocument/2006/relationships/image" Target="../media/image34.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hdphoto" Target="../media/hdphoto1.wdp"/><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41.png"/><Relationship Id="rId4" Type="http://schemas.openxmlformats.org/officeDocument/2006/relationships/image" Target="../media/image36.png"/><Relationship Id="rId9" Type="http://schemas.openxmlformats.org/officeDocument/2006/relationships/image" Target="../media/image4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jpeg"/><Relationship Id="rId11" Type="http://schemas.openxmlformats.org/officeDocument/2006/relationships/image" Target="../media/image54.jpeg"/><Relationship Id="rId5" Type="http://schemas.openxmlformats.org/officeDocument/2006/relationships/image" Target="../media/image48.pn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ksz-bcss.fgov.be/fr/dwh/homepage" TargetMode="External"/><Relationship Id="rId7" Type="http://schemas.openxmlformats.org/officeDocument/2006/relationships/image" Target="../media/image4.jpeg"/><Relationship Id="rId2" Type="http://schemas.openxmlformats.org/officeDocument/2006/relationships/hyperlink" Target="https://www.ksz-bcss.fgov.be/"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s://www.frankrobben.be/" TargetMode="External"/><Relationship Id="rId4" Type="http://schemas.openxmlformats.org/officeDocument/2006/relationships/hyperlink" Target="https://www.socialsecurity.b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err="1"/>
              <a:t>eGovernment</a:t>
            </a:r>
            <a:r>
              <a:rPr lang="en-GB" altLang="en-US" dirty="0"/>
              <a:t> in the Belgian social </a:t>
            </a:r>
            <a:r>
              <a:rPr lang="en-GB" altLang="en-US" dirty="0" smtClean="0"/>
              <a:t>sector </a:t>
            </a:r>
            <a:r>
              <a:rPr lang="en-GB" altLang="en-US" dirty="0"/>
              <a:t/>
            </a:r>
            <a:br>
              <a:rPr lang="en-GB" altLang="en-US" dirty="0"/>
            </a:br>
            <a:endParaRPr lang="en-US" dirty="0"/>
          </a:p>
        </p:txBody>
      </p:sp>
      <p:sp>
        <p:nvSpPr>
          <p:cNvPr id="3" name="Subtitle 2"/>
          <p:cNvSpPr>
            <a:spLocks noGrp="1"/>
          </p:cNvSpPr>
          <p:nvPr>
            <p:ph type="subTitle" idx="1"/>
          </p:nvPr>
        </p:nvSpPr>
        <p:spPr/>
        <p:txBody>
          <a:bodyPr/>
          <a:lstStyle/>
          <a:p>
            <a:r>
              <a:rPr lang="en-GB" altLang="en-US" dirty="0"/>
              <a:t>co-ordinated by </a:t>
            </a:r>
            <a:br>
              <a:rPr lang="en-GB" altLang="en-US" dirty="0"/>
            </a:br>
            <a:r>
              <a:rPr lang="en-GB" altLang="en-US" dirty="0"/>
              <a:t>the Crossroads Bank for Social Security</a:t>
            </a:r>
            <a:endParaRPr lang="en-US" dirty="0"/>
          </a:p>
        </p:txBody>
      </p:sp>
    </p:spTree>
    <p:extLst>
      <p:ext uri="{BB962C8B-B14F-4D97-AF65-F5344CB8AC3E}">
        <p14:creationId xmlns:p14="http://schemas.microsoft.com/office/powerpoint/2010/main" val="2986766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a:t>The solution – concrete results and impact</a:t>
            </a:r>
            <a:endParaRPr lang="en-US" dirty="0"/>
          </a:p>
        </p:txBody>
      </p:sp>
      <p:sp>
        <p:nvSpPr>
          <p:cNvPr id="21507" name="Content Placeholder 2"/>
          <p:cNvSpPr>
            <a:spLocks noGrp="1"/>
          </p:cNvSpPr>
          <p:nvPr>
            <p:ph idx="1"/>
          </p:nvPr>
        </p:nvSpPr>
        <p:spPr/>
        <p:txBody>
          <a:bodyPr>
            <a:normAutofit/>
          </a:bodyPr>
          <a:lstStyle/>
          <a:p>
            <a:pPr algn="just" eaLnBrk="1" hangingPunct="1"/>
            <a:r>
              <a:rPr lang="en-GB" altLang="en-US" sz="1800" dirty="0"/>
              <a:t>220 </a:t>
            </a:r>
            <a:r>
              <a:rPr lang="en-GB" altLang="en-US" sz="1800" dirty="0" smtClean="0"/>
              <a:t>structured messages and 120 </a:t>
            </a:r>
            <a:r>
              <a:rPr lang="en-GB" altLang="en-US" sz="1800" dirty="0" err="1" smtClean="0"/>
              <a:t>webservices</a:t>
            </a:r>
            <a:r>
              <a:rPr lang="en-GB" altLang="en-US" sz="1800" dirty="0" smtClean="0"/>
              <a:t> for </a:t>
            </a:r>
            <a:r>
              <a:rPr lang="en-GB" altLang="en-US" sz="1800" dirty="0"/>
              <a:t>mutual information exchange amongst actors in the social sector, defined after process optimization</a:t>
            </a:r>
          </a:p>
          <a:p>
            <a:pPr lvl="1" algn="just" eaLnBrk="1" hangingPunct="1"/>
            <a:r>
              <a:rPr lang="en-GB" altLang="en-US" sz="1600" dirty="0"/>
              <a:t>nearly all direct or indirect (via citizens or companies) paper-based information exchange between actors in the social sector has been abolished</a:t>
            </a:r>
          </a:p>
          <a:p>
            <a:pPr lvl="1" algn="just" eaLnBrk="1" hangingPunct="1"/>
            <a:r>
              <a:rPr lang="en-GB" altLang="en-US" sz="1600" dirty="0"/>
              <a:t>in 2021, &gt; 1,5 billion electronic messages were exchanged amongst actors in the social sector, which saved as many paper exchanges</a:t>
            </a:r>
          </a:p>
          <a:p>
            <a:pPr algn="just" eaLnBrk="1" hangingPunct="1"/>
            <a:r>
              <a:rPr lang="en-GB" altLang="en-US" sz="1800" dirty="0"/>
              <a:t>electronic services for citizens</a:t>
            </a:r>
          </a:p>
          <a:p>
            <a:pPr lvl="1" algn="just" eaLnBrk="1" hangingPunct="1"/>
            <a:r>
              <a:rPr lang="en-GB" altLang="en-US" sz="1600" dirty="0"/>
              <a:t>maximal automatic granting of benefits based on electronic information exchange between actors in the social sector</a:t>
            </a:r>
          </a:p>
          <a:p>
            <a:pPr lvl="1" algn="just" eaLnBrk="1" hangingPunct="1"/>
            <a:r>
              <a:rPr lang="en-GB" altLang="en-US" sz="1600" dirty="0" smtClean="0"/>
              <a:t>25 </a:t>
            </a:r>
            <a:r>
              <a:rPr lang="en-GB" altLang="en-US" sz="1600" dirty="0"/>
              <a:t>electronic services via an integrated portal and/or mobile applications</a:t>
            </a:r>
          </a:p>
          <a:p>
            <a:pPr eaLnBrk="1" hangingPunct="1"/>
            <a:endParaRPr lang="en-US" altLang="en-US" dirty="0" smtClean="0"/>
          </a:p>
        </p:txBody>
      </p:sp>
      <p:sp>
        <p:nvSpPr>
          <p:cNvPr id="4" name="Slide Number Placeholder 3"/>
          <p:cNvSpPr>
            <a:spLocks noGrp="1"/>
          </p:cNvSpPr>
          <p:nvPr>
            <p:ph type="sldNum" sz="quarter" idx="12"/>
          </p:nvPr>
        </p:nvSpPr>
        <p:spPr/>
        <p:txBody>
          <a:bodyPr/>
          <a:lstStyle/>
          <a:p>
            <a:pPr>
              <a:defRPr/>
            </a:pPr>
            <a:fld id="{0154944F-E094-40A2-847B-5DD706B30578}" type="slidenum">
              <a:rPr lang="en-US"/>
              <a:pPr>
                <a:defRPr/>
              </a:pPr>
              <a:t>10</a:t>
            </a:fld>
            <a:endParaRPr lang="en-US"/>
          </a:p>
        </p:txBody>
      </p:sp>
    </p:spTree>
    <p:extLst>
      <p:ext uri="{BB962C8B-B14F-4D97-AF65-F5344CB8AC3E}">
        <p14:creationId xmlns:p14="http://schemas.microsoft.com/office/powerpoint/2010/main" val="1761523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solution – concrete results and impact</a:t>
            </a:r>
            <a:endParaRPr lang="en-US" dirty="0"/>
          </a:p>
        </p:txBody>
      </p:sp>
      <p:sp>
        <p:nvSpPr>
          <p:cNvPr id="10" name="Rectangle 9"/>
          <p:cNvSpPr/>
          <p:nvPr/>
        </p:nvSpPr>
        <p:spPr>
          <a:xfrm>
            <a:off x="2926189" y="1516722"/>
            <a:ext cx="6408712" cy="400110"/>
          </a:xfrm>
          <a:prstGeom prst="rect">
            <a:avLst/>
          </a:prstGeom>
        </p:spPr>
        <p:txBody>
          <a:bodyPr wrap="square">
            <a:spAutoFit/>
          </a:bodyPr>
          <a:lstStyle/>
          <a:p>
            <a:pPr algn="ctr"/>
            <a:r>
              <a:rPr lang="fr-BE" sz="2000" dirty="0">
                <a:solidFill>
                  <a:srgbClr val="0082B8"/>
                </a:solidFill>
              </a:rPr>
              <a:t>1.503.023.894</a:t>
            </a:r>
            <a:r>
              <a:rPr lang="fr-BE" sz="2000" dirty="0"/>
              <a:t> </a:t>
            </a:r>
            <a:r>
              <a:rPr lang="en-GB" altLang="en-US" sz="2000" dirty="0"/>
              <a:t>electronic messages were exchanged in 2021</a:t>
            </a:r>
            <a:endParaRPr lang="en-US" sz="2000" dirty="0"/>
          </a:p>
        </p:txBody>
      </p:sp>
      <p:pic>
        <p:nvPicPr>
          <p:cNvPr id="7" name="Picture 6"/>
          <p:cNvPicPr/>
          <p:nvPr/>
        </p:nvPicPr>
        <p:blipFill>
          <a:blip r:embed="rId2"/>
          <a:stretch>
            <a:fillRect/>
          </a:stretch>
        </p:blipFill>
        <p:spPr>
          <a:xfrm>
            <a:off x="2145934" y="2132856"/>
            <a:ext cx="7262435" cy="4117370"/>
          </a:xfrm>
          <a:prstGeom prst="rect">
            <a:avLst/>
          </a:prstGeom>
        </p:spPr>
      </p:pic>
      <p:sp>
        <p:nvSpPr>
          <p:cNvPr id="5" name="Slide Number Placeholder 4"/>
          <p:cNvSpPr>
            <a:spLocks noGrp="1"/>
          </p:cNvSpPr>
          <p:nvPr>
            <p:ph type="sldNum" sz="quarter" idx="12"/>
          </p:nvPr>
        </p:nvSpPr>
        <p:spPr/>
        <p:txBody>
          <a:bodyPr/>
          <a:lstStyle/>
          <a:p>
            <a:fld id="{FF9E0EB1-AE04-4E54-BA55-36539836E3BB}" type="slidenum">
              <a:rPr lang="en-US" smtClean="0"/>
              <a:t>11</a:t>
            </a:fld>
            <a:endParaRPr lang="en-US"/>
          </a:p>
        </p:txBody>
      </p:sp>
    </p:spTree>
    <p:extLst>
      <p:ext uri="{BB962C8B-B14F-4D97-AF65-F5344CB8AC3E}">
        <p14:creationId xmlns:p14="http://schemas.microsoft.com/office/powerpoint/2010/main" val="169136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The solution – concrete results and impact</a:t>
            </a:r>
            <a:endParaRPr lang="en-US"/>
          </a:p>
        </p:txBody>
      </p:sp>
      <p:sp>
        <p:nvSpPr>
          <p:cNvPr id="22531" name="Content Placeholder 2"/>
          <p:cNvSpPr>
            <a:spLocks noGrp="1"/>
          </p:cNvSpPr>
          <p:nvPr>
            <p:ph idx="1"/>
          </p:nvPr>
        </p:nvSpPr>
        <p:spPr/>
        <p:txBody>
          <a:bodyPr>
            <a:normAutofit/>
          </a:bodyPr>
          <a:lstStyle/>
          <a:p>
            <a:pPr algn="just" eaLnBrk="1" hangingPunct="1"/>
            <a:r>
              <a:rPr lang="en-GB" altLang="en-US" sz="1800" dirty="0"/>
              <a:t>more than 50 electronic services for employers, either based on the electronic exchange of structured messages or via an integrated portal site</a:t>
            </a:r>
          </a:p>
          <a:p>
            <a:pPr lvl="1" algn="just" eaLnBrk="1" hangingPunct="1"/>
            <a:r>
              <a:rPr lang="en-GB" altLang="en-US" sz="1600" dirty="0"/>
              <a:t>50 social security declaration forms for employers have been abolished</a:t>
            </a:r>
          </a:p>
          <a:p>
            <a:pPr lvl="1" algn="just" eaLnBrk="1" hangingPunct="1"/>
            <a:r>
              <a:rPr lang="en-GB" altLang="en-US" sz="1600" dirty="0"/>
              <a:t>in the remaining 30 (electronic) declaration forms the number of headings has on average been reduced to a third of the previous number</a:t>
            </a:r>
          </a:p>
          <a:p>
            <a:pPr lvl="1" algn="just" eaLnBrk="1" hangingPunct="1"/>
            <a:r>
              <a:rPr lang="en-GB" altLang="en-US" sz="1600" dirty="0"/>
              <a:t>declarations are limited to 3 events</a:t>
            </a:r>
          </a:p>
          <a:p>
            <a:pPr lvl="2" algn="just" eaLnBrk="1" hangingPunct="1"/>
            <a:r>
              <a:rPr lang="en-GB" altLang="en-US" sz="1600" dirty="0"/>
              <a:t>immediate declaration of recruitment and discharge (only electronically)</a:t>
            </a:r>
          </a:p>
          <a:p>
            <a:pPr lvl="2" algn="just" eaLnBrk="1" hangingPunct="1"/>
            <a:r>
              <a:rPr lang="en-GB" altLang="en-US" sz="1600" dirty="0"/>
              <a:t>quarterly declaration of salary and working time (only electronically)</a:t>
            </a:r>
          </a:p>
          <a:p>
            <a:pPr lvl="2" algn="just" eaLnBrk="1" hangingPunct="1"/>
            <a:r>
              <a:rPr lang="en-GB" altLang="en-US" sz="1600" dirty="0"/>
              <a:t>occurrence of a social risk (electronically or on paper)</a:t>
            </a:r>
          </a:p>
          <a:p>
            <a:pPr lvl="1" algn="just" eaLnBrk="1" hangingPunct="1"/>
            <a:r>
              <a:rPr lang="en-GB" altLang="en-US" sz="1600" dirty="0"/>
              <a:t>in 2021, more than </a:t>
            </a:r>
            <a:r>
              <a:rPr lang="en-GB" altLang="en-US" sz="1600" dirty="0" smtClean="0"/>
              <a:t>45 </a:t>
            </a:r>
            <a:r>
              <a:rPr lang="en-GB" altLang="en-US" sz="1600" dirty="0"/>
              <a:t>million electronic declarations were made by all </a:t>
            </a:r>
            <a:r>
              <a:rPr lang="en-GB" altLang="en-US" sz="1600" dirty="0" smtClean="0"/>
              <a:t>225,000 </a:t>
            </a:r>
            <a:r>
              <a:rPr lang="en-GB" altLang="en-US" sz="1600" dirty="0"/>
              <a:t>employers, 98 % of which from application to application</a:t>
            </a:r>
            <a:endParaRPr lang="en-US" altLang="en-US" sz="1600" dirty="0"/>
          </a:p>
        </p:txBody>
      </p:sp>
      <p:sp>
        <p:nvSpPr>
          <p:cNvPr id="3" name="Slide Number Placeholder 2"/>
          <p:cNvSpPr>
            <a:spLocks noGrp="1"/>
          </p:cNvSpPr>
          <p:nvPr>
            <p:ph type="sldNum" sz="quarter" idx="12"/>
          </p:nvPr>
        </p:nvSpPr>
        <p:spPr/>
        <p:txBody>
          <a:bodyPr/>
          <a:lstStyle/>
          <a:p>
            <a:fld id="{FF9E0EB1-AE04-4E54-BA55-36539836E3BB}" type="slidenum">
              <a:rPr lang="en-US" smtClean="0"/>
              <a:t>12</a:t>
            </a:fld>
            <a:endParaRPr lang="en-US"/>
          </a:p>
        </p:txBody>
      </p:sp>
    </p:spTree>
    <p:extLst>
      <p:ext uri="{BB962C8B-B14F-4D97-AF65-F5344CB8AC3E}">
        <p14:creationId xmlns:p14="http://schemas.microsoft.com/office/powerpoint/2010/main" val="2877980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The solution – concrete results and impact</a:t>
            </a:r>
            <a:endParaRPr lang="en-US"/>
          </a:p>
        </p:txBody>
      </p:sp>
      <p:sp>
        <p:nvSpPr>
          <p:cNvPr id="23555" name="Content Placeholder 2"/>
          <p:cNvSpPr>
            <a:spLocks noGrp="1"/>
          </p:cNvSpPr>
          <p:nvPr>
            <p:ph idx="1"/>
          </p:nvPr>
        </p:nvSpPr>
        <p:spPr/>
        <p:txBody>
          <a:bodyPr>
            <a:normAutofit/>
          </a:bodyPr>
          <a:lstStyle/>
          <a:p>
            <a:pPr algn="just" eaLnBrk="1" hangingPunct="1"/>
            <a:r>
              <a:rPr lang="en-GB" altLang="en-US" sz="1800" dirty="0"/>
              <a:t>an integrated portal site and mobile applications containing</a:t>
            </a:r>
          </a:p>
          <a:p>
            <a:pPr lvl="1" algn="just" eaLnBrk="1" hangingPunct="1"/>
            <a:r>
              <a:rPr lang="en-GB" altLang="en-US" sz="1600" dirty="0"/>
              <a:t>electronic transactions for citizens, employers and professionals</a:t>
            </a:r>
          </a:p>
          <a:p>
            <a:pPr lvl="1" algn="just" eaLnBrk="1" hangingPunct="1"/>
            <a:r>
              <a:rPr lang="en-GB" altLang="en-US" sz="1600" dirty="0"/>
              <a:t>simulation environments</a:t>
            </a:r>
          </a:p>
          <a:p>
            <a:pPr lvl="1" algn="just" eaLnBrk="1" hangingPunct="1"/>
            <a:r>
              <a:rPr lang="en-GB" altLang="en-US" sz="1600" dirty="0"/>
              <a:t>information about the entire social security system</a:t>
            </a:r>
          </a:p>
          <a:p>
            <a:pPr lvl="1" algn="just" eaLnBrk="1" hangingPunct="1"/>
            <a:r>
              <a:rPr lang="en-GB" altLang="en-US" sz="1600" dirty="0"/>
              <a:t>harmonized instructions and information model relating to all electronic transactions</a:t>
            </a:r>
          </a:p>
          <a:p>
            <a:pPr lvl="1" algn="just" eaLnBrk="1" hangingPunct="1"/>
            <a:r>
              <a:rPr lang="en-GB" altLang="en-US" sz="1600" dirty="0"/>
              <a:t>a personal page for each citizen, each company and each professional</a:t>
            </a:r>
          </a:p>
          <a:p>
            <a:pPr algn="just" eaLnBrk="1" hangingPunct="1"/>
            <a:r>
              <a:rPr lang="en-GB" altLang="en-US" sz="1800" dirty="0"/>
              <a:t>an integrated multimodal contact centre supported by a customer relationship management tool</a:t>
            </a:r>
          </a:p>
          <a:p>
            <a:pPr algn="just" eaLnBrk="1" hangingPunct="1"/>
            <a:r>
              <a:rPr lang="en-GB" altLang="en-US" sz="1800" dirty="0"/>
              <a:t>a data warehouse containing statistical information with regard to the labour market and all branches of social security</a:t>
            </a:r>
            <a:endParaRPr lang="en-US" altLang="en-US" sz="1800" dirty="0"/>
          </a:p>
        </p:txBody>
      </p:sp>
      <p:sp>
        <p:nvSpPr>
          <p:cNvPr id="3" name="Slide Number Placeholder 2"/>
          <p:cNvSpPr>
            <a:spLocks noGrp="1"/>
          </p:cNvSpPr>
          <p:nvPr>
            <p:ph type="sldNum" sz="quarter" idx="12"/>
          </p:nvPr>
        </p:nvSpPr>
        <p:spPr/>
        <p:txBody>
          <a:bodyPr/>
          <a:lstStyle/>
          <a:p>
            <a:fld id="{FF9E0EB1-AE04-4E54-BA55-36539836E3BB}" type="slidenum">
              <a:rPr lang="en-US" smtClean="0"/>
              <a:t>13</a:t>
            </a:fld>
            <a:endParaRPr lang="en-US"/>
          </a:p>
        </p:txBody>
      </p:sp>
    </p:spTree>
    <p:extLst>
      <p:ext uri="{BB962C8B-B14F-4D97-AF65-F5344CB8AC3E}">
        <p14:creationId xmlns:p14="http://schemas.microsoft.com/office/powerpoint/2010/main" val="2585557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dirty="0" smtClean="0"/>
              <a:t>Useful legislative changes</a:t>
            </a:r>
            <a:endParaRPr lang="en-US" altLang="en-US" dirty="0" smtClean="0"/>
          </a:p>
        </p:txBody>
      </p:sp>
      <p:sp>
        <p:nvSpPr>
          <p:cNvPr id="3" name="Content Placeholder 2"/>
          <p:cNvSpPr>
            <a:spLocks noGrp="1"/>
          </p:cNvSpPr>
          <p:nvPr>
            <p:ph idx="1"/>
          </p:nvPr>
        </p:nvSpPr>
        <p:spPr/>
        <p:txBody>
          <a:bodyPr rtlCol="0">
            <a:normAutofit/>
          </a:bodyPr>
          <a:lstStyle/>
          <a:p>
            <a:pPr algn="just">
              <a:defRPr/>
            </a:pPr>
            <a:r>
              <a:rPr lang="en-GB" sz="1800" dirty="0"/>
              <a:t>legal translation of</a:t>
            </a:r>
          </a:p>
          <a:p>
            <a:pPr lvl="1" algn="just">
              <a:defRPr/>
            </a:pPr>
            <a:r>
              <a:rPr lang="en-GB" sz="1600" dirty="0"/>
              <a:t>the common vision on information management</a:t>
            </a:r>
          </a:p>
          <a:p>
            <a:pPr lvl="1" algn="just">
              <a:defRPr/>
            </a:pPr>
            <a:r>
              <a:rPr lang="en-GB" sz="1600" dirty="0"/>
              <a:t>the common vision on information security and privacy protection</a:t>
            </a:r>
          </a:p>
          <a:p>
            <a:pPr lvl="1" algn="just">
              <a:defRPr/>
            </a:pPr>
            <a:r>
              <a:rPr lang="en-GB" sz="1600" dirty="0"/>
              <a:t>the obligation to use unique identification keys</a:t>
            </a:r>
          </a:p>
          <a:p>
            <a:pPr algn="just">
              <a:defRPr/>
            </a:pPr>
            <a:r>
              <a:rPr lang="en-GB" sz="1800" dirty="0"/>
              <a:t>creation of a public institution (CBSS) that acts as a driving force</a:t>
            </a:r>
          </a:p>
          <a:p>
            <a:pPr lvl="1" algn="just">
              <a:defRPr/>
            </a:pPr>
            <a:r>
              <a:rPr lang="en-GB" sz="1600" dirty="0"/>
              <a:t>mission and tasks</a:t>
            </a:r>
          </a:p>
          <a:p>
            <a:pPr lvl="1" algn="just">
              <a:defRPr/>
            </a:pPr>
            <a:r>
              <a:rPr lang="en-GB" sz="1600" dirty="0"/>
              <a:t>governance</a:t>
            </a:r>
          </a:p>
          <a:p>
            <a:pPr lvl="1" algn="just">
              <a:defRPr/>
            </a:pPr>
            <a:r>
              <a:rPr lang="en-GB" sz="1600" dirty="0"/>
              <a:t>financing principles</a:t>
            </a:r>
          </a:p>
          <a:p>
            <a:pPr algn="just">
              <a:defRPr/>
            </a:pPr>
            <a:r>
              <a:rPr lang="en-GB" sz="1800" dirty="0"/>
              <a:t>creation of a </a:t>
            </a:r>
            <a:r>
              <a:rPr lang="en-GB" sz="1800" dirty="0" smtClean="0"/>
              <a:t>committee </a:t>
            </a:r>
            <a:r>
              <a:rPr lang="en-GB" sz="1800" dirty="0"/>
              <a:t>on information security and privacy protection</a:t>
            </a:r>
          </a:p>
          <a:p>
            <a:pPr algn="just">
              <a:defRPr/>
            </a:pPr>
            <a:r>
              <a:rPr lang="en-GB" sz="1800" dirty="0"/>
              <a:t>probative value of electronic information storage and exchange</a:t>
            </a:r>
          </a:p>
          <a:p>
            <a:pPr algn="just">
              <a:defRPr/>
            </a:pPr>
            <a:r>
              <a:rPr lang="en-GB" sz="1800" dirty="0"/>
              <a:t>punishment of abuse of the system</a:t>
            </a:r>
          </a:p>
          <a:p>
            <a:pPr algn="just">
              <a:defRPr/>
            </a:pPr>
            <a:r>
              <a:rPr lang="en-GB" sz="1800" dirty="0"/>
              <a:t>gradually, coordination or harmonisation of basic legal concepts</a:t>
            </a:r>
          </a:p>
          <a:p>
            <a:pPr algn="just">
              <a:defRPr/>
            </a:pPr>
            <a:r>
              <a:rPr lang="en-GB" sz="1800" dirty="0"/>
              <a:t>gradually, adaptation of business processes set out in the law</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14</a:t>
            </a:fld>
            <a:endParaRPr lang="en-US"/>
          </a:p>
        </p:txBody>
      </p:sp>
    </p:spTree>
    <p:extLst>
      <p:ext uri="{BB962C8B-B14F-4D97-AF65-F5344CB8AC3E}">
        <p14:creationId xmlns:p14="http://schemas.microsoft.com/office/powerpoint/2010/main" val="1995456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a:t>Implementation order used </a:t>
            </a:r>
            <a:r>
              <a:rPr lang="en-GB" dirty="0" smtClean="0"/>
              <a:t>in </a:t>
            </a:r>
            <a:r>
              <a:rPr lang="en-GB" dirty="0"/>
              <a:t>Belgium</a:t>
            </a:r>
            <a:endParaRPr lang="en-US" dirty="0"/>
          </a:p>
        </p:txBody>
      </p:sp>
      <p:sp>
        <p:nvSpPr>
          <p:cNvPr id="3" name="Content Placeholder 2"/>
          <p:cNvSpPr>
            <a:spLocks noGrp="1"/>
          </p:cNvSpPr>
          <p:nvPr>
            <p:ph idx="1"/>
          </p:nvPr>
        </p:nvSpPr>
        <p:spPr/>
        <p:txBody>
          <a:bodyPr rtlCol="0">
            <a:normAutofit fontScale="92500" lnSpcReduction="10000"/>
          </a:bodyPr>
          <a:lstStyle/>
          <a:p>
            <a:pPr algn="just">
              <a:defRPr/>
            </a:pPr>
            <a:r>
              <a:rPr lang="en-GB" sz="1800" dirty="0"/>
              <a:t>common vision on information management and information security</a:t>
            </a:r>
          </a:p>
          <a:p>
            <a:pPr algn="just">
              <a:defRPr/>
            </a:pPr>
            <a:r>
              <a:rPr lang="en-GB" sz="1800" dirty="0"/>
              <a:t>demonstration of feasibility</a:t>
            </a:r>
          </a:p>
          <a:p>
            <a:pPr algn="just">
              <a:defRPr/>
            </a:pPr>
            <a:r>
              <a:rPr lang="en-GB" sz="1800" dirty="0"/>
              <a:t>political and public support, support of the social partners, support of the social security institutions</a:t>
            </a:r>
          </a:p>
          <a:p>
            <a:pPr algn="just">
              <a:defRPr/>
            </a:pPr>
            <a:r>
              <a:rPr lang="en-GB" sz="1800" dirty="0"/>
              <a:t>basic legislation</a:t>
            </a:r>
          </a:p>
          <a:p>
            <a:pPr lvl="1" algn="just">
              <a:defRPr/>
            </a:pPr>
            <a:r>
              <a:rPr lang="en-GB" sz="1600" dirty="0"/>
              <a:t>creating an institution as a driving force and a </a:t>
            </a:r>
            <a:r>
              <a:rPr lang="en-US" sz="1600" dirty="0"/>
              <a:t>committee on information security and privacy protection</a:t>
            </a:r>
            <a:endParaRPr lang="en-GB" sz="1600" dirty="0"/>
          </a:p>
          <a:p>
            <a:pPr lvl="1" algn="just">
              <a:defRPr/>
            </a:pPr>
            <a:r>
              <a:rPr lang="en-GB" sz="1600" dirty="0"/>
              <a:t>translating the common vision on information management and information security</a:t>
            </a:r>
          </a:p>
          <a:p>
            <a:pPr algn="just">
              <a:defRPr/>
            </a:pPr>
            <a:r>
              <a:rPr lang="en-GB" sz="1800" dirty="0"/>
              <a:t>integration of unique identification key in all information systems</a:t>
            </a:r>
          </a:p>
          <a:p>
            <a:pPr algn="just">
              <a:defRPr/>
            </a:pPr>
            <a:r>
              <a:rPr lang="en-GB" sz="1800" dirty="0"/>
              <a:t>implementation of the ICT architecture and the basic ICT services</a:t>
            </a:r>
          </a:p>
          <a:p>
            <a:pPr algn="just">
              <a:defRPr/>
            </a:pPr>
            <a:r>
              <a:rPr lang="en-GB" sz="1800" dirty="0"/>
              <a:t>controlled access to databases with authentic data</a:t>
            </a:r>
          </a:p>
          <a:p>
            <a:pPr algn="just">
              <a:defRPr/>
            </a:pPr>
            <a:r>
              <a:rPr lang="en-GB" sz="1800" dirty="0"/>
              <a:t>re-engineering of processes between actors in the social sector at all government levels</a:t>
            </a:r>
          </a:p>
          <a:p>
            <a:pPr algn="just">
              <a:defRPr/>
            </a:pPr>
            <a:r>
              <a:rPr lang="en-GB" sz="1800" dirty="0"/>
              <a:t>re-engineering of processes between actors in the social sector and companies</a:t>
            </a:r>
          </a:p>
          <a:p>
            <a:pPr algn="just">
              <a:defRPr/>
            </a:pPr>
            <a:r>
              <a:rPr lang="en-GB" sz="1800" dirty="0"/>
              <a:t>re-engineering of processes between actors in the social sector and citizens</a:t>
            </a:r>
          </a:p>
          <a:p>
            <a:pPr algn="just">
              <a:defRPr/>
            </a:pPr>
            <a:r>
              <a:rPr lang="en-GB" sz="1800" dirty="0"/>
              <a:t>always combined with the necessary legislative changes</a:t>
            </a:r>
          </a:p>
          <a:p>
            <a:pPr>
              <a:defRPr/>
            </a:pPr>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15</a:t>
            </a:fld>
            <a:endParaRPr lang="en-US"/>
          </a:p>
        </p:txBody>
      </p:sp>
    </p:spTree>
    <p:extLst>
      <p:ext uri="{BB962C8B-B14F-4D97-AF65-F5344CB8AC3E}">
        <p14:creationId xmlns:p14="http://schemas.microsoft.com/office/powerpoint/2010/main" val="2028371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Critical success factors and obstacles</a:t>
            </a:r>
            <a:endParaRPr lang="en-US"/>
          </a:p>
        </p:txBody>
      </p:sp>
      <p:sp>
        <p:nvSpPr>
          <p:cNvPr id="3" name="Content Placeholder 2"/>
          <p:cNvSpPr>
            <a:spLocks noGrp="1"/>
          </p:cNvSpPr>
          <p:nvPr>
            <p:ph idx="1"/>
          </p:nvPr>
        </p:nvSpPr>
        <p:spPr/>
        <p:txBody>
          <a:bodyPr rtlCol="0">
            <a:normAutofit/>
          </a:bodyPr>
          <a:lstStyle/>
          <a:p>
            <a:pPr algn="just">
              <a:defRPr/>
            </a:pPr>
            <a:r>
              <a:rPr lang="en-GB" sz="1800"/>
              <a:t>common vision on electronic service delivery, information management and information security amongst all stakeholders</a:t>
            </a:r>
          </a:p>
          <a:p>
            <a:pPr algn="just">
              <a:defRPr/>
            </a:pPr>
            <a:r>
              <a:rPr lang="en-GB" sz="1800"/>
              <a:t>support of and access to policymakers at the highest level</a:t>
            </a:r>
          </a:p>
          <a:p>
            <a:pPr algn="just">
              <a:defRPr/>
            </a:pPr>
            <a:r>
              <a:rPr lang="en-GB" sz="1800"/>
              <a:t>trust of all stakeholders, especially partners and intermediaries, based on</a:t>
            </a:r>
          </a:p>
          <a:p>
            <a:pPr lvl="1" algn="just">
              <a:defRPr/>
            </a:pPr>
            <a:r>
              <a:rPr lang="en-GB" sz="1600"/>
              <a:t>mutual respect</a:t>
            </a:r>
          </a:p>
          <a:p>
            <a:pPr lvl="1" algn="just">
              <a:defRPr/>
            </a:pPr>
            <a:r>
              <a:rPr lang="en-GB" sz="1600"/>
              <a:t>real mutual agreement</a:t>
            </a:r>
          </a:p>
          <a:p>
            <a:pPr lvl="1" algn="just">
              <a:defRPr/>
            </a:pPr>
            <a:r>
              <a:rPr lang="en-GB" sz="1600"/>
              <a:t>transparency</a:t>
            </a:r>
          </a:p>
          <a:p>
            <a:pPr algn="just">
              <a:defRPr/>
            </a:pPr>
            <a:r>
              <a:rPr lang="en-GB" sz="1800"/>
              <a:t>respect for legal allocation of competences between actors</a:t>
            </a:r>
          </a:p>
          <a:p>
            <a:pPr algn="just">
              <a:defRPr/>
            </a:pPr>
            <a:r>
              <a:rPr lang="en-GB" sz="1800"/>
              <a:t>co-operation between all actors concerned based on distribution of tasks rather than centralization of tasks</a:t>
            </a:r>
          </a:p>
          <a:p>
            <a:pPr algn="just">
              <a:defRPr/>
            </a:pPr>
            <a:r>
              <a:rPr lang="en-GB" sz="1800"/>
              <a:t>focus on more efficient and effective service delivery and on cost control</a:t>
            </a:r>
          </a:p>
          <a:p>
            <a:pPr algn="just">
              <a:defRPr/>
            </a:pPr>
            <a:r>
              <a:rPr lang="en-GB" sz="1800"/>
              <a:t>reasoning in terms of added value for citizens and companies rather than in terms of legal competences</a:t>
            </a:r>
          </a:p>
          <a:p>
            <a:pPr>
              <a:defRPr/>
            </a:pPr>
            <a:endParaRPr lang="en-US"/>
          </a:p>
        </p:txBody>
      </p:sp>
      <p:sp>
        <p:nvSpPr>
          <p:cNvPr id="5" name="Slide Number Placeholder 4"/>
          <p:cNvSpPr>
            <a:spLocks noGrp="1"/>
          </p:cNvSpPr>
          <p:nvPr>
            <p:ph type="sldNum" sz="quarter" idx="12"/>
          </p:nvPr>
        </p:nvSpPr>
        <p:spPr/>
        <p:txBody>
          <a:bodyPr/>
          <a:lstStyle/>
          <a:p>
            <a:fld id="{FF9E0EB1-AE04-4E54-BA55-36539836E3BB}" type="slidenum">
              <a:rPr lang="en-US" smtClean="0"/>
              <a:t>16</a:t>
            </a:fld>
            <a:endParaRPr lang="en-US"/>
          </a:p>
        </p:txBody>
      </p:sp>
    </p:spTree>
    <p:extLst>
      <p:ext uri="{BB962C8B-B14F-4D97-AF65-F5344CB8AC3E}">
        <p14:creationId xmlns:p14="http://schemas.microsoft.com/office/powerpoint/2010/main" val="3238816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Critical success factors and obstacles</a:t>
            </a:r>
            <a:endParaRPr lang="en-US"/>
          </a:p>
        </p:txBody>
      </p:sp>
      <p:sp>
        <p:nvSpPr>
          <p:cNvPr id="3" name="Content Placeholder 2"/>
          <p:cNvSpPr>
            <a:spLocks noGrp="1"/>
          </p:cNvSpPr>
          <p:nvPr>
            <p:ph idx="1"/>
          </p:nvPr>
        </p:nvSpPr>
        <p:spPr/>
        <p:txBody>
          <a:bodyPr rtlCol="0">
            <a:normAutofit fontScale="92500" lnSpcReduction="20000"/>
          </a:bodyPr>
          <a:lstStyle/>
          <a:p>
            <a:pPr algn="just">
              <a:defRPr/>
            </a:pPr>
            <a:r>
              <a:rPr lang="en-GB" sz="1800" dirty="0"/>
              <a:t>electronic service delivery as a structural reform process</a:t>
            </a:r>
          </a:p>
          <a:p>
            <a:pPr lvl="1" algn="just">
              <a:defRPr/>
            </a:pPr>
            <a:r>
              <a:rPr lang="en-GB" sz="1600" dirty="0"/>
              <a:t>process re-engineering within and across actors</a:t>
            </a:r>
          </a:p>
          <a:p>
            <a:pPr lvl="1" algn="just">
              <a:defRPr/>
            </a:pPr>
            <a:r>
              <a:rPr lang="en-GB" sz="1600" dirty="0"/>
              <a:t>back-office integration for unique information collection, re-use of information and automatic granting of benefits</a:t>
            </a:r>
          </a:p>
          <a:p>
            <a:pPr lvl="1" algn="just">
              <a:defRPr/>
            </a:pPr>
            <a:r>
              <a:rPr lang="en-GB" sz="1600" dirty="0"/>
              <a:t>integrated and personalized front-office service delivery</a:t>
            </a:r>
          </a:p>
          <a:p>
            <a:pPr algn="just">
              <a:defRPr/>
            </a:pPr>
            <a:r>
              <a:rPr lang="en-GB" sz="1800" dirty="0"/>
              <a:t>multidisciplinary approach</a:t>
            </a:r>
          </a:p>
          <a:p>
            <a:pPr lvl="1" algn="just">
              <a:defRPr/>
            </a:pPr>
            <a:r>
              <a:rPr lang="en-GB" sz="1600" dirty="0"/>
              <a:t>business process optimization</a:t>
            </a:r>
          </a:p>
          <a:p>
            <a:pPr lvl="1" algn="just">
              <a:defRPr/>
            </a:pPr>
            <a:r>
              <a:rPr lang="en-GB" sz="1600" dirty="0"/>
              <a:t>legal coordination</a:t>
            </a:r>
          </a:p>
          <a:p>
            <a:pPr lvl="1" algn="just">
              <a:defRPr/>
            </a:pPr>
            <a:r>
              <a:rPr lang="en-GB" sz="1600" dirty="0"/>
              <a:t>ICT coordination</a:t>
            </a:r>
          </a:p>
          <a:p>
            <a:pPr lvl="1" algn="just">
              <a:defRPr/>
            </a:pPr>
            <a:r>
              <a:rPr lang="en-GB" sz="1600" dirty="0"/>
              <a:t>information security and privacy protection</a:t>
            </a:r>
          </a:p>
          <a:p>
            <a:pPr lvl="1" algn="just">
              <a:defRPr/>
            </a:pPr>
            <a:r>
              <a:rPr lang="en-GB" sz="1600" dirty="0"/>
              <a:t>change management</a:t>
            </a:r>
          </a:p>
          <a:p>
            <a:pPr lvl="1" algn="just">
              <a:defRPr/>
            </a:pPr>
            <a:r>
              <a:rPr lang="en-GB" sz="1600" dirty="0"/>
              <a:t>communication</a:t>
            </a:r>
          </a:p>
          <a:p>
            <a:pPr lvl="1" algn="just">
              <a:defRPr/>
            </a:pPr>
            <a:r>
              <a:rPr lang="en-GB" sz="1600" dirty="0"/>
              <a:t>coaching and training</a:t>
            </a:r>
          </a:p>
          <a:p>
            <a:pPr algn="just">
              <a:defRPr/>
            </a:pPr>
            <a:r>
              <a:rPr lang="en-GB" sz="1800" dirty="0"/>
              <a:t>lateral thinking when needed</a:t>
            </a:r>
          </a:p>
          <a:p>
            <a:r>
              <a:rPr lang="en-GB" sz="1800" dirty="0"/>
              <a:t>appropriate balance between efficiency on the one hand and information security and privacy protection on the other</a:t>
            </a:r>
          </a:p>
          <a:p>
            <a:r>
              <a:rPr lang="en-GB" sz="1800" dirty="0"/>
              <a:t>quick wins combined with long term vision</a:t>
            </a:r>
          </a:p>
          <a:p>
            <a:r>
              <a:rPr lang="en-GB" sz="1800" dirty="0"/>
              <a:t>technical and semantic interoperability</a:t>
            </a:r>
          </a:p>
          <a:p>
            <a:pPr>
              <a:defRPr/>
            </a:pPr>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17</a:t>
            </a:fld>
            <a:endParaRPr lang="en-US"/>
          </a:p>
        </p:txBody>
      </p:sp>
    </p:spTree>
    <p:extLst>
      <p:ext uri="{BB962C8B-B14F-4D97-AF65-F5344CB8AC3E}">
        <p14:creationId xmlns:p14="http://schemas.microsoft.com/office/powerpoint/2010/main" val="472592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Critical success factors and obstacles</a:t>
            </a:r>
            <a:endParaRPr lang="en-US"/>
          </a:p>
        </p:txBody>
      </p:sp>
      <p:sp>
        <p:nvSpPr>
          <p:cNvPr id="3" name="Content Placeholder 2"/>
          <p:cNvSpPr>
            <a:spLocks noGrp="1"/>
          </p:cNvSpPr>
          <p:nvPr>
            <p:ph idx="1"/>
          </p:nvPr>
        </p:nvSpPr>
        <p:spPr/>
        <p:txBody>
          <a:bodyPr rtlCol="0">
            <a:normAutofit lnSpcReduction="10000"/>
          </a:bodyPr>
          <a:lstStyle/>
          <a:p>
            <a:pPr algn="just">
              <a:defRPr/>
            </a:pPr>
            <a:r>
              <a:rPr lang="en-GB" sz="1800" dirty="0"/>
              <a:t>legal framework</a:t>
            </a:r>
          </a:p>
          <a:p>
            <a:pPr algn="just">
              <a:defRPr/>
            </a:pPr>
            <a:r>
              <a:rPr lang="en-GB" sz="1800" dirty="0"/>
              <a:t>adaptability to an ever changing societal and legal environment</a:t>
            </a:r>
          </a:p>
          <a:p>
            <a:pPr algn="just">
              <a:defRPr/>
            </a:pPr>
            <a:r>
              <a:rPr lang="en-GB" sz="1800" dirty="0"/>
              <a:t>creation of an institution that stimulates, co-ordinates and assures a sound program and project management</a:t>
            </a:r>
          </a:p>
          <a:p>
            <a:pPr algn="just">
              <a:defRPr/>
            </a:pPr>
            <a:r>
              <a:rPr lang="en-GB" sz="1800" dirty="0"/>
              <a:t>availability of skills and knowledge =&gt; creation of an association that hires ICT-specialists at normal market conditions and puts them at the disposal of the actors in the social sector</a:t>
            </a:r>
          </a:p>
          <a:p>
            <a:pPr algn="just">
              <a:defRPr/>
            </a:pPr>
            <a:r>
              <a:rPr lang="en-GB" sz="1800" dirty="0"/>
              <a:t>sufficient financial means for innovation: agreed possibility to re-invest efficiency gains in innovation</a:t>
            </a:r>
          </a:p>
          <a:p>
            <a:pPr algn="just">
              <a:defRPr/>
            </a:pPr>
            <a:r>
              <a:rPr lang="en-GB" sz="1800" dirty="0"/>
              <a:t>service oriented architecture (SOA)</a:t>
            </a:r>
          </a:p>
          <a:p>
            <a:pPr algn="just">
              <a:defRPr/>
            </a:pPr>
            <a:r>
              <a:rPr lang="en-GB" sz="1800" dirty="0"/>
              <a:t>need for radical cultural change within government, e.g.</a:t>
            </a:r>
          </a:p>
          <a:p>
            <a:pPr lvl="1" algn="just">
              <a:defRPr/>
            </a:pPr>
            <a:r>
              <a:rPr lang="en-GB" sz="1600" dirty="0"/>
              <a:t>from hierarchy to participation and team work</a:t>
            </a:r>
          </a:p>
          <a:p>
            <a:pPr lvl="1" algn="just">
              <a:defRPr/>
            </a:pPr>
            <a:r>
              <a:rPr lang="en-GB" sz="1600" dirty="0"/>
              <a:t>meeting the needs of the customer, not the government</a:t>
            </a:r>
          </a:p>
          <a:p>
            <a:pPr lvl="1" algn="just">
              <a:defRPr/>
            </a:pPr>
            <a:r>
              <a:rPr lang="en-GB" sz="1600" dirty="0"/>
              <a:t>empowering rather than serving</a:t>
            </a:r>
          </a:p>
          <a:p>
            <a:pPr lvl="1" algn="just">
              <a:defRPr/>
            </a:pPr>
            <a:r>
              <a:rPr lang="en-GB" sz="1600" dirty="0"/>
              <a:t>rewarding entrepreneurship within government</a:t>
            </a:r>
          </a:p>
          <a:p>
            <a:pPr lvl="1" algn="just">
              <a:defRPr/>
            </a:pPr>
            <a:r>
              <a:rPr lang="en-GB" sz="1600" dirty="0"/>
              <a:t>ex post evaluation on output, not ex ante control of every input</a:t>
            </a:r>
            <a:endParaRPr lang="en-GB" sz="1800" dirty="0"/>
          </a:p>
          <a:p>
            <a:pPr>
              <a:defRPr/>
            </a:pPr>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18</a:t>
            </a:fld>
            <a:endParaRPr lang="en-US"/>
          </a:p>
        </p:txBody>
      </p:sp>
    </p:spTree>
    <p:extLst>
      <p:ext uri="{BB962C8B-B14F-4D97-AF65-F5344CB8AC3E}">
        <p14:creationId xmlns:p14="http://schemas.microsoft.com/office/powerpoint/2010/main" val="35167946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800"/>
              <a:t>gains in efficiency</a:t>
            </a:r>
          </a:p>
          <a:p>
            <a:pPr lvl="1" algn="just">
              <a:defRPr/>
            </a:pPr>
            <a:r>
              <a:rPr lang="en-GB" sz="1600"/>
              <a:t>in terms of cost: services are delivered at a lower total cost</a:t>
            </a:r>
          </a:p>
          <a:p>
            <a:pPr lvl="2" algn="just">
              <a:defRPr/>
            </a:pPr>
            <a:r>
              <a:rPr lang="en-GB" sz="1600"/>
              <a:t>due to</a:t>
            </a:r>
          </a:p>
          <a:p>
            <a:pPr lvl="3" algn="just">
              <a:defRPr/>
            </a:pPr>
            <a:r>
              <a:rPr lang="en-GB"/>
              <a:t>a unique information collection using a common information model and administrative instructions</a:t>
            </a:r>
          </a:p>
          <a:p>
            <a:pPr lvl="3" algn="just">
              <a:defRPr/>
            </a:pPr>
            <a:r>
              <a:rPr lang="en-GB"/>
              <a:t>a lesser need to re-encoding of information by stimulating electronic information exchange</a:t>
            </a:r>
          </a:p>
          <a:p>
            <a:pPr lvl="3" algn="just">
              <a:defRPr/>
            </a:pPr>
            <a:r>
              <a:rPr lang="en-GB"/>
              <a:t>a drastic reduction of the number of contacts between actors in the social sector on the one hand and companies or citizens on the other</a:t>
            </a:r>
          </a:p>
          <a:p>
            <a:pPr lvl="3" algn="just">
              <a:defRPr/>
            </a:pPr>
            <a:r>
              <a:rPr lang="en-GB"/>
              <a:t>a functional task sharing concerning information management, information validation and application development</a:t>
            </a:r>
          </a:p>
          <a:p>
            <a:pPr lvl="3" algn="just">
              <a:defRPr/>
            </a:pPr>
            <a:r>
              <a:rPr lang="en-GB"/>
              <a:t>a minimal administrative burden</a:t>
            </a:r>
          </a:p>
          <a:p>
            <a:pPr lvl="2" algn="just">
              <a:defRPr/>
            </a:pPr>
            <a:r>
              <a:rPr lang="en-GB" sz="1600"/>
              <a:t>according to a study of the Belgian Planning Bureau, rationalization of the information exchange processes between the employers and the social sector implies an annual saving of administrative costs of about 1.7 billion € a year for the companies</a:t>
            </a:r>
          </a:p>
          <a:p>
            <a:pPr>
              <a:defRPr/>
            </a:pPr>
            <a:endParaRPr lang="en-US"/>
          </a:p>
        </p:txBody>
      </p:sp>
      <p:sp>
        <p:nvSpPr>
          <p:cNvPr id="2" name="Slide Number Placeholder 1"/>
          <p:cNvSpPr>
            <a:spLocks noGrp="1"/>
          </p:cNvSpPr>
          <p:nvPr>
            <p:ph type="sldNum" sz="quarter" idx="12"/>
          </p:nvPr>
        </p:nvSpPr>
        <p:spPr/>
        <p:txBody>
          <a:bodyPr/>
          <a:lstStyle/>
          <a:p>
            <a:fld id="{FF9E0EB1-AE04-4E54-BA55-36539836E3BB}" type="slidenum">
              <a:rPr lang="en-US" smtClean="0"/>
              <a:t>19</a:t>
            </a:fld>
            <a:endParaRPr lang="en-US"/>
          </a:p>
        </p:txBody>
      </p:sp>
    </p:spTree>
    <p:extLst>
      <p:ext uri="{BB962C8B-B14F-4D97-AF65-F5344CB8AC3E}">
        <p14:creationId xmlns:p14="http://schemas.microsoft.com/office/powerpoint/2010/main" val="162370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smtClean="0"/>
              <a:t>Origins of the CBSS initiative</a:t>
            </a:r>
            <a:endParaRPr lang="en-US" altLang="en-US" smtClean="0"/>
          </a:p>
        </p:txBody>
      </p:sp>
      <p:sp>
        <p:nvSpPr>
          <p:cNvPr id="3" name="Content Placeholder 2"/>
          <p:cNvSpPr>
            <a:spLocks noGrp="1"/>
          </p:cNvSpPr>
          <p:nvPr>
            <p:ph idx="1"/>
          </p:nvPr>
        </p:nvSpPr>
        <p:spPr/>
        <p:txBody>
          <a:bodyPr rtlCol="0">
            <a:normAutofit lnSpcReduction="10000"/>
          </a:bodyPr>
          <a:lstStyle/>
          <a:p>
            <a:pPr algn="just">
              <a:defRPr/>
            </a:pPr>
            <a:r>
              <a:rPr lang="en-GB" sz="1800" dirty="0"/>
              <a:t>stakeholders of the Belgian social sector</a:t>
            </a:r>
          </a:p>
          <a:p>
            <a:pPr lvl="1" algn="just">
              <a:defRPr/>
            </a:pPr>
            <a:r>
              <a:rPr lang="en-GB" sz="1600" dirty="0"/>
              <a:t>&gt; </a:t>
            </a:r>
            <a:r>
              <a:rPr lang="en-GB" sz="1600" dirty="0" smtClean="0"/>
              <a:t>11,500,000 </a:t>
            </a:r>
            <a:r>
              <a:rPr lang="en-GB" sz="1600" dirty="0"/>
              <a:t>citizens</a:t>
            </a:r>
          </a:p>
          <a:p>
            <a:pPr lvl="1" algn="just">
              <a:defRPr/>
            </a:pPr>
            <a:r>
              <a:rPr lang="en-GB" sz="1600" dirty="0"/>
              <a:t>&gt; </a:t>
            </a:r>
            <a:r>
              <a:rPr lang="en-GB" sz="1600" dirty="0" smtClean="0"/>
              <a:t>225,000 </a:t>
            </a:r>
            <a:r>
              <a:rPr lang="en-GB" sz="1600" dirty="0"/>
              <a:t>employers</a:t>
            </a:r>
          </a:p>
          <a:p>
            <a:pPr lvl="1" algn="just">
              <a:defRPr/>
            </a:pPr>
            <a:r>
              <a:rPr lang="en-GB" sz="1600" dirty="0"/>
              <a:t>about 3,000 public and private institutions (actors) at several levels (federal, regional, local) dealing with</a:t>
            </a:r>
          </a:p>
          <a:p>
            <a:pPr lvl="2" algn="just">
              <a:defRPr/>
            </a:pPr>
            <a:r>
              <a:rPr lang="en-GB" sz="1600" dirty="0"/>
              <a:t>collection of social security contributions</a:t>
            </a:r>
          </a:p>
          <a:p>
            <a:pPr lvl="2" algn="just">
              <a:defRPr/>
            </a:pPr>
            <a:r>
              <a:rPr lang="en-GB" sz="1600" dirty="0"/>
              <a:t>delivery of social security benefits</a:t>
            </a:r>
          </a:p>
          <a:p>
            <a:pPr lvl="3" algn="just">
              <a:defRPr/>
            </a:pPr>
            <a:r>
              <a:rPr lang="en-GB" dirty="0"/>
              <a:t>child benefits</a:t>
            </a:r>
          </a:p>
          <a:p>
            <a:pPr lvl="3" algn="just">
              <a:defRPr/>
            </a:pPr>
            <a:r>
              <a:rPr lang="en-GB" dirty="0"/>
              <a:t>unemployment benefits</a:t>
            </a:r>
          </a:p>
          <a:p>
            <a:pPr lvl="3" algn="just">
              <a:defRPr/>
            </a:pPr>
            <a:r>
              <a:rPr lang="en-GB" dirty="0"/>
              <a:t>benefits in case of incapacity for work</a:t>
            </a:r>
          </a:p>
          <a:p>
            <a:pPr lvl="3" algn="just">
              <a:defRPr/>
            </a:pPr>
            <a:r>
              <a:rPr lang="en-GB" dirty="0"/>
              <a:t>benefits for the disabled</a:t>
            </a:r>
          </a:p>
          <a:p>
            <a:pPr lvl="3" algn="just">
              <a:defRPr/>
            </a:pPr>
            <a:r>
              <a:rPr lang="en-GB" dirty="0"/>
              <a:t>re-imbursement of health care costs</a:t>
            </a:r>
          </a:p>
          <a:p>
            <a:pPr lvl="3" algn="just">
              <a:defRPr/>
            </a:pPr>
            <a:r>
              <a:rPr lang="en-GB" dirty="0"/>
              <a:t>holiday pay</a:t>
            </a:r>
          </a:p>
          <a:p>
            <a:pPr lvl="3" algn="just">
              <a:defRPr/>
            </a:pPr>
            <a:r>
              <a:rPr lang="en-GB" dirty="0"/>
              <a:t>old age pensions</a:t>
            </a:r>
          </a:p>
          <a:p>
            <a:pPr lvl="3" algn="just">
              <a:defRPr/>
            </a:pPr>
            <a:r>
              <a:rPr lang="en-GB" dirty="0"/>
              <a:t>guaranteed minimum income</a:t>
            </a:r>
          </a:p>
          <a:p>
            <a:pPr lvl="2" algn="just">
              <a:defRPr/>
            </a:pPr>
            <a:r>
              <a:rPr lang="en-GB" sz="1600" dirty="0"/>
              <a:t>delivery of supplementary social benefits</a:t>
            </a:r>
          </a:p>
          <a:p>
            <a:pPr lvl="2" algn="just">
              <a:defRPr/>
            </a:pPr>
            <a:r>
              <a:rPr lang="en-GB" sz="1600" dirty="0"/>
              <a:t>delivery of supplementary benefits based on the social security status of a person</a:t>
            </a:r>
          </a:p>
          <a:p>
            <a:pPr>
              <a:defRPr/>
            </a:pPr>
            <a:endParaRPr lang="en-US" dirty="0"/>
          </a:p>
        </p:txBody>
      </p:sp>
      <p:sp>
        <p:nvSpPr>
          <p:cNvPr id="4" name="Slide Number Placeholder 3"/>
          <p:cNvSpPr>
            <a:spLocks noGrp="1"/>
          </p:cNvSpPr>
          <p:nvPr>
            <p:ph type="sldNum" sz="quarter" idx="4294967295"/>
          </p:nvPr>
        </p:nvSpPr>
        <p:spPr>
          <a:xfrm>
            <a:off x="9317736" y="6492875"/>
            <a:ext cx="2743200" cy="365125"/>
          </a:xfrm>
        </p:spPr>
        <p:txBody>
          <a:bodyPr/>
          <a:lstStyle/>
          <a:p>
            <a:pPr>
              <a:defRPr/>
            </a:pPr>
            <a:fld id="{1AE54ABD-ECCD-42B8-B546-B2ED9BDB0E90}" type="slidenum">
              <a:rPr lang="en-US"/>
              <a:pPr>
                <a:defRPr/>
              </a:pPr>
              <a:t>2</a:t>
            </a:fld>
            <a:endParaRPr lang="en-US" dirty="0"/>
          </a:p>
        </p:txBody>
      </p:sp>
    </p:spTree>
    <p:extLst>
      <p:ext uri="{BB962C8B-B14F-4D97-AF65-F5344CB8AC3E}">
        <p14:creationId xmlns:p14="http://schemas.microsoft.com/office/powerpoint/2010/main" val="10311089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800"/>
              <a:t>gains in efficiency</a:t>
            </a:r>
          </a:p>
          <a:p>
            <a:pPr lvl="1" algn="just">
              <a:defRPr/>
            </a:pPr>
            <a:r>
              <a:rPr lang="en-GB" sz="1600"/>
              <a:t>in terms of quantity: more services are delivered</a:t>
            </a:r>
          </a:p>
          <a:p>
            <a:pPr lvl="2" algn="just">
              <a:defRPr/>
            </a:pPr>
            <a:r>
              <a:rPr lang="en-GB" sz="1600"/>
              <a:t>services are available at any time, from anywhere and from several devices</a:t>
            </a:r>
          </a:p>
          <a:p>
            <a:pPr lvl="2" algn="just">
              <a:defRPr/>
            </a:pPr>
            <a:r>
              <a:rPr lang="en-GB" sz="1600"/>
              <a:t>services are delivered in an integrated way according to the logic of the customer</a:t>
            </a:r>
          </a:p>
          <a:p>
            <a:pPr lvl="1" algn="just">
              <a:defRPr/>
            </a:pPr>
            <a:r>
              <a:rPr lang="en-GB" sz="1600"/>
              <a:t>in terms of speed: the services are delivered in less time</a:t>
            </a:r>
          </a:p>
          <a:p>
            <a:pPr lvl="2" algn="just">
              <a:defRPr/>
            </a:pPr>
            <a:r>
              <a:rPr lang="en-GB" sz="1600"/>
              <a:t>benefits can be allocated quicker because information is available faster</a:t>
            </a:r>
          </a:p>
          <a:p>
            <a:pPr lvl="2" algn="just">
              <a:defRPr/>
            </a:pPr>
            <a:r>
              <a:rPr lang="en-GB" sz="1600"/>
              <a:t>waiting and travel time is reduced</a:t>
            </a:r>
          </a:p>
          <a:p>
            <a:pPr lvl="2" algn="just">
              <a:defRPr/>
            </a:pPr>
            <a:r>
              <a:rPr lang="en-GB" sz="1600"/>
              <a:t>companies and citizens can directly interact with the competent actors in the social sector with real time feedback</a:t>
            </a:r>
          </a:p>
          <a:p>
            <a:pPr>
              <a:defRPr/>
            </a:pPr>
            <a:endParaRPr lang="en-US"/>
          </a:p>
        </p:txBody>
      </p:sp>
      <p:sp>
        <p:nvSpPr>
          <p:cNvPr id="2" name="Slide Number Placeholder 1"/>
          <p:cNvSpPr>
            <a:spLocks noGrp="1"/>
          </p:cNvSpPr>
          <p:nvPr>
            <p:ph type="sldNum" sz="quarter" idx="12"/>
          </p:nvPr>
        </p:nvSpPr>
        <p:spPr/>
        <p:txBody>
          <a:bodyPr/>
          <a:lstStyle/>
          <a:p>
            <a:fld id="{FF9E0EB1-AE04-4E54-BA55-36539836E3BB}" type="slidenum">
              <a:rPr lang="en-US" smtClean="0"/>
              <a:t>20</a:t>
            </a:fld>
            <a:endParaRPr lang="en-US"/>
          </a:p>
        </p:txBody>
      </p:sp>
    </p:spTree>
    <p:extLst>
      <p:ext uri="{BB962C8B-B14F-4D97-AF65-F5344CB8AC3E}">
        <p14:creationId xmlns:p14="http://schemas.microsoft.com/office/powerpoint/2010/main" val="4046015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GB" altLang="en-US" smtClean="0"/>
              <a:t>Advantages</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800" dirty="0"/>
              <a:t>gains in effectiveness: better social protection</a:t>
            </a:r>
          </a:p>
          <a:p>
            <a:pPr lvl="1" algn="just">
              <a:defRPr/>
            </a:pPr>
            <a:r>
              <a:rPr lang="en-GB" sz="1600" dirty="0"/>
              <a:t>in terms of quality: same services at same total cost in same time, but to a higher quality standard</a:t>
            </a:r>
          </a:p>
          <a:p>
            <a:pPr lvl="1" algn="just">
              <a:defRPr/>
            </a:pPr>
            <a:r>
              <a:rPr lang="en-GB" sz="1600" dirty="0"/>
              <a:t>in terms of type of services: new types of services, e.g.</a:t>
            </a:r>
          </a:p>
          <a:p>
            <a:pPr lvl="2" algn="just">
              <a:defRPr/>
            </a:pPr>
            <a:r>
              <a:rPr lang="en-GB" sz="1600" dirty="0"/>
              <a:t>push system: automated granting of benefits</a:t>
            </a:r>
          </a:p>
          <a:p>
            <a:pPr lvl="2" algn="just">
              <a:defRPr/>
            </a:pPr>
            <a:r>
              <a:rPr lang="en-GB" sz="1600" dirty="0"/>
              <a:t>active search of non-take-up using data warehousing techniques</a:t>
            </a:r>
          </a:p>
          <a:p>
            <a:pPr lvl="2" algn="just">
              <a:defRPr/>
            </a:pPr>
            <a:r>
              <a:rPr lang="en-GB" sz="1600" dirty="0"/>
              <a:t>controlled management of own personal information</a:t>
            </a:r>
          </a:p>
          <a:p>
            <a:pPr lvl="2" algn="just">
              <a:defRPr/>
            </a:pPr>
            <a:r>
              <a:rPr lang="en-GB" sz="1600" dirty="0"/>
              <a:t>personalized simulation environments</a:t>
            </a:r>
          </a:p>
          <a:p>
            <a:pPr lvl="2" algn="just">
              <a:defRPr/>
            </a:pPr>
            <a:endParaRPr lang="en-GB" sz="400" dirty="0"/>
          </a:p>
          <a:p>
            <a:pPr algn="just">
              <a:defRPr/>
            </a:pPr>
            <a:r>
              <a:rPr lang="en-GB" sz="1800" dirty="0"/>
              <a:t>better support of social policy</a:t>
            </a:r>
          </a:p>
          <a:p>
            <a:pPr algn="just">
              <a:defRPr/>
            </a:pPr>
            <a:endParaRPr lang="en-GB" sz="400" dirty="0"/>
          </a:p>
          <a:p>
            <a:pPr algn="just">
              <a:defRPr/>
            </a:pPr>
            <a:r>
              <a:rPr lang="en-GB" sz="1800" dirty="0"/>
              <a:t>more efficient combating of fraud </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21</a:t>
            </a:fld>
            <a:endParaRPr lang="en-US"/>
          </a:p>
        </p:txBody>
      </p:sp>
    </p:spTree>
    <p:extLst>
      <p:ext uri="{BB962C8B-B14F-4D97-AF65-F5344CB8AC3E}">
        <p14:creationId xmlns:p14="http://schemas.microsoft.com/office/powerpoint/2010/main" val="22752281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vision </a:t>
            </a:r>
            <a:r>
              <a:rPr lang="en-GB" dirty="0" smtClean="0"/>
              <a:t>on</a:t>
            </a:r>
            <a:r>
              <a:rPr lang="en-GB" sz="2200" dirty="0"/>
              <a:t> </a:t>
            </a:r>
            <a:r>
              <a:rPr lang="en-GB" dirty="0" smtClean="0"/>
              <a:t>information </a:t>
            </a:r>
            <a:r>
              <a:rPr lang="en-GB" dirty="0"/>
              <a:t>management</a:t>
            </a:r>
            <a:endParaRPr lang="en-US" dirty="0"/>
          </a:p>
        </p:txBody>
      </p:sp>
      <p:sp>
        <p:nvSpPr>
          <p:cNvPr id="3" name="Content Placeholder 2"/>
          <p:cNvSpPr>
            <a:spLocks noGrp="1"/>
          </p:cNvSpPr>
          <p:nvPr>
            <p:ph idx="1"/>
          </p:nvPr>
        </p:nvSpPr>
        <p:spPr/>
        <p:txBody>
          <a:bodyPr>
            <a:normAutofit/>
          </a:bodyPr>
          <a:lstStyle/>
          <a:p>
            <a:pPr algn="just">
              <a:defRPr/>
            </a:pPr>
            <a:endParaRPr lang="en-GB" sz="400" dirty="0">
              <a:solidFill>
                <a:prstClr val="black"/>
              </a:solidFill>
            </a:endParaRPr>
          </a:p>
          <a:p>
            <a:pPr algn="just">
              <a:defRPr/>
            </a:pPr>
            <a:r>
              <a:rPr lang="en-GB" sz="1800" dirty="0">
                <a:solidFill>
                  <a:prstClr val="black"/>
                </a:solidFill>
              </a:rPr>
              <a:t>information is being modelled in such a way that the model fits in as closely as possible with the real world, in order to allow multifunctional use of information </a:t>
            </a:r>
          </a:p>
          <a:p>
            <a:pPr algn="just">
              <a:defRPr/>
            </a:pPr>
            <a:r>
              <a:rPr lang="en-GB" sz="1800" dirty="0">
                <a:solidFill>
                  <a:prstClr val="black"/>
                </a:solidFill>
              </a:rPr>
              <a:t>information is collected from citizens and companies only once by the social sector as a whole, via a channel chosen by the citizens and the companies, preferably from application to application, and with the possibility of quality control by the supplier before the transmission of the information</a:t>
            </a:r>
          </a:p>
          <a:p>
            <a:pPr algn="just">
              <a:defRPr/>
            </a:pPr>
            <a:r>
              <a:rPr lang="en-GB" sz="1800" dirty="0">
                <a:solidFill>
                  <a:prstClr val="black"/>
                </a:solidFill>
              </a:rPr>
              <a:t>the collected information is validated once according to established task sharing criteria, by the actor that is most entitled to it or by the actor which has the greatest interest in correctly validating it</a:t>
            </a:r>
          </a:p>
          <a:p>
            <a:pPr algn="just">
              <a:defRPr/>
            </a:pPr>
            <a:r>
              <a:rPr lang="en-GB" sz="1800" dirty="0">
                <a:solidFill>
                  <a:prstClr val="black"/>
                </a:solidFill>
              </a:rPr>
              <a:t>a task sharing model is established indicating which actor stores which information as an authentic source, manages the information and maintains it at the disposal of the authorized users</a:t>
            </a:r>
          </a:p>
          <a:p>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22</a:t>
            </a:fld>
            <a:endParaRPr lang="en-US"/>
          </a:p>
        </p:txBody>
      </p:sp>
    </p:spTree>
    <p:extLst>
      <p:ext uri="{BB962C8B-B14F-4D97-AF65-F5344CB8AC3E}">
        <p14:creationId xmlns:p14="http://schemas.microsoft.com/office/powerpoint/2010/main" val="2694340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vision on</a:t>
            </a:r>
            <a:r>
              <a:rPr lang="en-GB" sz="2200" dirty="0"/>
              <a:t> </a:t>
            </a:r>
            <a:r>
              <a:rPr lang="en-GB" dirty="0" smtClean="0"/>
              <a:t>information </a:t>
            </a:r>
            <a:r>
              <a:rPr lang="en-GB" dirty="0"/>
              <a:t>management</a:t>
            </a:r>
            <a:endParaRPr lang="en-US" dirty="0"/>
          </a:p>
        </p:txBody>
      </p:sp>
      <p:sp>
        <p:nvSpPr>
          <p:cNvPr id="3" name="Content Placeholder 2"/>
          <p:cNvSpPr>
            <a:spLocks noGrp="1"/>
          </p:cNvSpPr>
          <p:nvPr>
            <p:ph idx="1"/>
          </p:nvPr>
        </p:nvSpPr>
        <p:spPr/>
        <p:txBody>
          <a:bodyPr>
            <a:normAutofit/>
          </a:bodyPr>
          <a:lstStyle/>
          <a:p>
            <a:pPr algn="just">
              <a:defRPr/>
            </a:pPr>
            <a:endParaRPr lang="en-GB" sz="400" dirty="0">
              <a:solidFill>
                <a:prstClr val="black"/>
              </a:solidFill>
            </a:endParaRPr>
          </a:p>
          <a:p>
            <a:pPr algn="just">
              <a:defRPr/>
            </a:pPr>
            <a:r>
              <a:rPr lang="en-GB" sz="1800" dirty="0">
                <a:solidFill>
                  <a:prstClr val="black"/>
                </a:solidFill>
              </a:rPr>
              <a:t>information can be flexibly assembled according to ever changing legal concepts</a:t>
            </a:r>
          </a:p>
          <a:p>
            <a:pPr algn="just">
              <a:defRPr/>
            </a:pPr>
            <a:r>
              <a:rPr lang="en-GB" sz="1800" dirty="0">
                <a:solidFill>
                  <a:prstClr val="black"/>
                </a:solidFill>
              </a:rPr>
              <a:t>every actor has to report probable errors of information to the actor that is designated to validate the information</a:t>
            </a:r>
          </a:p>
          <a:p>
            <a:pPr algn="just">
              <a:defRPr/>
            </a:pPr>
            <a:r>
              <a:rPr lang="en-GB" sz="1800" dirty="0">
                <a:solidFill>
                  <a:prstClr val="black"/>
                </a:solidFill>
              </a:rPr>
              <a:t>every actor that has to validate information according to the agreed task sharing model, has to examine the reported probable errors, to correct them when necessary and to communicate the correct information to every known interested actor</a:t>
            </a:r>
          </a:p>
          <a:p>
            <a:pPr algn="just">
              <a:defRPr/>
            </a:pPr>
            <a:r>
              <a:rPr lang="en-GB" sz="1800" dirty="0">
                <a:solidFill>
                  <a:prstClr val="black"/>
                </a:solidFill>
              </a:rPr>
              <a:t>once collected and validated, information is stored, managed and exchanged electronically to avoid transcribing and re-entering it manually</a:t>
            </a:r>
          </a:p>
          <a:p>
            <a:pPr algn="just">
              <a:defRPr/>
            </a:pPr>
            <a:r>
              <a:rPr lang="en-GB" sz="1800" dirty="0">
                <a:solidFill>
                  <a:prstClr val="black"/>
                </a:solidFill>
              </a:rPr>
              <a:t>electronic information exchange can be initiated by</a:t>
            </a:r>
          </a:p>
          <a:p>
            <a:pPr lvl="1" algn="just">
              <a:defRPr/>
            </a:pPr>
            <a:r>
              <a:rPr lang="en-GB" sz="1600" dirty="0">
                <a:solidFill>
                  <a:prstClr val="black"/>
                </a:solidFill>
              </a:rPr>
              <a:t>the actor that disposes of information</a:t>
            </a:r>
          </a:p>
          <a:p>
            <a:pPr lvl="1" algn="just">
              <a:defRPr/>
            </a:pPr>
            <a:r>
              <a:rPr lang="en-GB" sz="1600" dirty="0">
                <a:solidFill>
                  <a:prstClr val="black"/>
                </a:solidFill>
              </a:rPr>
              <a:t>the actor that needs information</a:t>
            </a:r>
          </a:p>
          <a:p>
            <a:pPr lvl="1" algn="just">
              <a:defRPr/>
            </a:pPr>
            <a:r>
              <a:rPr lang="en-GB" sz="1600" dirty="0">
                <a:solidFill>
                  <a:prstClr val="black"/>
                </a:solidFill>
              </a:rPr>
              <a:t>the CBSS that manages the interoperability framework</a:t>
            </a:r>
          </a:p>
          <a:p>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23</a:t>
            </a:fld>
            <a:endParaRPr lang="en-US"/>
          </a:p>
        </p:txBody>
      </p:sp>
    </p:spTree>
    <p:extLst>
      <p:ext uri="{BB962C8B-B14F-4D97-AF65-F5344CB8AC3E}">
        <p14:creationId xmlns:p14="http://schemas.microsoft.com/office/powerpoint/2010/main" val="3139440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Common vision on</a:t>
            </a:r>
            <a:r>
              <a:rPr lang="en-GB" sz="2200" dirty="0"/>
              <a:t> </a:t>
            </a:r>
            <a:r>
              <a:rPr lang="en-GB" dirty="0" smtClean="0"/>
              <a:t>information </a:t>
            </a:r>
            <a:r>
              <a:rPr lang="en-GB" dirty="0"/>
              <a:t>management</a:t>
            </a:r>
            <a:endParaRPr lang="en-US" dirty="0"/>
          </a:p>
        </p:txBody>
      </p:sp>
      <p:sp>
        <p:nvSpPr>
          <p:cNvPr id="3" name="Content Placeholder 2"/>
          <p:cNvSpPr>
            <a:spLocks noGrp="1"/>
          </p:cNvSpPr>
          <p:nvPr>
            <p:ph idx="1"/>
          </p:nvPr>
        </p:nvSpPr>
        <p:spPr/>
        <p:txBody>
          <a:bodyPr>
            <a:normAutofit/>
          </a:bodyPr>
          <a:lstStyle/>
          <a:p>
            <a:pPr algn="just">
              <a:defRPr/>
            </a:pPr>
            <a:endParaRPr lang="en-GB" sz="400" dirty="0">
              <a:solidFill>
                <a:prstClr val="black"/>
              </a:solidFill>
            </a:endParaRPr>
          </a:p>
          <a:p>
            <a:pPr algn="just">
              <a:defRPr/>
            </a:pPr>
            <a:r>
              <a:rPr lang="en-GB" sz="1800" dirty="0">
                <a:solidFill>
                  <a:prstClr val="black"/>
                </a:solidFill>
              </a:rPr>
              <a:t>electronic information exchanges take place on the base of a functional and technical interoperability framework that evolves permanently but gradually according to open market standards, and is independent from the methods of information exchange</a:t>
            </a:r>
          </a:p>
          <a:p>
            <a:pPr algn="just">
              <a:defRPr/>
            </a:pPr>
            <a:r>
              <a:rPr lang="en-GB" sz="1800" dirty="0">
                <a:solidFill>
                  <a:prstClr val="black"/>
                </a:solidFill>
              </a:rPr>
              <a:t>available information is used for</a:t>
            </a:r>
          </a:p>
          <a:p>
            <a:pPr lvl="1" algn="just">
              <a:defRPr/>
            </a:pPr>
            <a:r>
              <a:rPr lang="en-GB" sz="1600" dirty="0">
                <a:solidFill>
                  <a:prstClr val="black"/>
                </a:solidFill>
              </a:rPr>
              <a:t>the automatic granting of benefits</a:t>
            </a:r>
          </a:p>
          <a:p>
            <a:pPr lvl="1" algn="just">
              <a:defRPr/>
            </a:pPr>
            <a:r>
              <a:rPr lang="en-GB" sz="1600" dirty="0">
                <a:solidFill>
                  <a:prstClr val="black"/>
                </a:solidFill>
              </a:rPr>
              <a:t>prefilling when collecting information</a:t>
            </a:r>
          </a:p>
          <a:p>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24</a:t>
            </a:fld>
            <a:endParaRPr lang="en-US"/>
          </a:p>
        </p:txBody>
      </p:sp>
    </p:spTree>
    <p:extLst>
      <p:ext uri="{BB962C8B-B14F-4D97-AF65-F5344CB8AC3E}">
        <p14:creationId xmlns:p14="http://schemas.microsoft.com/office/powerpoint/2010/main" val="4244514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a:t>Common vision on information security</a:t>
            </a:r>
            <a:endParaRPr lang="en-US" dirty="0"/>
          </a:p>
        </p:txBody>
      </p:sp>
      <p:sp>
        <p:nvSpPr>
          <p:cNvPr id="3" name="Content Placeholder 2"/>
          <p:cNvSpPr>
            <a:spLocks noGrp="1"/>
          </p:cNvSpPr>
          <p:nvPr>
            <p:ph idx="1"/>
          </p:nvPr>
        </p:nvSpPr>
        <p:spPr/>
        <p:txBody>
          <a:bodyPr rtlCol="0">
            <a:normAutofit/>
          </a:bodyPr>
          <a:lstStyle/>
          <a:p>
            <a:pPr algn="just">
              <a:defRPr/>
            </a:pPr>
            <a:r>
              <a:rPr lang="en-GB" sz="1800"/>
              <a:t>security, availability, integrity and confidentiality of information is ensured by integrated structural, institutional, organizational, HR, technical and other security measures according to agreed policies</a:t>
            </a:r>
          </a:p>
          <a:p>
            <a:pPr algn="just">
              <a:defRPr/>
            </a:pPr>
            <a:r>
              <a:rPr lang="en-GB" sz="1800"/>
              <a:t>personal information is only used for purposes compatible with the purposes of the collection of the information</a:t>
            </a:r>
          </a:p>
          <a:p>
            <a:pPr algn="just">
              <a:defRPr/>
            </a:pPr>
            <a:r>
              <a:rPr lang="en-GB" sz="1800"/>
              <a:t>personal information is only accessible to authorized actors and users according to business needs, legislative or policy requirements</a:t>
            </a:r>
          </a:p>
          <a:p>
            <a:pPr algn="just">
              <a:defRPr/>
            </a:pPr>
            <a:r>
              <a:rPr lang="en-GB" sz="1800"/>
              <a:t>the access authorization to personal information is granted by an </a:t>
            </a:r>
            <a:r>
              <a:rPr lang="en-GB" sz="1800" err="1"/>
              <a:t>Sectoral</a:t>
            </a:r>
            <a:r>
              <a:rPr lang="en-GB" sz="1800"/>
              <a:t> Committee of the Privacy Commission, designated by Parliament, after having checked whether the access conditions are met</a:t>
            </a:r>
          </a:p>
          <a:p>
            <a:pPr algn="just">
              <a:defRPr/>
            </a:pPr>
            <a:r>
              <a:rPr lang="en-GB" sz="1800"/>
              <a:t>the access authorizations are public</a:t>
            </a:r>
          </a:p>
          <a:p>
            <a:pPr>
              <a:defRPr/>
            </a:pPr>
            <a:endParaRPr lang="en-US"/>
          </a:p>
        </p:txBody>
      </p:sp>
      <p:sp>
        <p:nvSpPr>
          <p:cNvPr id="5" name="Slide Number Placeholder 4"/>
          <p:cNvSpPr>
            <a:spLocks noGrp="1"/>
          </p:cNvSpPr>
          <p:nvPr>
            <p:ph type="sldNum" sz="quarter" idx="12"/>
          </p:nvPr>
        </p:nvSpPr>
        <p:spPr/>
        <p:txBody>
          <a:bodyPr/>
          <a:lstStyle/>
          <a:p>
            <a:fld id="{FF9E0EB1-AE04-4E54-BA55-36539836E3BB}" type="slidenum">
              <a:rPr lang="en-US" smtClean="0"/>
              <a:t>25</a:t>
            </a:fld>
            <a:endParaRPr lang="en-US"/>
          </a:p>
        </p:txBody>
      </p:sp>
    </p:spTree>
    <p:extLst>
      <p:ext uri="{BB962C8B-B14F-4D97-AF65-F5344CB8AC3E}">
        <p14:creationId xmlns:p14="http://schemas.microsoft.com/office/powerpoint/2010/main" val="1683421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Common vision on information security</a:t>
            </a:r>
            <a:endParaRPr lang="en-US"/>
          </a:p>
        </p:txBody>
      </p:sp>
      <p:sp>
        <p:nvSpPr>
          <p:cNvPr id="37891" name="Content Placeholder 2"/>
          <p:cNvSpPr>
            <a:spLocks noGrp="1"/>
          </p:cNvSpPr>
          <p:nvPr>
            <p:ph idx="1"/>
          </p:nvPr>
        </p:nvSpPr>
        <p:spPr/>
        <p:txBody>
          <a:bodyPr>
            <a:normAutofit/>
          </a:bodyPr>
          <a:lstStyle/>
          <a:p>
            <a:pPr algn="just" eaLnBrk="1" hangingPunct="1"/>
            <a:r>
              <a:rPr lang="en-GB" altLang="en-US" sz="1800" dirty="0"/>
              <a:t>every actual electronic exchange of personal information has to pass an independent trusted third party (basically the CBSS) and is preventively checked on compliance with the existing access authorizations by that trusted third party</a:t>
            </a:r>
          </a:p>
          <a:p>
            <a:pPr algn="just" eaLnBrk="1" hangingPunct="1"/>
            <a:r>
              <a:rPr lang="en-GB" altLang="en-US" sz="1800" dirty="0"/>
              <a:t>every actual electronic exchange of personal information is logged, to be able to trace possible abuse afterwards</a:t>
            </a:r>
          </a:p>
          <a:p>
            <a:pPr algn="just" eaLnBrk="1" hangingPunct="1"/>
            <a:r>
              <a:rPr lang="en-GB" altLang="en-US" sz="1800" dirty="0"/>
              <a:t>every time information is used to take a decision, the information used is communicated to the person concerned together with the decision </a:t>
            </a:r>
          </a:p>
          <a:p>
            <a:pPr algn="just" eaLnBrk="1" hangingPunct="1"/>
            <a:r>
              <a:rPr lang="en-GB" altLang="en-US" sz="1800" dirty="0"/>
              <a:t>every person has right to access and correct his/her own personal data</a:t>
            </a:r>
          </a:p>
          <a:p>
            <a:pPr algn="just" eaLnBrk="1" hangingPunct="1"/>
            <a:r>
              <a:rPr lang="en-GB" altLang="en-US" sz="1800" dirty="0"/>
              <a:t>every actor in the social sector disposes of an information security officer with an advisory, stimulating, documentary and control task</a:t>
            </a:r>
          </a:p>
        </p:txBody>
      </p:sp>
      <p:sp>
        <p:nvSpPr>
          <p:cNvPr id="3" name="Slide Number Placeholder 2"/>
          <p:cNvSpPr>
            <a:spLocks noGrp="1"/>
          </p:cNvSpPr>
          <p:nvPr>
            <p:ph type="sldNum" sz="quarter" idx="12"/>
          </p:nvPr>
        </p:nvSpPr>
        <p:spPr/>
        <p:txBody>
          <a:bodyPr/>
          <a:lstStyle/>
          <a:p>
            <a:fld id="{FF9E0EB1-AE04-4E54-BA55-36539836E3BB}" type="slidenum">
              <a:rPr lang="en-US" smtClean="0"/>
              <a:t>26</a:t>
            </a:fld>
            <a:endParaRPr lang="en-US"/>
          </a:p>
        </p:txBody>
      </p:sp>
    </p:spTree>
    <p:extLst>
      <p:ext uri="{BB962C8B-B14F-4D97-AF65-F5344CB8AC3E}">
        <p14:creationId xmlns:p14="http://schemas.microsoft.com/office/powerpoint/2010/main" val="384889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Useful tool: the reference directory</a:t>
            </a:r>
            <a:endParaRPr lang="en-US" dirty="0"/>
          </a:p>
        </p:txBody>
      </p:sp>
      <p:sp>
        <p:nvSpPr>
          <p:cNvPr id="3" name="Content Placeholder 2"/>
          <p:cNvSpPr>
            <a:spLocks noGrp="1"/>
          </p:cNvSpPr>
          <p:nvPr>
            <p:ph idx="1"/>
          </p:nvPr>
        </p:nvSpPr>
        <p:spPr/>
        <p:txBody>
          <a:bodyPr>
            <a:normAutofit lnSpcReduction="10000"/>
          </a:bodyPr>
          <a:lstStyle/>
          <a:p>
            <a:r>
              <a:rPr lang="en-GB" sz="1800" dirty="0"/>
              <a:t>reference directory</a:t>
            </a:r>
          </a:p>
          <a:p>
            <a:pPr lvl="1"/>
            <a:r>
              <a:rPr lang="en-GB" sz="1800" dirty="0"/>
              <a:t>directory of available services/information</a:t>
            </a:r>
          </a:p>
          <a:p>
            <a:pPr lvl="2"/>
            <a:r>
              <a:rPr lang="en-GB" dirty="0"/>
              <a:t>which information/services are available at any actor depending on the capacity in which a person/company is registered at each actor</a:t>
            </a:r>
          </a:p>
          <a:p>
            <a:pPr lvl="1"/>
            <a:r>
              <a:rPr lang="en-GB" sz="1800" dirty="0"/>
              <a:t>directory of authorized users and applications</a:t>
            </a:r>
          </a:p>
          <a:p>
            <a:pPr lvl="2"/>
            <a:r>
              <a:rPr lang="en-GB" dirty="0"/>
              <a:t>list of users and applications</a:t>
            </a:r>
          </a:p>
          <a:p>
            <a:pPr lvl="2"/>
            <a:r>
              <a:rPr lang="en-GB" dirty="0"/>
              <a:t>definition of authentication means and rules</a:t>
            </a:r>
          </a:p>
          <a:p>
            <a:pPr lvl="2"/>
            <a:r>
              <a:rPr lang="en-GB" dirty="0"/>
              <a:t>definition of authorization profiles: which kind of information/service can be accessed, in what situation and for what period of time depending on in which capacity the person/company is registered with the actor that accesses the information/service</a:t>
            </a:r>
          </a:p>
          <a:p>
            <a:pPr lvl="1"/>
            <a:r>
              <a:rPr lang="en-GB" sz="1800" dirty="0"/>
              <a:t>directory of data subjects</a:t>
            </a:r>
          </a:p>
          <a:p>
            <a:pPr lvl="2"/>
            <a:r>
              <a:rPr lang="en-GB" dirty="0"/>
              <a:t>which persons/companies have personal files at which actors for which periods of time, and in which capacity they are registered</a:t>
            </a:r>
          </a:p>
          <a:p>
            <a:pPr lvl="1"/>
            <a:r>
              <a:rPr lang="en-GB" sz="1800" dirty="0"/>
              <a:t>subscription table</a:t>
            </a:r>
          </a:p>
          <a:p>
            <a:pPr lvl="2"/>
            <a:r>
              <a:rPr lang="en-GB" dirty="0"/>
              <a:t>which users/applications want to automatically receive what information/services in which situations for which persons/companies in which capacity</a:t>
            </a:r>
          </a:p>
          <a:p>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27</a:t>
            </a:fld>
            <a:endParaRPr lang="en-US"/>
          </a:p>
        </p:txBody>
      </p:sp>
    </p:spTree>
    <p:extLst>
      <p:ext uri="{BB962C8B-B14F-4D97-AF65-F5344CB8AC3E}">
        <p14:creationId xmlns:p14="http://schemas.microsoft.com/office/powerpoint/2010/main" val="3221253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smtClean="0"/>
              <a:t>Useful </a:t>
            </a:r>
            <a:r>
              <a:rPr lang="en-GB" dirty="0"/>
              <a:t>tool: the electronic </a:t>
            </a:r>
            <a:r>
              <a:rPr lang="en-GB" dirty="0" smtClean="0"/>
              <a:t>identity </a:t>
            </a:r>
            <a:r>
              <a:rPr lang="en-GB" dirty="0"/>
              <a:t>card</a:t>
            </a:r>
            <a:endParaRPr lang="en-US" dirty="0"/>
          </a:p>
        </p:txBody>
      </p:sp>
      <p:sp>
        <p:nvSpPr>
          <p:cNvPr id="3" name="Content Placeholder 2"/>
          <p:cNvSpPr>
            <a:spLocks noGrp="1"/>
          </p:cNvSpPr>
          <p:nvPr>
            <p:ph idx="1"/>
          </p:nvPr>
        </p:nvSpPr>
        <p:spPr/>
        <p:txBody>
          <a:bodyPr rtlCol="0">
            <a:normAutofit fontScale="92500" lnSpcReduction="10000"/>
          </a:bodyPr>
          <a:lstStyle/>
          <a:p>
            <a:pPr algn="just">
              <a:defRPr/>
            </a:pPr>
            <a:r>
              <a:rPr lang="en-GB" sz="1800" dirty="0"/>
              <a:t>identification of the holder</a:t>
            </a:r>
          </a:p>
          <a:p>
            <a:pPr lvl="1" algn="just">
              <a:defRPr/>
            </a:pPr>
            <a:r>
              <a:rPr lang="en-GB" sz="1800" dirty="0"/>
              <a:t>name</a:t>
            </a:r>
          </a:p>
          <a:p>
            <a:pPr lvl="1" algn="just">
              <a:defRPr/>
            </a:pPr>
            <a:r>
              <a:rPr lang="en-GB" sz="1800" dirty="0"/>
              <a:t>Christian names</a:t>
            </a:r>
          </a:p>
          <a:p>
            <a:pPr lvl="1" algn="just">
              <a:defRPr/>
            </a:pPr>
            <a:r>
              <a:rPr lang="en-GB" sz="1800" dirty="0"/>
              <a:t>nationality</a:t>
            </a:r>
          </a:p>
          <a:p>
            <a:pPr lvl="1" algn="just">
              <a:defRPr/>
            </a:pPr>
            <a:r>
              <a:rPr lang="en-GB" sz="1800" dirty="0"/>
              <a:t>date and place of birth</a:t>
            </a:r>
          </a:p>
          <a:p>
            <a:pPr lvl="1" algn="just">
              <a:defRPr/>
            </a:pPr>
            <a:r>
              <a:rPr lang="en-GB" sz="1800" dirty="0"/>
              <a:t>sex</a:t>
            </a:r>
          </a:p>
          <a:p>
            <a:pPr lvl="1" algn="just">
              <a:defRPr/>
            </a:pPr>
            <a:r>
              <a:rPr lang="en-GB" sz="1800" dirty="0"/>
              <a:t>identification number of the National Register</a:t>
            </a:r>
          </a:p>
          <a:p>
            <a:pPr lvl="1" algn="just">
              <a:defRPr/>
            </a:pPr>
            <a:r>
              <a:rPr lang="en-GB" sz="1800" dirty="0"/>
              <a:t>main residence</a:t>
            </a:r>
          </a:p>
          <a:p>
            <a:pPr lvl="1" algn="just">
              <a:defRPr/>
            </a:pPr>
            <a:r>
              <a:rPr lang="en-GB" sz="1800" dirty="0"/>
              <a:t>manual signature</a:t>
            </a:r>
          </a:p>
          <a:p>
            <a:pPr algn="just">
              <a:defRPr/>
            </a:pPr>
            <a:r>
              <a:rPr lang="en-GB" sz="1800" dirty="0"/>
              <a:t>electronic authentication of the identity of the holder (private key and certificate)</a:t>
            </a:r>
          </a:p>
          <a:p>
            <a:pPr algn="just">
              <a:defRPr/>
            </a:pPr>
            <a:r>
              <a:rPr lang="en-GB" sz="1800" dirty="0"/>
              <a:t>possibility for the holder to sign electronically (private key and certificate)</a:t>
            </a:r>
          </a:p>
          <a:p>
            <a:pPr algn="just">
              <a:defRPr/>
            </a:pPr>
            <a:r>
              <a:rPr lang="en-GB" sz="1800" dirty="0"/>
              <a:t>no encryption certificate</a:t>
            </a:r>
          </a:p>
          <a:p>
            <a:pPr algn="just">
              <a:defRPr/>
            </a:pPr>
            <a:r>
              <a:rPr lang="en-GB" sz="1800" dirty="0"/>
              <a:t>no electronic purse</a:t>
            </a:r>
          </a:p>
          <a:p>
            <a:pPr algn="just">
              <a:defRPr/>
            </a:pPr>
            <a:r>
              <a:rPr lang="en-GB" sz="1800" dirty="0"/>
              <a:t>no biometric data</a:t>
            </a:r>
          </a:p>
          <a:p>
            <a:pPr>
              <a:defRPr/>
            </a:pPr>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28</a:t>
            </a:fld>
            <a:endParaRPr lang="en-US"/>
          </a:p>
        </p:txBody>
      </p:sp>
    </p:spTree>
    <p:extLst>
      <p:ext uri="{BB962C8B-B14F-4D97-AF65-F5344CB8AC3E}">
        <p14:creationId xmlns:p14="http://schemas.microsoft.com/office/powerpoint/2010/main" val="1768767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Integrated user and access management</a:t>
            </a:r>
            <a:endParaRPr lang="en-US" dirty="0"/>
          </a:p>
        </p:txBody>
      </p:sp>
      <p:pic>
        <p:nvPicPr>
          <p:cNvPr id="40964"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3187511"/>
            <a:ext cx="26019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pic>
      <p:pic>
        <p:nvPicPr>
          <p:cNvPr id="40965"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726" y="4916298"/>
            <a:ext cx="2555875"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 Box 23"/>
          <p:cNvSpPr txBox="1">
            <a:spLocks noChangeArrowheads="1"/>
          </p:cNvSpPr>
          <p:nvPr/>
        </p:nvSpPr>
        <p:spPr bwMode="auto">
          <a:xfrm>
            <a:off x="5159376" y="3547873"/>
            <a:ext cx="4722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Kids-ID</a:t>
            </a:r>
            <a:r>
              <a:rPr lang="en-US" altLang="en-US" sz="1800">
                <a:solidFill>
                  <a:srgbClr val="000000"/>
                </a:solidFill>
                <a:cs typeface="Arial" pitchFamily="34" charset="0"/>
              </a:rPr>
              <a:t>: on demand </a:t>
            </a:r>
            <a:r>
              <a:rPr lang="en-GB" altLang="en-US" sz="1800">
                <a:cs typeface="Arial" pitchFamily="34" charset="0"/>
              </a:rPr>
              <a:t>for children below the age of twelve</a:t>
            </a:r>
            <a:endParaRPr lang="en-US" altLang="en-US" sz="1800">
              <a:solidFill>
                <a:srgbClr val="000000"/>
              </a:solidFill>
              <a:cs typeface="Arial" pitchFamily="34" charset="0"/>
            </a:endParaRPr>
          </a:p>
        </p:txBody>
      </p:sp>
      <p:sp>
        <p:nvSpPr>
          <p:cNvPr id="40967" name="Text Box 24"/>
          <p:cNvSpPr txBox="1">
            <a:spLocks noChangeArrowheads="1"/>
          </p:cNvSpPr>
          <p:nvPr/>
        </p:nvSpPr>
        <p:spPr bwMode="auto">
          <a:xfrm>
            <a:off x="5197476" y="5132198"/>
            <a:ext cx="4930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Clr>
                <a:srgbClr val="FF9900"/>
              </a:buClr>
              <a:buFontTx/>
              <a:buNone/>
            </a:pPr>
            <a:r>
              <a:rPr lang="en-US" altLang="en-US" sz="1800" b="1">
                <a:solidFill>
                  <a:srgbClr val="000000"/>
                </a:solidFill>
                <a:cs typeface="Arial" pitchFamily="34" charset="0"/>
              </a:rPr>
              <a:t>Foreigners card</a:t>
            </a:r>
            <a:r>
              <a:rPr lang="en-US" altLang="en-US" sz="1800">
                <a:solidFill>
                  <a:srgbClr val="000000"/>
                </a:solidFill>
                <a:cs typeface="Arial" pitchFamily="34" charset="0"/>
              </a:rPr>
              <a:t>: </a:t>
            </a:r>
            <a:r>
              <a:rPr lang="en-GB" altLang="en-US" sz="1800">
                <a:cs typeface="Arial" pitchFamily="34" charset="0"/>
              </a:rPr>
              <a:t>for both EU and non-EU citizens </a:t>
            </a:r>
            <a:r>
              <a:rPr lang="en-US" altLang="en-US" sz="1800">
                <a:solidFill>
                  <a:srgbClr val="000000"/>
                </a:solidFill>
                <a:cs typeface="Arial" pitchFamily="34" charset="0"/>
              </a:rPr>
              <a:t>with residence in Belgium</a:t>
            </a:r>
          </a:p>
        </p:txBody>
      </p:sp>
      <p:sp>
        <p:nvSpPr>
          <p:cNvPr id="18442" name="Text Box 25"/>
          <p:cNvSpPr txBox="1">
            <a:spLocks noChangeArrowheads="1"/>
          </p:cNvSpPr>
          <p:nvPr/>
        </p:nvSpPr>
        <p:spPr bwMode="auto">
          <a:xfrm>
            <a:off x="5111750" y="1819086"/>
            <a:ext cx="40084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Clr>
                <a:srgbClr val="FF9900"/>
              </a:buClr>
              <a:defRPr/>
            </a:pPr>
            <a:r>
              <a:rPr lang="en-US" b="1" dirty="0">
                <a:solidFill>
                  <a:prstClr val="black"/>
                </a:solidFill>
                <a:latin typeface="Calibri"/>
                <a:cs typeface="+mn-cs"/>
              </a:rPr>
              <a:t>Electronic identity card (</a:t>
            </a:r>
            <a:r>
              <a:rPr lang="en-US" b="1" dirty="0" err="1">
                <a:solidFill>
                  <a:prstClr val="black"/>
                </a:solidFill>
                <a:latin typeface="Calibri"/>
                <a:cs typeface="+mn-cs"/>
              </a:rPr>
              <a:t>eID</a:t>
            </a:r>
            <a:r>
              <a:rPr lang="en-US" b="1" dirty="0">
                <a:solidFill>
                  <a:prstClr val="black"/>
                </a:solidFill>
                <a:latin typeface="Calibri"/>
                <a:cs typeface="+mn-cs"/>
              </a:rPr>
              <a:t>): </a:t>
            </a:r>
            <a:r>
              <a:rPr lang="en-GB" dirty="0"/>
              <a:t>statutory electronic identity card for Belgians over the age of twelve</a:t>
            </a:r>
            <a:endParaRPr lang="en-US" dirty="0">
              <a:solidFill>
                <a:prstClr val="black"/>
              </a:solidFill>
            </a:endParaRPr>
          </a:p>
        </p:txBody>
      </p:sp>
      <p:pic>
        <p:nvPicPr>
          <p:cNvPr id="40969" name="Picture 9" descr="eID_nl"/>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3649"/>
          <a:stretch/>
        </p:blipFill>
        <p:spPr bwMode="auto">
          <a:xfrm>
            <a:off x="2072481" y="1389888"/>
            <a:ext cx="2854325" cy="173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FF9E0EB1-AE04-4E54-BA55-36539836E3BB}" type="slidenum">
              <a:rPr lang="en-US" smtClean="0"/>
              <a:t>29</a:t>
            </a:fld>
            <a:endParaRPr lang="en-US"/>
          </a:p>
        </p:txBody>
      </p:sp>
    </p:spTree>
    <p:extLst>
      <p:ext uri="{BB962C8B-B14F-4D97-AF65-F5344CB8AC3E}">
        <p14:creationId xmlns:p14="http://schemas.microsoft.com/office/powerpoint/2010/main" val="365243213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smtClean="0"/>
              <a:t>Origins of the CBSS initiative</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800"/>
              <a:t>a lack of well coordinated service delivery processes and of a lack of well coordinated information management led to</a:t>
            </a:r>
          </a:p>
          <a:p>
            <a:pPr lvl="1" algn="just">
              <a:defRPr/>
            </a:pPr>
            <a:r>
              <a:rPr lang="en-GB" sz="1600"/>
              <a:t>a huge avoidable administrative burden and related costs for</a:t>
            </a:r>
          </a:p>
          <a:p>
            <a:pPr lvl="2" algn="just">
              <a:defRPr/>
            </a:pPr>
            <a:r>
              <a:rPr lang="en-GB" sz="1600"/>
              <a:t>the citizens</a:t>
            </a:r>
          </a:p>
          <a:p>
            <a:pPr lvl="2" algn="just">
              <a:defRPr/>
            </a:pPr>
            <a:r>
              <a:rPr lang="en-GB" sz="1600"/>
              <a:t>the employers/companies</a:t>
            </a:r>
          </a:p>
          <a:p>
            <a:pPr lvl="2" algn="just">
              <a:defRPr/>
            </a:pPr>
            <a:r>
              <a:rPr lang="en-GB" sz="1600"/>
              <a:t>the actors in the social sector</a:t>
            </a:r>
          </a:p>
          <a:p>
            <a:pPr lvl="1" algn="just">
              <a:defRPr/>
            </a:pPr>
            <a:r>
              <a:rPr lang="en-GB" sz="1600"/>
              <a:t>service delivery that didn’t meet the expectations of the citizens and the companies</a:t>
            </a:r>
          </a:p>
          <a:p>
            <a:pPr lvl="1" algn="just">
              <a:defRPr/>
            </a:pPr>
            <a:r>
              <a:rPr lang="en-GB" sz="1600"/>
              <a:t>suboptimal effectiveness of social protection</a:t>
            </a:r>
          </a:p>
          <a:p>
            <a:pPr lvl="1" algn="just">
              <a:defRPr/>
            </a:pPr>
            <a:r>
              <a:rPr lang="en-GB" sz="1600"/>
              <a:t>insufficient social inclusion</a:t>
            </a:r>
          </a:p>
          <a:p>
            <a:pPr lvl="1" algn="just">
              <a:defRPr/>
            </a:pPr>
            <a:r>
              <a:rPr lang="en-GB" sz="1600"/>
              <a:t>too high possibilities of fraud</a:t>
            </a:r>
          </a:p>
          <a:p>
            <a:pPr lvl="1" algn="just">
              <a:defRPr/>
            </a:pPr>
            <a:r>
              <a:rPr lang="en-GB" sz="1600"/>
              <a:t>suboptimal support of social policy</a:t>
            </a:r>
          </a:p>
          <a:p>
            <a:pPr algn="just">
              <a:defRPr/>
            </a:pPr>
            <a:r>
              <a:rPr lang="en-GB" sz="1800"/>
              <a:t>at the same moment there were</a:t>
            </a:r>
          </a:p>
          <a:p>
            <a:pPr lvl="1" algn="just">
              <a:defRPr/>
            </a:pPr>
            <a:r>
              <a:rPr lang="en-GB" sz="1600"/>
              <a:t>a clear political will to solve those problems</a:t>
            </a:r>
          </a:p>
          <a:p>
            <a:pPr lvl="1" algn="just">
              <a:defRPr/>
            </a:pPr>
            <a:r>
              <a:rPr lang="en-GB" sz="1600"/>
              <a:t>a scientifically well-founded solution based on the creation of a Crossroads Bank stimulating and coordinating business process re-engineering and electronic co-operation </a:t>
            </a:r>
          </a:p>
          <a:p>
            <a:pPr>
              <a:defRPr/>
            </a:pPr>
            <a:endParaRPr lang="en-US"/>
          </a:p>
        </p:txBody>
      </p:sp>
      <p:sp>
        <p:nvSpPr>
          <p:cNvPr id="2" name="Slide Number Placeholder 1"/>
          <p:cNvSpPr>
            <a:spLocks noGrp="1"/>
          </p:cNvSpPr>
          <p:nvPr>
            <p:ph type="sldNum" sz="quarter" idx="12"/>
          </p:nvPr>
        </p:nvSpPr>
        <p:spPr/>
        <p:txBody>
          <a:bodyPr/>
          <a:lstStyle/>
          <a:p>
            <a:fld id="{FF9E0EB1-AE04-4E54-BA55-36539836E3BB}" type="slidenum">
              <a:rPr lang="en-US" smtClean="0"/>
              <a:t>3</a:t>
            </a:fld>
            <a:endParaRPr lang="en-US"/>
          </a:p>
        </p:txBody>
      </p:sp>
    </p:spTree>
    <p:extLst>
      <p:ext uri="{BB962C8B-B14F-4D97-AF65-F5344CB8AC3E}">
        <p14:creationId xmlns:p14="http://schemas.microsoft.com/office/powerpoint/2010/main" val="16239919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Electronic identity card (</a:t>
            </a:r>
            <a:r>
              <a:rPr lang="en-US" dirty="0" err="1"/>
              <a:t>eID</a:t>
            </a:r>
            <a:r>
              <a:rPr lang="en-US" dirty="0" smtClean="0"/>
              <a:t>)</a:t>
            </a:r>
            <a:endParaRPr lang="en-US" dirty="0"/>
          </a:p>
        </p:txBody>
      </p:sp>
      <p:grpSp>
        <p:nvGrpSpPr>
          <p:cNvPr id="5" name="Group 4"/>
          <p:cNvGrpSpPr/>
          <p:nvPr/>
        </p:nvGrpSpPr>
        <p:grpSpPr>
          <a:xfrm>
            <a:off x="1558925" y="1246387"/>
            <a:ext cx="6784826" cy="5306871"/>
            <a:chOff x="1558925" y="1125534"/>
            <a:chExt cx="6784826" cy="5306871"/>
          </a:xfrm>
        </p:grpSpPr>
        <p:pic>
          <p:nvPicPr>
            <p:cNvPr id="6" name="Picture 2" descr="http://www.fedict.belgium.be/fr/binaries/dss_tcm461-214085.jpg"/>
            <p:cNvPicPr>
              <a:picLocks noChangeAspect="1" noChangeArrowheads="1"/>
            </p:cNvPicPr>
            <p:nvPr/>
          </p:nvPicPr>
          <p:blipFill>
            <a:blip r:embed="rId2"/>
            <a:srcRect/>
            <a:stretch>
              <a:fillRect/>
            </a:stretch>
          </p:blipFill>
          <p:spPr bwMode="auto">
            <a:xfrm>
              <a:off x="1830389" y="1341439"/>
              <a:ext cx="2752725" cy="1209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2" descr="File:EID Viewer-2012-01-27 09.49.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277" y="2284486"/>
              <a:ext cx="3954474" cy="32112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2104" y="1268760"/>
              <a:ext cx="1214438" cy="9128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1558925" y="3357561"/>
              <a:ext cx="28082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nl-BE" sz="2000" dirty="0" err="1">
                  <a:solidFill>
                    <a:srgbClr val="000000"/>
                  </a:solidFill>
                  <a:latin typeface="+mj-lt"/>
                </a:rPr>
                <a:t>authenticate</a:t>
              </a:r>
              <a:r>
                <a:rPr lang="nl-BE" sz="2000" dirty="0">
                  <a:solidFill>
                    <a:srgbClr val="000000"/>
                  </a:solidFill>
                  <a:latin typeface="+mj-lt"/>
                </a:rPr>
                <a:t> </a:t>
              </a:r>
              <a:r>
                <a:rPr lang="nl-BE" sz="2000" dirty="0" err="1">
                  <a:solidFill>
                    <a:srgbClr val="000000"/>
                  </a:solidFill>
                  <a:latin typeface="+mj-lt"/>
                </a:rPr>
                <a:t>identity</a:t>
              </a:r>
              <a:endParaRPr lang="nl-NL" sz="2000" dirty="0">
                <a:solidFill>
                  <a:srgbClr val="000000"/>
                </a:solidFill>
                <a:latin typeface="+mj-lt"/>
              </a:endParaRPr>
            </a:p>
          </p:txBody>
        </p:sp>
        <p:pic>
          <p:nvPicPr>
            <p:cNvPr id="12" name="Picture 8" descr="Naamloos-2kop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3792" y="5500989"/>
              <a:ext cx="2585806" cy="931416"/>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 Box 5"/>
            <p:cNvSpPr txBox="1">
              <a:spLocks noChangeArrowheads="1"/>
            </p:cNvSpPr>
            <p:nvPr/>
          </p:nvSpPr>
          <p:spPr bwMode="auto">
            <a:xfrm>
              <a:off x="1631951" y="5618167"/>
              <a:ext cx="2447925" cy="43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120000"/>
                </a:lnSpc>
                <a:spcBef>
                  <a:spcPct val="50000"/>
                </a:spcBef>
                <a:defRPr/>
              </a:pPr>
              <a:r>
                <a:rPr lang="en-US" sz="2000" dirty="0">
                  <a:solidFill>
                    <a:srgbClr val="000000"/>
                  </a:solidFill>
                  <a:latin typeface="+mj-lt"/>
                </a:rPr>
                <a:t>digital signatures</a:t>
              </a:r>
              <a:endParaRPr lang="nl-NL" sz="2000" dirty="0">
                <a:solidFill>
                  <a:srgbClr val="000000"/>
                </a:solidFill>
                <a:latin typeface="+mj-lt"/>
              </a:endParaRPr>
            </a:p>
          </p:txBody>
        </p:sp>
        <p:grpSp>
          <p:nvGrpSpPr>
            <p:cNvPr id="16" name="Group 3"/>
            <p:cNvGrpSpPr>
              <a:grpSpLocks/>
            </p:cNvGrpSpPr>
            <p:nvPr/>
          </p:nvGrpSpPr>
          <p:grpSpPr bwMode="auto">
            <a:xfrm>
              <a:off x="4943476" y="1125534"/>
              <a:ext cx="2195513" cy="940226"/>
              <a:chOff x="3419872" y="1124746"/>
              <a:chExt cx="2195513" cy="941975"/>
            </a:xfrm>
          </p:grpSpPr>
          <p:sp>
            <p:nvSpPr>
              <p:cNvPr id="17" name="Text Box 4"/>
              <p:cNvSpPr txBox="1">
                <a:spLocks noChangeArrowheads="1"/>
              </p:cNvSpPr>
              <p:nvPr/>
            </p:nvSpPr>
            <p:spPr bwMode="auto">
              <a:xfrm>
                <a:off x="3419872" y="1124746"/>
                <a:ext cx="2195513" cy="46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lnSpc>
                    <a:spcPct val="120000"/>
                  </a:lnSpc>
                  <a:spcBef>
                    <a:spcPct val="50000"/>
                  </a:spcBef>
                  <a:defRPr/>
                </a:pPr>
                <a:r>
                  <a:rPr lang="nl-BE" sz="2000" dirty="0">
                    <a:solidFill>
                      <a:srgbClr val="000000"/>
                    </a:solidFill>
                    <a:latin typeface="Arial" charset="0"/>
                  </a:rPr>
                  <a:t>       </a:t>
                </a:r>
                <a:r>
                  <a:rPr lang="nl-BE" sz="2000" dirty="0" err="1">
                    <a:solidFill>
                      <a:srgbClr val="000000"/>
                    </a:solidFill>
                    <a:latin typeface="+mj-lt"/>
                  </a:rPr>
                  <a:t>read</a:t>
                </a:r>
                <a:r>
                  <a:rPr lang="nl-BE" sz="2000" dirty="0">
                    <a:solidFill>
                      <a:srgbClr val="000000"/>
                    </a:solidFill>
                    <a:latin typeface="+mj-lt"/>
                  </a:rPr>
                  <a:t> data </a:t>
                </a:r>
                <a:endParaRPr lang="nl-NL" sz="2000" dirty="0">
                  <a:solidFill>
                    <a:srgbClr val="000000"/>
                  </a:solidFill>
                  <a:latin typeface="+mj-lt"/>
                </a:endParaRPr>
              </a:p>
            </p:txBody>
          </p:sp>
          <p:sp>
            <p:nvSpPr>
              <p:cNvPr id="18" name="AutoShape 12"/>
              <p:cNvSpPr>
                <a:spLocks noChangeAspect="1" noChangeArrowheads="1"/>
              </p:cNvSpPr>
              <p:nvPr/>
            </p:nvSpPr>
            <p:spPr bwMode="auto">
              <a:xfrm>
                <a:off x="4051699" y="1478700"/>
                <a:ext cx="863994" cy="588021"/>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grpSp>
      </p:grpSp>
      <p:sp>
        <p:nvSpPr>
          <p:cNvPr id="19" name="AutoShape 12"/>
          <p:cNvSpPr>
            <a:spLocks noChangeAspect="1" noChangeArrowheads="1"/>
          </p:cNvSpPr>
          <p:nvPr/>
        </p:nvSpPr>
        <p:spPr bwMode="auto">
          <a:xfrm>
            <a:off x="2569723" y="3797702"/>
            <a:ext cx="863994" cy="586931"/>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sp>
        <p:nvSpPr>
          <p:cNvPr id="20" name="AutoShape 12"/>
          <p:cNvSpPr>
            <a:spLocks noChangeAspect="1" noChangeArrowheads="1"/>
          </p:cNvSpPr>
          <p:nvPr/>
        </p:nvSpPr>
        <p:spPr bwMode="auto">
          <a:xfrm>
            <a:off x="2503739" y="6050710"/>
            <a:ext cx="863994" cy="586931"/>
          </a:xfrm>
          <a:prstGeom prst="rightArrow">
            <a:avLst>
              <a:gd name="adj1" fmla="val 50000"/>
              <a:gd name="adj2" fmla="val 44931"/>
            </a:avLst>
          </a:prstGeom>
          <a:solidFill>
            <a:schemeClr val="tx1">
              <a:alpha val="50195"/>
            </a:schemeClr>
          </a:solidFill>
          <a:ln w="9525">
            <a:solidFill>
              <a:schemeClr val="tx1">
                <a:alpha val="50195"/>
              </a:schemeClr>
            </a:solidFill>
            <a:miter lim="800000"/>
            <a:headEnd/>
            <a:tailEnd/>
          </a:ln>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en-GB" altLang="en-US" sz="1800">
              <a:solidFill>
                <a:srgbClr val="000000"/>
              </a:solidFill>
              <a:latin typeface="Arial" pitchFamily="34" charset="0"/>
              <a:cs typeface="Arial" pitchFamily="34" charset="0"/>
            </a:endParaRPr>
          </a:p>
        </p:txBody>
      </p:sp>
      <p:sp>
        <p:nvSpPr>
          <p:cNvPr id="21" name="Slide Number Placeholder 20"/>
          <p:cNvSpPr>
            <a:spLocks noGrp="1"/>
          </p:cNvSpPr>
          <p:nvPr>
            <p:ph type="sldNum" sz="quarter" idx="12"/>
          </p:nvPr>
        </p:nvSpPr>
        <p:spPr/>
        <p:txBody>
          <a:bodyPr/>
          <a:lstStyle/>
          <a:p>
            <a:fld id="{FF9E0EB1-AE04-4E54-BA55-36539836E3BB}" type="slidenum">
              <a:rPr lang="en-US" smtClean="0"/>
              <a:t>30</a:t>
            </a:fld>
            <a:endParaRPr lang="en-US"/>
          </a:p>
        </p:txBody>
      </p:sp>
    </p:spTree>
    <p:extLst>
      <p:ext uri="{BB962C8B-B14F-4D97-AF65-F5344CB8AC3E}">
        <p14:creationId xmlns:p14="http://schemas.microsoft.com/office/powerpoint/2010/main" val="2876176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identity card (</a:t>
            </a:r>
            <a:r>
              <a:rPr lang="en-US" dirty="0" err="1"/>
              <a:t>eID</a:t>
            </a:r>
            <a:r>
              <a:rPr lang="en-US" dirty="0"/>
              <a:t>)</a:t>
            </a:r>
          </a:p>
        </p:txBody>
      </p:sp>
      <p:grpSp>
        <p:nvGrpSpPr>
          <p:cNvPr id="10" name="Group 9"/>
          <p:cNvGrpSpPr/>
          <p:nvPr/>
        </p:nvGrpSpPr>
        <p:grpSpPr>
          <a:xfrm>
            <a:off x="1767484" y="1680134"/>
            <a:ext cx="8792566" cy="4902886"/>
            <a:chOff x="1767484" y="1340769"/>
            <a:chExt cx="8792566" cy="4902886"/>
          </a:xfrm>
        </p:grpSpPr>
        <p:pic>
          <p:nvPicPr>
            <p:cNvPr id="5" name="Picture 2"/>
            <p:cNvPicPr>
              <a:picLocks noChangeAspect="1" noChangeArrowheads="1"/>
            </p:cNvPicPr>
            <p:nvPr/>
          </p:nvPicPr>
          <p:blipFill>
            <a:blip r:embed="rId2"/>
            <a:srcRect/>
            <a:stretch>
              <a:fillRect/>
            </a:stretch>
          </p:blipFill>
          <p:spPr bwMode="auto">
            <a:xfrm>
              <a:off x="4719812" y="1340769"/>
              <a:ext cx="2600325" cy="923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9812" y="3975001"/>
              <a:ext cx="2939239" cy="22044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484" y="3975001"/>
              <a:ext cx="2880989" cy="2197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3806843"/>
              <a:ext cx="2951162" cy="243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1886231882"/>
                </p:ext>
              </p:extLst>
            </p:nvPr>
          </p:nvGraphicFramePr>
          <p:xfrm>
            <a:off x="2084974" y="1491598"/>
            <a:ext cx="8208912" cy="34777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
        <p:nvSpPr>
          <p:cNvPr id="11" name="Slide Number Placeholder 10"/>
          <p:cNvSpPr>
            <a:spLocks noGrp="1"/>
          </p:cNvSpPr>
          <p:nvPr>
            <p:ph type="sldNum" sz="quarter" idx="12"/>
          </p:nvPr>
        </p:nvSpPr>
        <p:spPr/>
        <p:txBody>
          <a:bodyPr/>
          <a:lstStyle/>
          <a:p>
            <a:fld id="{FF9E0EB1-AE04-4E54-BA55-36539836E3BB}" type="slidenum">
              <a:rPr lang="en-US" smtClean="0"/>
              <a:t>31</a:t>
            </a:fld>
            <a:endParaRPr lang="en-US"/>
          </a:p>
        </p:txBody>
      </p:sp>
    </p:spTree>
    <p:extLst>
      <p:ext uri="{BB962C8B-B14F-4D97-AF65-F5344CB8AC3E}">
        <p14:creationId xmlns:p14="http://schemas.microsoft.com/office/powerpoint/2010/main" val="53784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GB" altLang="en-US" smtClean="0"/>
              <a:t>Distributed information servers</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800" dirty="0"/>
              <a:t>information servers</a:t>
            </a:r>
          </a:p>
          <a:p>
            <a:pPr lvl="1" algn="just">
              <a:defRPr/>
            </a:pPr>
            <a:r>
              <a:rPr lang="en-GB" sz="1800" dirty="0"/>
              <a:t>directory of data subjects at the Crossroads Bank</a:t>
            </a:r>
          </a:p>
          <a:p>
            <a:pPr lvl="1" algn="just">
              <a:defRPr/>
            </a:pPr>
            <a:r>
              <a:rPr lang="en-GB" sz="1800" dirty="0"/>
              <a:t>basic identification data of citizens at the National Register and the complementary Crossroads Bank Register</a:t>
            </a:r>
          </a:p>
          <a:p>
            <a:pPr lvl="1" algn="just">
              <a:defRPr/>
            </a:pPr>
            <a:r>
              <a:rPr lang="en-GB" sz="1800" dirty="0"/>
              <a:t>basic identification data of companies at the Company Register</a:t>
            </a:r>
          </a:p>
          <a:p>
            <a:pPr lvl="1" algn="just">
              <a:defRPr/>
            </a:pPr>
            <a:r>
              <a:rPr lang="en-GB" sz="1800" dirty="0"/>
              <a:t>employers directory (WGR) at the ONSS</a:t>
            </a:r>
          </a:p>
          <a:p>
            <a:pPr lvl="1" algn="just">
              <a:defRPr/>
            </a:pPr>
            <a:r>
              <a:rPr lang="en-GB" sz="1800" dirty="0"/>
              <a:t>work force register at the ONSS</a:t>
            </a:r>
          </a:p>
          <a:p>
            <a:pPr lvl="1" algn="just">
              <a:defRPr/>
            </a:pPr>
            <a:r>
              <a:rPr lang="en-GB" sz="1800" dirty="0"/>
              <a:t>salary and working time database at the ONSS</a:t>
            </a:r>
          </a:p>
          <a:p>
            <a:pPr lvl="1" algn="just">
              <a:defRPr/>
            </a:pPr>
            <a:r>
              <a:rPr lang="en-GB" sz="1800" dirty="0"/>
              <a:t>database of contribution certificates</a:t>
            </a:r>
          </a:p>
          <a:p>
            <a:pPr algn="just">
              <a:defRPr/>
            </a:pPr>
            <a:r>
              <a:rPr lang="en-GB" sz="1800" dirty="0"/>
              <a:t>services offered</a:t>
            </a:r>
          </a:p>
          <a:p>
            <a:pPr lvl="1" algn="just">
              <a:defRPr/>
            </a:pPr>
            <a:r>
              <a:rPr lang="en-GB" sz="1800" dirty="0"/>
              <a:t>interactive consultation</a:t>
            </a:r>
          </a:p>
          <a:p>
            <a:pPr lvl="1" algn="just">
              <a:defRPr/>
            </a:pPr>
            <a:r>
              <a:rPr lang="en-GB" sz="1800" dirty="0"/>
              <a:t>batch consultation</a:t>
            </a:r>
          </a:p>
          <a:p>
            <a:pPr lvl="1" algn="just">
              <a:defRPr/>
            </a:pPr>
            <a:r>
              <a:rPr lang="en-GB" sz="1800" dirty="0"/>
              <a:t>automatic communication of updates</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32</a:t>
            </a:fld>
            <a:endParaRPr lang="en-US"/>
          </a:p>
        </p:txBody>
      </p:sp>
    </p:spTree>
    <p:extLst>
      <p:ext uri="{BB962C8B-B14F-4D97-AF65-F5344CB8AC3E}">
        <p14:creationId xmlns:p14="http://schemas.microsoft.com/office/powerpoint/2010/main" val="3654116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ltLang="en-US" smtClean="0"/>
              <a:t>Pre-processed messages</a:t>
            </a:r>
            <a:endParaRPr lang="en-US" altLang="en-US" smtClean="0"/>
          </a:p>
        </p:txBody>
      </p:sp>
      <p:sp>
        <p:nvSpPr>
          <p:cNvPr id="3" name="Content Placeholder 2"/>
          <p:cNvSpPr>
            <a:spLocks noGrp="1"/>
          </p:cNvSpPr>
          <p:nvPr>
            <p:ph idx="1"/>
          </p:nvPr>
        </p:nvSpPr>
        <p:spPr/>
        <p:txBody>
          <a:bodyPr rtlCol="0">
            <a:normAutofit fontScale="85000" lnSpcReduction="20000"/>
          </a:bodyPr>
          <a:lstStyle/>
          <a:p>
            <a:pPr algn="just">
              <a:defRPr/>
            </a:pPr>
            <a:r>
              <a:rPr lang="en-GB" sz="1900" dirty="0"/>
              <a:t>pre-processed messages</a:t>
            </a:r>
          </a:p>
          <a:p>
            <a:pPr lvl="1" algn="just">
              <a:defRPr/>
            </a:pPr>
            <a:r>
              <a:rPr lang="en-GB" sz="1600" dirty="0"/>
              <a:t>beginning/end of labour contract, beginning/end of self-employed activity</a:t>
            </a:r>
          </a:p>
          <a:p>
            <a:pPr lvl="1" algn="just">
              <a:defRPr/>
            </a:pPr>
            <a:r>
              <a:rPr lang="en-GB" sz="1600" dirty="0"/>
              <a:t>contribution certificates medical care (employees, self-employed, beneficiaries of social security allowances)</a:t>
            </a:r>
          </a:p>
          <a:p>
            <a:pPr lvl="1" algn="just">
              <a:defRPr/>
            </a:pPr>
            <a:r>
              <a:rPr lang="en-GB" sz="1600" dirty="0"/>
              <a:t>unemployment benefits</a:t>
            </a:r>
          </a:p>
          <a:p>
            <a:pPr lvl="1" algn="just">
              <a:defRPr/>
            </a:pPr>
            <a:r>
              <a:rPr lang="en-GB" sz="1600" dirty="0"/>
              <a:t>benefits in case of career break</a:t>
            </a:r>
          </a:p>
          <a:p>
            <a:pPr lvl="1" algn="just">
              <a:defRPr/>
            </a:pPr>
            <a:r>
              <a:rPr lang="en-GB" sz="1600" dirty="0"/>
              <a:t>benefits in case of incapacity for work ((labour) accident, (occupational) disease)</a:t>
            </a:r>
          </a:p>
          <a:p>
            <a:pPr lvl="1" algn="just">
              <a:defRPr/>
            </a:pPr>
            <a:r>
              <a:rPr lang="en-GB" sz="1600" dirty="0"/>
              <a:t>reimbursement of health care costs</a:t>
            </a:r>
          </a:p>
          <a:p>
            <a:pPr lvl="1" algn="just">
              <a:defRPr/>
            </a:pPr>
            <a:r>
              <a:rPr lang="en-GB" sz="1600" dirty="0"/>
              <a:t>child benefits</a:t>
            </a:r>
          </a:p>
          <a:p>
            <a:pPr lvl="1" algn="just">
              <a:defRPr/>
            </a:pPr>
            <a:r>
              <a:rPr lang="en-GB" sz="1600" dirty="0"/>
              <a:t>old age pensions</a:t>
            </a:r>
          </a:p>
          <a:p>
            <a:pPr lvl="1" algn="just">
              <a:defRPr/>
            </a:pPr>
            <a:r>
              <a:rPr lang="en-GB" sz="1600" dirty="0"/>
              <a:t>holiday pay</a:t>
            </a:r>
          </a:p>
          <a:p>
            <a:pPr lvl="1" algn="just">
              <a:defRPr/>
            </a:pPr>
            <a:r>
              <a:rPr lang="en-GB" sz="1600" dirty="0"/>
              <a:t>benefits for the disabled</a:t>
            </a:r>
          </a:p>
          <a:p>
            <a:pPr lvl="1" algn="just">
              <a:defRPr/>
            </a:pPr>
            <a:r>
              <a:rPr lang="en-GB" sz="1600" dirty="0"/>
              <a:t>guaranteed minimum income – social welfare</a:t>
            </a:r>
          </a:p>
          <a:p>
            <a:pPr lvl="1" algn="just">
              <a:defRPr/>
            </a:pPr>
            <a:r>
              <a:rPr lang="en-GB" sz="1600" dirty="0"/>
              <a:t>derived rights (e.g. tax reduction/exemption, free public transport, ...)</a:t>
            </a:r>
          </a:p>
          <a:p>
            <a:pPr lvl="1" algn="just">
              <a:defRPr/>
            </a:pPr>
            <a:r>
              <a:rPr lang="en-GB" sz="1600" dirty="0"/>
              <a:t>migrant workers</a:t>
            </a:r>
          </a:p>
          <a:p>
            <a:pPr lvl="1">
              <a:defRPr/>
            </a:pPr>
            <a:r>
              <a:rPr lang="en-GB" sz="1600" dirty="0"/>
              <a:t>…</a:t>
            </a:r>
          </a:p>
          <a:p>
            <a:pPr algn="just">
              <a:defRPr/>
            </a:pPr>
            <a:r>
              <a:rPr lang="en-GB" sz="1900" dirty="0"/>
              <a:t>services offered</a:t>
            </a:r>
          </a:p>
          <a:p>
            <a:pPr lvl="1" algn="just">
              <a:defRPr/>
            </a:pPr>
            <a:r>
              <a:rPr lang="en-GB" sz="1600" dirty="0"/>
              <a:t>interactive consultation</a:t>
            </a:r>
          </a:p>
          <a:p>
            <a:pPr lvl="1" algn="just">
              <a:defRPr/>
            </a:pPr>
            <a:r>
              <a:rPr lang="en-GB" sz="1600" dirty="0"/>
              <a:t>batch consultation</a:t>
            </a:r>
          </a:p>
          <a:p>
            <a:pPr lvl="1" algn="just">
              <a:defRPr/>
            </a:pPr>
            <a:r>
              <a:rPr lang="en-GB" sz="1600" dirty="0"/>
              <a:t>automatic communication of messages</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33</a:t>
            </a:fld>
            <a:endParaRPr lang="en-US"/>
          </a:p>
        </p:txBody>
      </p:sp>
    </p:spTree>
    <p:extLst>
      <p:ext uri="{BB962C8B-B14F-4D97-AF65-F5344CB8AC3E}">
        <p14:creationId xmlns:p14="http://schemas.microsoft.com/office/powerpoint/2010/main" val="2869156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ltLang="en-US" dirty="0" err="1"/>
              <a:t>Quartely</a:t>
            </a:r>
            <a:r>
              <a:rPr lang="fr-BE" altLang="en-US" dirty="0"/>
              <a:t> </a:t>
            </a:r>
            <a:r>
              <a:rPr lang="fr-BE" altLang="en-US" dirty="0" err="1"/>
              <a:t>declaration</a:t>
            </a:r>
            <a:r>
              <a:rPr lang="fr-BE" altLang="en-US" dirty="0"/>
              <a:t> </a:t>
            </a:r>
            <a:r>
              <a:rPr lang="fr-BE" altLang="en-US" dirty="0" err="1"/>
              <a:t>salary</a:t>
            </a:r>
            <a:r>
              <a:rPr lang="fr-BE" altLang="en-US" dirty="0"/>
              <a:t> &amp; </a:t>
            </a:r>
            <a:r>
              <a:rPr lang="fr-BE" altLang="en-US" dirty="0" err="1"/>
              <a:t>working</a:t>
            </a:r>
            <a:r>
              <a:rPr lang="fr-BE" altLang="en-US" dirty="0"/>
              <a:t> time</a:t>
            </a:r>
            <a:endParaRPr lang="en-US" dirty="0"/>
          </a:p>
        </p:txBody>
      </p:sp>
      <p:grpSp>
        <p:nvGrpSpPr>
          <p:cNvPr id="30" name="Group 29"/>
          <p:cNvGrpSpPr/>
          <p:nvPr/>
        </p:nvGrpSpPr>
        <p:grpSpPr>
          <a:xfrm>
            <a:off x="1919289" y="1596962"/>
            <a:ext cx="8351837" cy="5008366"/>
            <a:chOff x="1919289" y="1285875"/>
            <a:chExt cx="8351837" cy="5008366"/>
          </a:xfrm>
        </p:grpSpPr>
        <p:grpSp>
          <p:nvGrpSpPr>
            <p:cNvPr id="5" name="Group 34"/>
            <p:cNvGrpSpPr>
              <a:grpSpLocks/>
            </p:cNvGrpSpPr>
            <p:nvPr/>
          </p:nvGrpSpPr>
          <p:grpSpPr bwMode="auto">
            <a:xfrm>
              <a:off x="1919289" y="1285875"/>
              <a:ext cx="8351837" cy="5008366"/>
              <a:chOff x="926963" y="1285876"/>
              <a:chExt cx="8350941" cy="5008367"/>
            </a:xfrm>
          </p:grpSpPr>
          <p:grpSp>
            <p:nvGrpSpPr>
              <p:cNvPr id="6" name="Group 21523"/>
              <p:cNvGrpSpPr>
                <a:grpSpLocks/>
              </p:cNvGrpSpPr>
              <p:nvPr/>
            </p:nvGrpSpPr>
            <p:grpSpPr bwMode="auto">
              <a:xfrm>
                <a:off x="926963" y="1285876"/>
                <a:ext cx="8350941" cy="5008367"/>
                <a:chOff x="645249" y="1424312"/>
                <a:chExt cx="8351241" cy="5008493"/>
              </a:xfrm>
            </p:grpSpPr>
            <p:sp>
              <p:nvSpPr>
                <p:cNvPr id="18" name="Line 744"/>
                <p:cNvSpPr>
                  <a:spLocks noChangeShapeType="1"/>
                </p:cNvSpPr>
                <p:nvPr/>
              </p:nvSpPr>
              <p:spPr bwMode="auto">
                <a:xfrm>
                  <a:off x="5530850" y="2726817"/>
                  <a:ext cx="0" cy="1128712"/>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156"/>
                <p:cNvSpPr txBox="1">
                  <a:spLocks noChangeArrowheads="1"/>
                </p:cNvSpPr>
                <p:nvPr/>
              </p:nvSpPr>
              <p:spPr bwMode="auto">
                <a:xfrm>
                  <a:off x="6797411" y="1623225"/>
                  <a:ext cx="2199079" cy="1126490"/>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spAutoFit/>
                </a:bodyPr>
                <a:lstStyle>
                  <a:defPPr>
                    <a:defRPr lang="en-US"/>
                  </a:defPPr>
                  <a:lvl1pPr algn="ctr" eaLnBrk="0" hangingPunct="0">
                    <a:lnSpc>
                      <a:spcPct val="80000"/>
                    </a:lnSpc>
                    <a:buFontTx/>
                    <a:buNone/>
                    <a:defRPr sz="1600" b="1">
                      <a:solidFill>
                        <a:srgbClr val="0070C0"/>
                      </a:solidFill>
                      <a:latin typeface="Verdana" panose="020B0604030504040204" pitchFamily="34" charset="0"/>
                      <a:ea typeface="Verdana" panose="020B0604030504040204" pitchFamily="34" charset="0"/>
                      <a:cs typeface="Verdana" panose="020B0604030504040204" pitchFamily="34" charset="0"/>
                    </a:defRPr>
                  </a:lvl1pPr>
                  <a:lvl2pPr marL="742950" indent="-285750" eaLnBrk="0" hangingPunct="0">
                    <a:spcBef>
                      <a:spcPct val="20000"/>
                    </a:spcBef>
                    <a:buFont typeface="Arial" pitchFamily="34" charset="0"/>
                    <a:buChar char="–"/>
                    <a:defRPr sz="2800"/>
                  </a:lvl2pPr>
                  <a:lvl3pPr marL="1143000" indent="-228600" eaLnBrk="0" hangingPunct="0">
                    <a:spcBef>
                      <a:spcPct val="20000"/>
                    </a:spcBef>
                    <a:buFont typeface="Arial" pitchFamily="34" charset="0"/>
                    <a:buChar char="•"/>
                    <a:defRPr sz="2400"/>
                  </a:lvl3pPr>
                  <a:lvl4pPr marL="1600200" indent="-228600" eaLnBrk="0" hangingPunct="0">
                    <a:spcBef>
                      <a:spcPct val="20000"/>
                    </a:spcBef>
                    <a:buFont typeface="Arial" pitchFamily="34" charset="0"/>
                    <a:buChar char="–"/>
                    <a:defRPr sz="2000"/>
                  </a:lvl4pPr>
                  <a:lvl5pPr marL="2057400" indent="-228600" eaLnBrk="0" hangingPunct="0">
                    <a:spcBef>
                      <a:spcPct val="20000"/>
                    </a:spcBef>
                    <a:buFont typeface="Arial" pitchFamily="34" charset="0"/>
                    <a:buChar char="»"/>
                    <a:defRPr sz="2000"/>
                  </a:lvl5pPr>
                  <a:lvl6pPr marL="2514600" indent="-228600" eaLnBrk="0" fontAlgn="base" hangingPunct="0">
                    <a:spcBef>
                      <a:spcPct val="20000"/>
                    </a:spcBef>
                    <a:spcAft>
                      <a:spcPct val="0"/>
                    </a:spcAft>
                    <a:buFont typeface="Arial" pitchFamily="34" charset="0"/>
                    <a:buChar char="»"/>
                    <a:defRPr sz="2000"/>
                  </a:lvl6pPr>
                  <a:lvl7pPr marL="2971800" indent="-228600" eaLnBrk="0" fontAlgn="base" hangingPunct="0">
                    <a:spcBef>
                      <a:spcPct val="20000"/>
                    </a:spcBef>
                    <a:spcAft>
                      <a:spcPct val="0"/>
                    </a:spcAft>
                    <a:buFont typeface="Arial" pitchFamily="34" charset="0"/>
                    <a:buChar char="»"/>
                    <a:defRPr sz="2000"/>
                  </a:lvl7pPr>
                  <a:lvl8pPr marL="3429000" indent="-228600" eaLnBrk="0" fontAlgn="base" hangingPunct="0">
                    <a:spcBef>
                      <a:spcPct val="20000"/>
                    </a:spcBef>
                    <a:spcAft>
                      <a:spcPct val="0"/>
                    </a:spcAft>
                    <a:buFont typeface="Arial" pitchFamily="34" charset="0"/>
                    <a:buChar char="»"/>
                    <a:defRPr sz="2000"/>
                  </a:lvl8pPr>
                  <a:lvl9pPr marL="3886200" indent="-228600" eaLnBrk="0" fontAlgn="base" hangingPunct="0">
                    <a:spcBef>
                      <a:spcPct val="20000"/>
                    </a:spcBef>
                    <a:spcAft>
                      <a:spcPct val="0"/>
                    </a:spcAft>
                    <a:buFont typeface="Arial" pitchFamily="34" charset="0"/>
                    <a:buChar char="»"/>
                    <a:defRPr sz="2000"/>
                  </a:lvl9pPr>
                </a:lstStyle>
                <a:p>
                  <a:pPr>
                    <a:defRPr/>
                  </a:pPr>
                  <a:endParaRPr lang="fr-BE" sz="2800" b="0" dirty="0">
                    <a:ln w="0"/>
                    <a:solidFill>
                      <a:schemeClr val="accent1">
                        <a:lumMod val="50000"/>
                      </a:schemeClr>
                    </a:solidFill>
                    <a:effectLst>
                      <a:outerShdw blurRad="38100" dist="19050" dir="2700000" algn="tl" rotWithShape="0">
                        <a:schemeClr val="dk1">
                          <a:alpha val="40000"/>
                        </a:schemeClr>
                      </a:outerShdw>
                    </a:effectLst>
                    <a:latin typeface="+mn-lt"/>
                  </a:endParaRPr>
                </a:p>
                <a:p>
                  <a:pPr>
                    <a:defRPr/>
                  </a:pPr>
                  <a:r>
                    <a:rPr lang="fr-BE" sz="2800" b="0" dirty="0">
                      <a:ln w="0"/>
                      <a:solidFill>
                        <a:schemeClr val="accent1">
                          <a:lumMod val="50000"/>
                        </a:schemeClr>
                      </a:solidFill>
                      <a:effectLst>
                        <a:outerShdw blurRad="38100" dist="19050" dir="2700000" algn="tl" rotWithShape="0">
                          <a:schemeClr val="dk1">
                            <a:alpha val="40000"/>
                          </a:schemeClr>
                        </a:outerShdw>
                      </a:effectLst>
                      <a:latin typeface="+mn-lt"/>
                    </a:rPr>
                    <a:t>simplification</a:t>
                  </a:r>
                </a:p>
                <a:p>
                  <a:pPr>
                    <a:defRPr/>
                  </a:pPr>
                  <a:endParaRPr lang="nl-BE" sz="2800" b="0" dirty="0">
                    <a:ln w="0"/>
                    <a:solidFill>
                      <a:schemeClr val="accent1">
                        <a:lumMod val="50000"/>
                      </a:schemeClr>
                    </a:solidFill>
                    <a:effectLst>
                      <a:outerShdw blurRad="38100" dist="19050" dir="2700000" algn="tl" rotWithShape="0">
                        <a:schemeClr val="dk1">
                          <a:alpha val="40000"/>
                        </a:schemeClr>
                      </a:outerShdw>
                    </a:effectLst>
                    <a:latin typeface="+mn-lt"/>
                  </a:endParaRPr>
                </a:p>
              </p:txBody>
            </p:sp>
            <p:grpSp>
              <p:nvGrpSpPr>
                <p:cNvPr id="20" name="Group 6"/>
                <p:cNvGrpSpPr>
                  <a:grpSpLocks/>
                </p:cNvGrpSpPr>
                <p:nvPr/>
              </p:nvGrpSpPr>
              <p:grpSpPr bwMode="auto">
                <a:xfrm>
                  <a:off x="4355976" y="3807076"/>
                  <a:ext cx="2085454" cy="803842"/>
                  <a:chOff x="3423818" y="4438825"/>
                  <a:chExt cx="2468982" cy="1011063"/>
                </a:xfrm>
              </p:grpSpPr>
              <p:graphicFrame>
                <p:nvGraphicFramePr>
                  <p:cNvPr id="112" name="Object 155">
                    <a:hlinkClick r:id="" action="ppaction://ole?verb=0"/>
                  </p:cNvPr>
                  <p:cNvGraphicFramePr>
                    <a:graphicFrameLocks/>
                  </p:cNvGraphicFramePr>
                  <p:nvPr/>
                </p:nvGraphicFramePr>
                <p:xfrm>
                  <a:off x="3557588" y="4584700"/>
                  <a:ext cx="2335212" cy="865188"/>
                </p:xfrm>
                <a:graphic>
                  <a:graphicData uri="http://schemas.openxmlformats.org/presentationml/2006/ole">
                    <mc:AlternateContent xmlns:mc="http://schemas.openxmlformats.org/markup-compatibility/2006">
                      <mc:Choice xmlns:v="urn:schemas-microsoft-com:vml" Requires="v">
                        <p:oleObj spid="_x0000_s1062" name="Clip" r:id="rId3" imgW="5281613" imgH="2430463" progId="MS_ClipArt_Gallery.2">
                          <p:embed/>
                        </p:oleObj>
                      </mc:Choice>
                      <mc:Fallback>
                        <p:oleObj name="Clip" r:id="rId3" imgW="5281613" imgH="2430463" progId="MS_ClipArt_Gallery.2">
                          <p:embed/>
                          <p:pic>
                            <p:nvPicPr>
                              <p:cNvPr id="112" name="Object 155">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8" y="4584700"/>
                                <a:ext cx="2335212"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 name="Text Box 160"/>
                  <p:cNvSpPr txBox="1">
                    <a:spLocks noChangeArrowheads="1"/>
                  </p:cNvSpPr>
                  <p:nvPr/>
                </p:nvSpPr>
                <p:spPr bwMode="auto">
                  <a:xfrm>
                    <a:off x="3423818" y="4438825"/>
                    <a:ext cx="992861" cy="464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800" b="1">
                        <a:latin typeface="Helvetica Neue Light"/>
                        <a:ea typeface="MS PGothic" pitchFamily="34" charset="-128"/>
                      </a:rPr>
                      <a:t>ONSS</a:t>
                    </a:r>
                    <a:endParaRPr lang="nl-BE" altLang="en-US" sz="2400">
                      <a:latin typeface="Helvetica Neue Light"/>
                      <a:ea typeface="MS PGothic" pitchFamily="34" charset="-128"/>
                    </a:endParaRPr>
                  </a:p>
                </p:txBody>
              </p:sp>
            </p:grpSp>
            <p:grpSp>
              <p:nvGrpSpPr>
                <p:cNvPr id="21" name="Group 698"/>
                <p:cNvGrpSpPr>
                  <a:grpSpLocks/>
                </p:cNvGrpSpPr>
                <p:nvPr/>
              </p:nvGrpSpPr>
              <p:grpSpPr bwMode="auto">
                <a:xfrm>
                  <a:off x="4959350" y="1863429"/>
                  <a:ext cx="846137" cy="803275"/>
                  <a:chOff x="4385" y="1374"/>
                  <a:chExt cx="533" cy="506"/>
                </a:xfrm>
              </p:grpSpPr>
              <p:sp>
                <p:nvSpPr>
                  <p:cNvPr id="67" name="Rectangle 699"/>
                  <p:cNvSpPr>
                    <a:spLocks noChangeArrowheads="1"/>
                  </p:cNvSpPr>
                  <p:nvPr/>
                </p:nvSpPr>
                <p:spPr bwMode="auto">
                  <a:xfrm>
                    <a:off x="4385" y="1374"/>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3</a:t>
                    </a:r>
                    <a:endParaRPr lang="nl-BE" altLang="en-US" sz="2000">
                      <a:ea typeface="MS PGothic" pitchFamily="34" charset="-128"/>
                    </a:endParaRPr>
                  </a:p>
                </p:txBody>
              </p:sp>
              <p:sp>
                <p:nvSpPr>
                  <p:cNvPr id="68" name="Rectangle 700"/>
                  <p:cNvSpPr>
                    <a:spLocks noChangeArrowheads="1"/>
                  </p:cNvSpPr>
                  <p:nvPr/>
                </p:nvSpPr>
                <p:spPr bwMode="auto">
                  <a:xfrm>
                    <a:off x="4385" y="1451"/>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69" name="Rectangle 701"/>
                  <p:cNvSpPr>
                    <a:spLocks noChangeArrowheads="1"/>
                  </p:cNvSpPr>
                  <p:nvPr/>
                </p:nvSpPr>
                <p:spPr bwMode="auto">
                  <a:xfrm>
                    <a:off x="4604" y="1451"/>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70" name="Line 702"/>
                  <p:cNvSpPr>
                    <a:spLocks noChangeShapeType="1"/>
                  </p:cNvSpPr>
                  <p:nvPr/>
                </p:nvSpPr>
                <p:spPr bwMode="auto">
                  <a:xfrm>
                    <a:off x="4425"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03"/>
                  <p:cNvSpPr>
                    <a:spLocks noChangeShapeType="1"/>
                  </p:cNvSpPr>
                  <p:nvPr/>
                </p:nvSpPr>
                <p:spPr bwMode="auto">
                  <a:xfrm>
                    <a:off x="4425"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Line 704"/>
                  <p:cNvSpPr>
                    <a:spLocks noChangeShapeType="1"/>
                  </p:cNvSpPr>
                  <p:nvPr/>
                </p:nvSpPr>
                <p:spPr bwMode="auto">
                  <a:xfrm>
                    <a:off x="4425"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Line 705"/>
                  <p:cNvSpPr>
                    <a:spLocks noChangeShapeType="1"/>
                  </p:cNvSpPr>
                  <p:nvPr/>
                </p:nvSpPr>
                <p:spPr bwMode="auto">
                  <a:xfrm>
                    <a:off x="4425"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Line 706"/>
                  <p:cNvSpPr>
                    <a:spLocks noChangeShapeType="1"/>
                  </p:cNvSpPr>
                  <p:nvPr/>
                </p:nvSpPr>
                <p:spPr bwMode="auto">
                  <a:xfrm>
                    <a:off x="4425"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Line 707"/>
                  <p:cNvSpPr>
                    <a:spLocks noChangeShapeType="1"/>
                  </p:cNvSpPr>
                  <p:nvPr/>
                </p:nvSpPr>
                <p:spPr bwMode="auto">
                  <a:xfrm>
                    <a:off x="4425"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Line 708"/>
                  <p:cNvSpPr>
                    <a:spLocks noChangeShapeType="1"/>
                  </p:cNvSpPr>
                  <p:nvPr/>
                </p:nvSpPr>
                <p:spPr bwMode="auto">
                  <a:xfrm>
                    <a:off x="4646" y="149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Line 709"/>
                  <p:cNvSpPr>
                    <a:spLocks noChangeShapeType="1"/>
                  </p:cNvSpPr>
                  <p:nvPr/>
                </p:nvSpPr>
                <p:spPr bwMode="auto">
                  <a:xfrm>
                    <a:off x="4646"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Line 710"/>
                  <p:cNvSpPr>
                    <a:spLocks noChangeShapeType="1"/>
                  </p:cNvSpPr>
                  <p:nvPr/>
                </p:nvSpPr>
                <p:spPr bwMode="auto">
                  <a:xfrm>
                    <a:off x="4646" y="159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711"/>
                  <p:cNvSpPr>
                    <a:spLocks noChangeShapeType="1"/>
                  </p:cNvSpPr>
                  <p:nvPr/>
                </p:nvSpPr>
                <p:spPr bwMode="auto">
                  <a:xfrm>
                    <a:off x="4646" y="1638"/>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712"/>
                  <p:cNvSpPr>
                    <a:spLocks noChangeShapeType="1"/>
                  </p:cNvSpPr>
                  <p:nvPr/>
                </p:nvSpPr>
                <p:spPr bwMode="auto">
                  <a:xfrm>
                    <a:off x="4646" y="168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713"/>
                  <p:cNvSpPr>
                    <a:spLocks noChangeShapeType="1"/>
                  </p:cNvSpPr>
                  <p:nvPr/>
                </p:nvSpPr>
                <p:spPr bwMode="auto">
                  <a:xfrm>
                    <a:off x="4646" y="173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714"/>
                  <p:cNvSpPr>
                    <a:spLocks noChangeArrowheads="1"/>
                  </p:cNvSpPr>
                  <p:nvPr/>
                </p:nvSpPr>
                <p:spPr bwMode="auto">
                  <a:xfrm>
                    <a:off x="4433" y="1422"/>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2</a:t>
                    </a:r>
                    <a:endParaRPr lang="nl-BE" altLang="en-US" sz="2000">
                      <a:ea typeface="MS PGothic" pitchFamily="34" charset="-128"/>
                    </a:endParaRPr>
                  </a:p>
                </p:txBody>
              </p:sp>
              <p:sp>
                <p:nvSpPr>
                  <p:cNvPr id="83" name="Rectangle 715"/>
                  <p:cNvSpPr>
                    <a:spLocks noChangeArrowheads="1"/>
                  </p:cNvSpPr>
                  <p:nvPr/>
                </p:nvSpPr>
                <p:spPr bwMode="auto">
                  <a:xfrm>
                    <a:off x="4433" y="1499"/>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4" name="Rectangle 716"/>
                  <p:cNvSpPr>
                    <a:spLocks noChangeArrowheads="1"/>
                  </p:cNvSpPr>
                  <p:nvPr/>
                </p:nvSpPr>
                <p:spPr bwMode="auto">
                  <a:xfrm>
                    <a:off x="4652" y="1499"/>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85" name="Line 717"/>
                  <p:cNvSpPr>
                    <a:spLocks noChangeShapeType="1"/>
                  </p:cNvSpPr>
                  <p:nvPr/>
                </p:nvSpPr>
                <p:spPr bwMode="auto">
                  <a:xfrm>
                    <a:off x="4473"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Line 718"/>
                  <p:cNvSpPr>
                    <a:spLocks noChangeShapeType="1"/>
                  </p:cNvSpPr>
                  <p:nvPr/>
                </p:nvSpPr>
                <p:spPr bwMode="auto">
                  <a:xfrm>
                    <a:off x="4473"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Line 719"/>
                  <p:cNvSpPr>
                    <a:spLocks noChangeShapeType="1"/>
                  </p:cNvSpPr>
                  <p:nvPr/>
                </p:nvSpPr>
                <p:spPr bwMode="auto">
                  <a:xfrm>
                    <a:off x="4473"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Line 720"/>
                  <p:cNvSpPr>
                    <a:spLocks noChangeShapeType="1"/>
                  </p:cNvSpPr>
                  <p:nvPr/>
                </p:nvSpPr>
                <p:spPr bwMode="auto">
                  <a:xfrm>
                    <a:off x="4473"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Line 721"/>
                  <p:cNvSpPr>
                    <a:spLocks noChangeShapeType="1"/>
                  </p:cNvSpPr>
                  <p:nvPr/>
                </p:nvSpPr>
                <p:spPr bwMode="auto">
                  <a:xfrm>
                    <a:off x="4473"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Line 722"/>
                  <p:cNvSpPr>
                    <a:spLocks noChangeShapeType="1"/>
                  </p:cNvSpPr>
                  <p:nvPr/>
                </p:nvSpPr>
                <p:spPr bwMode="auto">
                  <a:xfrm>
                    <a:off x="4473"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Line 723"/>
                  <p:cNvSpPr>
                    <a:spLocks noChangeShapeType="1"/>
                  </p:cNvSpPr>
                  <p:nvPr/>
                </p:nvSpPr>
                <p:spPr bwMode="auto">
                  <a:xfrm>
                    <a:off x="4694" y="154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Line 724"/>
                  <p:cNvSpPr>
                    <a:spLocks noChangeShapeType="1"/>
                  </p:cNvSpPr>
                  <p:nvPr/>
                </p:nvSpPr>
                <p:spPr bwMode="auto">
                  <a:xfrm>
                    <a:off x="4694"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Line 725"/>
                  <p:cNvSpPr>
                    <a:spLocks noChangeShapeType="1"/>
                  </p:cNvSpPr>
                  <p:nvPr/>
                </p:nvSpPr>
                <p:spPr bwMode="auto">
                  <a:xfrm>
                    <a:off x="4694" y="164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Line 726"/>
                  <p:cNvSpPr>
                    <a:spLocks noChangeShapeType="1"/>
                  </p:cNvSpPr>
                  <p:nvPr/>
                </p:nvSpPr>
                <p:spPr bwMode="auto">
                  <a:xfrm>
                    <a:off x="4694" y="1686"/>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Line 727"/>
                  <p:cNvSpPr>
                    <a:spLocks noChangeShapeType="1"/>
                  </p:cNvSpPr>
                  <p:nvPr/>
                </p:nvSpPr>
                <p:spPr bwMode="auto">
                  <a:xfrm>
                    <a:off x="4694" y="1735"/>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Line 728"/>
                  <p:cNvSpPr>
                    <a:spLocks noChangeShapeType="1"/>
                  </p:cNvSpPr>
                  <p:nvPr/>
                </p:nvSpPr>
                <p:spPr bwMode="auto">
                  <a:xfrm>
                    <a:off x="4694" y="178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729"/>
                  <p:cNvSpPr>
                    <a:spLocks noChangeArrowheads="1"/>
                  </p:cNvSpPr>
                  <p:nvPr/>
                </p:nvSpPr>
                <p:spPr bwMode="auto">
                  <a:xfrm>
                    <a:off x="4481" y="1470"/>
                    <a:ext cx="437" cy="7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nl-BE" altLang="en-US" sz="800" b="1">
                        <a:ea typeface="MS PGothic" pitchFamily="34" charset="-128"/>
                      </a:rPr>
                      <a:t>Activity 1</a:t>
                    </a:r>
                    <a:endParaRPr lang="nl-BE" altLang="en-US" sz="2000">
                      <a:ea typeface="MS PGothic" pitchFamily="34" charset="-128"/>
                    </a:endParaRPr>
                  </a:p>
                </p:txBody>
              </p:sp>
              <p:sp>
                <p:nvSpPr>
                  <p:cNvPr id="98" name="Rectangle 730"/>
                  <p:cNvSpPr>
                    <a:spLocks noChangeArrowheads="1"/>
                  </p:cNvSpPr>
                  <p:nvPr/>
                </p:nvSpPr>
                <p:spPr bwMode="auto">
                  <a:xfrm>
                    <a:off x="4481" y="1547"/>
                    <a:ext cx="219"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99" name="Rectangle 731"/>
                  <p:cNvSpPr>
                    <a:spLocks noChangeArrowheads="1"/>
                  </p:cNvSpPr>
                  <p:nvPr/>
                </p:nvSpPr>
                <p:spPr bwMode="auto">
                  <a:xfrm>
                    <a:off x="4700" y="1547"/>
                    <a:ext cx="218" cy="333"/>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100" name="Line 732"/>
                  <p:cNvSpPr>
                    <a:spLocks noChangeShapeType="1"/>
                  </p:cNvSpPr>
                  <p:nvPr/>
                </p:nvSpPr>
                <p:spPr bwMode="auto">
                  <a:xfrm>
                    <a:off x="4521"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Line 733"/>
                  <p:cNvSpPr>
                    <a:spLocks noChangeShapeType="1"/>
                  </p:cNvSpPr>
                  <p:nvPr/>
                </p:nvSpPr>
                <p:spPr bwMode="auto">
                  <a:xfrm>
                    <a:off x="4521"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Line 734"/>
                  <p:cNvSpPr>
                    <a:spLocks noChangeShapeType="1"/>
                  </p:cNvSpPr>
                  <p:nvPr/>
                </p:nvSpPr>
                <p:spPr bwMode="auto">
                  <a:xfrm>
                    <a:off x="4521"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Line 735"/>
                  <p:cNvSpPr>
                    <a:spLocks noChangeShapeType="1"/>
                  </p:cNvSpPr>
                  <p:nvPr/>
                </p:nvSpPr>
                <p:spPr bwMode="auto">
                  <a:xfrm>
                    <a:off x="4521"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36"/>
                  <p:cNvSpPr>
                    <a:spLocks noChangeShapeType="1"/>
                  </p:cNvSpPr>
                  <p:nvPr/>
                </p:nvSpPr>
                <p:spPr bwMode="auto">
                  <a:xfrm>
                    <a:off x="4521" y="178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37"/>
                  <p:cNvSpPr>
                    <a:spLocks noChangeShapeType="1"/>
                  </p:cNvSpPr>
                  <p:nvPr/>
                </p:nvSpPr>
                <p:spPr bwMode="auto">
                  <a:xfrm>
                    <a:off x="4521"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Line 738"/>
                  <p:cNvSpPr>
                    <a:spLocks noChangeShapeType="1"/>
                  </p:cNvSpPr>
                  <p:nvPr/>
                </p:nvSpPr>
                <p:spPr bwMode="auto">
                  <a:xfrm>
                    <a:off x="4742" y="1589"/>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Line 739"/>
                  <p:cNvSpPr>
                    <a:spLocks noChangeShapeType="1"/>
                  </p:cNvSpPr>
                  <p:nvPr/>
                </p:nvSpPr>
                <p:spPr bwMode="auto">
                  <a:xfrm>
                    <a:off x="4742" y="1637"/>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40"/>
                  <p:cNvSpPr>
                    <a:spLocks noChangeShapeType="1"/>
                  </p:cNvSpPr>
                  <p:nvPr/>
                </p:nvSpPr>
                <p:spPr bwMode="auto">
                  <a:xfrm>
                    <a:off x="4742" y="1691"/>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Line 741"/>
                  <p:cNvSpPr>
                    <a:spLocks noChangeShapeType="1"/>
                  </p:cNvSpPr>
                  <p:nvPr/>
                </p:nvSpPr>
                <p:spPr bwMode="auto">
                  <a:xfrm>
                    <a:off x="4742" y="1734"/>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Line 742"/>
                  <p:cNvSpPr>
                    <a:spLocks noChangeShapeType="1"/>
                  </p:cNvSpPr>
                  <p:nvPr/>
                </p:nvSpPr>
                <p:spPr bwMode="auto">
                  <a:xfrm>
                    <a:off x="4742" y="1783"/>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Line 743"/>
                  <p:cNvSpPr>
                    <a:spLocks noChangeShapeType="1"/>
                  </p:cNvSpPr>
                  <p:nvPr/>
                </p:nvSpPr>
                <p:spPr bwMode="auto">
                  <a:xfrm>
                    <a:off x="4742" y="1832"/>
                    <a:ext cx="150" cy="0"/>
                  </a:xfrm>
                  <a:prstGeom prst="line">
                    <a:avLst/>
                  </a:prstGeom>
                  <a:noFill/>
                  <a:ln w="127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8618" y="2204742"/>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62"/>
                <p:cNvGrpSpPr>
                  <a:grpSpLocks/>
                </p:cNvGrpSpPr>
                <p:nvPr/>
              </p:nvGrpSpPr>
              <p:grpSpPr bwMode="auto">
                <a:xfrm>
                  <a:off x="4954786" y="5152427"/>
                  <a:ext cx="1152128" cy="1152128"/>
                  <a:chOff x="1187624" y="1175248"/>
                  <a:chExt cx="3071584" cy="3333872"/>
                </a:xfrm>
              </p:grpSpPr>
              <p:pic>
                <p:nvPicPr>
                  <p:cNvPr id="65" name="Picture 58"/>
                  <p:cNvPicPr>
                    <a:picLocks noChangeAspect="1"/>
                  </p:cNvPicPr>
                  <p:nvPr/>
                </p:nvPicPr>
                <p:blipFill>
                  <a:blip r:embed="rId6" cstate="print">
                    <a:extLst>
                      <a:ext uri="{28A0092B-C50C-407E-A947-70E740481C1C}">
                        <a14:useLocalDpi xmlns:a14="http://schemas.microsoft.com/office/drawing/2010/main" val="0"/>
                      </a:ext>
                    </a:extLst>
                  </a:blip>
                  <a:srcRect l="-3282" t="-2052" r="-2003" b="27316"/>
                  <a:stretch>
                    <a:fillRect/>
                  </a:stretch>
                </p:blipFill>
                <p:spPr bwMode="auto">
                  <a:xfrm>
                    <a:off x="1201557" y="2504268"/>
                    <a:ext cx="3057651" cy="74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5"/>
                  <p:cNvSpPr>
                    <a:spLocks noChangeArrowheads="1"/>
                  </p:cNvSpPr>
                  <p:nvPr/>
                </p:nvSpPr>
                <p:spPr bwMode="auto">
                  <a:xfrm>
                    <a:off x="1187624" y="1175248"/>
                    <a:ext cx="3057651" cy="3333872"/>
                  </a:xfrm>
                  <a:prstGeom prst="ellipse">
                    <a:avLst/>
                  </a:prstGeom>
                  <a:noFill/>
                  <a:ln w="12700">
                    <a:no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24" name="Line 200"/>
                <p:cNvSpPr>
                  <a:spLocks noChangeShapeType="1"/>
                </p:cNvSpPr>
                <p:nvPr/>
              </p:nvSpPr>
              <p:spPr bwMode="auto">
                <a:xfrm>
                  <a:off x="5530850" y="4634706"/>
                  <a:ext cx="0" cy="500063"/>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 name="Group 21503"/>
                <p:cNvGrpSpPr>
                  <a:grpSpLocks/>
                </p:cNvGrpSpPr>
                <p:nvPr/>
              </p:nvGrpSpPr>
              <p:grpSpPr bwMode="auto">
                <a:xfrm>
                  <a:off x="6840758" y="4979191"/>
                  <a:ext cx="638174" cy="632924"/>
                  <a:chOff x="7194800" y="4857248"/>
                  <a:chExt cx="638174" cy="632924"/>
                </a:xfrm>
              </p:grpSpPr>
              <p:sp>
                <p:nvSpPr>
                  <p:cNvPr id="62" name="Oval 5"/>
                  <p:cNvSpPr>
                    <a:spLocks noChangeArrowheads="1"/>
                  </p:cNvSpPr>
                  <p:nvPr/>
                </p:nvSpPr>
                <p:spPr bwMode="auto">
                  <a:xfrm>
                    <a:off x="7194800" y="4857248"/>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64" name="Rectangle 99"/>
                  <p:cNvSpPr>
                    <a:spLocks noChangeArrowheads="1"/>
                  </p:cNvSpPr>
                  <p:nvPr/>
                </p:nvSpPr>
                <p:spPr bwMode="auto">
                  <a:xfrm>
                    <a:off x="7324352" y="5215731"/>
                    <a:ext cx="403930"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dirty="0">
                        <a:ea typeface="MS PGothic" pitchFamily="34" charset="-128"/>
                      </a:rPr>
                      <a:t>SFP</a:t>
                    </a:r>
                  </a:p>
                </p:txBody>
              </p:sp>
            </p:grpSp>
            <p:grpSp>
              <p:nvGrpSpPr>
                <p:cNvPr id="26" name="Group 21504"/>
                <p:cNvGrpSpPr>
                  <a:grpSpLocks/>
                </p:cNvGrpSpPr>
                <p:nvPr/>
              </p:nvGrpSpPr>
              <p:grpSpPr bwMode="auto">
                <a:xfrm>
                  <a:off x="6851926" y="5812289"/>
                  <a:ext cx="614362" cy="620516"/>
                  <a:chOff x="7270730" y="5521667"/>
                  <a:chExt cx="614362" cy="620516"/>
                </a:xfrm>
              </p:grpSpPr>
              <p:sp>
                <p:nvSpPr>
                  <p:cNvPr id="59" name="Oval 100"/>
                  <p:cNvSpPr>
                    <a:spLocks noChangeArrowheads="1"/>
                  </p:cNvSpPr>
                  <p:nvPr/>
                </p:nvSpPr>
                <p:spPr bwMode="auto">
                  <a:xfrm>
                    <a:off x="7270730" y="5521667"/>
                    <a:ext cx="614362" cy="617538"/>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6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9248" y="5611713"/>
                    <a:ext cx="372657" cy="32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Rectangle 194"/>
                  <p:cNvSpPr>
                    <a:spLocks noChangeArrowheads="1"/>
                  </p:cNvSpPr>
                  <p:nvPr/>
                </p:nvSpPr>
                <p:spPr bwMode="auto">
                  <a:xfrm>
                    <a:off x="7318692" y="5867742"/>
                    <a:ext cx="553768" cy="27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ONVA</a:t>
                    </a:r>
                  </a:p>
                </p:txBody>
              </p:sp>
            </p:grpSp>
            <p:sp>
              <p:nvSpPr>
                <p:cNvPr id="27" name="Line 195"/>
                <p:cNvSpPr>
                  <a:spLocks noChangeShapeType="1"/>
                </p:cNvSpPr>
                <p:nvPr/>
              </p:nvSpPr>
              <p:spPr bwMode="auto">
                <a:xfrm flipV="1">
                  <a:off x="6091572" y="5202658"/>
                  <a:ext cx="741310" cy="274645"/>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8" name="Line 195"/>
                <p:cNvSpPr>
                  <a:spLocks noChangeShapeType="1"/>
                </p:cNvSpPr>
                <p:nvPr/>
              </p:nvSpPr>
              <p:spPr bwMode="auto">
                <a:xfrm>
                  <a:off x="6105859" y="5964677"/>
                  <a:ext cx="727023" cy="103191"/>
                </a:xfrm>
                <a:prstGeom prst="line">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 name="Oval 5"/>
                <p:cNvSpPr>
                  <a:spLocks noChangeArrowheads="1"/>
                </p:cNvSpPr>
                <p:nvPr/>
              </p:nvSpPr>
              <p:spPr bwMode="auto">
                <a:xfrm>
                  <a:off x="1338461" y="5102024"/>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3" name="Oval 5"/>
                <p:cNvSpPr>
                  <a:spLocks noChangeArrowheads="1"/>
                </p:cNvSpPr>
                <p:nvPr/>
              </p:nvSpPr>
              <p:spPr bwMode="auto">
                <a:xfrm>
                  <a:off x="645249" y="5477174"/>
                  <a:ext cx="642093" cy="66706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grpSp>
              <p:nvGrpSpPr>
                <p:cNvPr id="31" name="Group 21511"/>
                <p:cNvGrpSpPr>
                  <a:grpSpLocks/>
                </p:cNvGrpSpPr>
                <p:nvPr/>
              </p:nvGrpSpPr>
              <p:grpSpPr bwMode="auto">
                <a:xfrm>
                  <a:off x="2057549" y="4707138"/>
                  <a:ext cx="638174" cy="632917"/>
                  <a:chOff x="2057549" y="4707138"/>
                  <a:chExt cx="638174" cy="632917"/>
                </a:xfrm>
              </p:grpSpPr>
              <p:sp>
                <p:nvSpPr>
                  <p:cNvPr id="50" name="Oval 5"/>
                  <p:cNvSpPr>
                    <a:spLocks noChangeArrowheads="1"/>
                  </p:cNvSpPr>
                  <p:nvPr/>
                </p:nvSpPr>
                <p:spPr bwMode="auto">
                  <a:xfrm>
                    <a:off x="2057549" y="4707138"/>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51" name="Rectangle 99"/>
                  <p:cNvSpPr>
                    <a:spLocks noChangeArrowheads="1"/>
                  </p:cNvSpPr>
                  <p:nvPr/>
                </p:nvSpPr>
                <p:spPr bwMode="auto">
                  <a:xfrm>
                    <a:off x="2093312" y="5065621"/>
                    <a:ext cx="59151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ONEM</a:t>
                    </a:r>
                  </a:p>
                </p:txBody>
              </p:sp>
              <p:pic>
                <p:nvPicPr>
                  <p:cNvPr id="52"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59861" y="4828578"/>
                    <a:ext cx="388618" cy="323849"/>
                  </a:xfrm>
                  <a:prstGeom prst="rect">
                    <a:avLst/>
                  </a:prstGeom>
                  <a:solidFill>
                    <a:schemeClr val="bg1"/>
                  </a:solidFill>
                  <a:ln w="12700">
                    <a:noFill/>
                    <a:round/>
                    <a:headEnd/>
                    <a:tailEnd/>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21516"/>
                <p:cNvGrpSpPr>
                  <a:grpSpLocks/>
                </p:cNvGrpSpPr>
                <p:nvPr/>
              </p:nvGrpSpPr>
              <p:grpSpPr bwMode="auto">
                <a:xfrm>
                  <a:off x="3446342" y="3841519"/>
                  <a:ext cx="638174" cy="632917"/>
                  <a:chOff x="3446342" y="3841519"/>
                  <a:chExt cx="638174" cy="632917"/>
                </a:xfrm>
              </p:grpSpPr>
              <p:sp>
                <p:nvSpPr>
                  <p:cNvPr id="44" name="Oval 5"/>
                  <p:cNvSpPr>
                    <a:spLocks noChangeArrowheads="1"/>
                  </p:cNvSpPr>
                  <p:nvPr/>
                </p:nvSpPr>
                <p:spPr bwMode="auto">
                  <a:xfrm>
                    <a:off x="3446342" y="3841519"/>
                    <a:ext cx="638174" cy="632522"/>
                  </a:xfrm>
                  <a:prstGeom prst="ellipse">
                    <a:avLst/>
                  </a:prstGeom>
                  <a:solidFill>
                    <a:schemeClr val="bg1"/>
                  </a:solidFill>
                  <a:ln w="12700">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5" name="Rectangle 99"/>
                  <p:cNvSpPr>
                    <a:spLocks noChangeArrowheads="1"/>
                  </p:cNvSpPr>
                  <p:nvPr/>
                </p:nvSpPr>
                <p:spPr bwMode="auto">
                  <a:xfrm>
                    <a:off x="3487715" y="4200002"/>
                    <a:ext cx="58028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US" altLang="en-US" sz="1200">
                        <a:ea typeface="MS PGothic" pitchFamily="34" charset="-128"/>
                      </a:rPr>
                      <a:t>INAMI</a:t>
                    </a:r>
                  </a:p>
                </p:txBody>
              </p:sp>
              <p:pic>
                <p:nvPicPr>
                  <p:cNvPr id="46"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7547" y="3998552"/>
                    <a:ext cx="435764" cy="22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34" name="Object 21518"/>
                <p:cNvGraphicFramePr>
                  <a:graphicFrameLocks noChangeAspect="1"/>
                </p:cNvGraphicFramePr>
                <p:nvPr/>
              </p:nvGraphicFramePr>
              <p:xfrm>
                <a:off x="2834264" y="3221859"/>
                <a:ext cx="542925" cy="552450"/>
              </p:xfrm>
              <a:graphic>
                <a:graphicData uri="http://schemas.openxmlformats.org/presentationml/2006/ole">
                  <mc:AlternateContent xmlns:mc="http://schemas.openxmlformats.org/markup-compatibility/2006">
                    <mc:Choice xmlns:v="urn:schemas-microsoft-com:vml" Requires="v">
                      <p:oleObj spid="_x0000_s1063" name="Clip" r:id="rId10" imgW="1088136" imgH="1108253" progId="MS_ClipArt_Gallery.2">
                        <p:embed/>
                      </p:oleObj>
                    </mc:Choice>
                    <mc:Fallback>
                      <p:oleObj name="Clip" r:id="rId10" imgW="1088136" imgH="1108253" progId="MS_ClipArt_Gallery.2">
                        <p:embed/>
                        <p:pic>
                          <p:nvPicPr>
                            <p:cNvPr id="34" name="Object 215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4264" y="3221859"/>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21520"/>
                <p:cNvGraphicFramePr>
                  <a:graphicFrameLocks noChangeAspect="1"/>
                </p:cNvGraphicFramePr>
                <p:nvPr/>
              </p:nvGraphicFramePr>
              <p:xfrm>
                <a:off x="1811245" y="3654026"/>
                <a:ext cx="542925" cy="552450"/>
              </p:xfrm>
              <a:graphic>
                <a:graphicData uri="http://schemas.openxmlformats.org/presentationml/2006/ole">
                  <mc:AlternateContent xmlns:mc="http://schemas.openxmlformats.org/markup-compatibility/2006">
                    <mc:Choice xmlns:v="urn:schemas-microsoft-com:vml" Requires="v">
                      <p:oleObj spid="_x0000_s1064" name="Clip" r:id="rId12" imgW="1088136" imgH="1108253" progId="MS_ClipArt_Gallery.2">
                        <p:embed/>
                      </p:oleObj>
                    </mc:Choice>
                    <mc:Fallback>
                      <p:oleObj name="Clip" r:id="rId12" imgW="1088136" imgH="1108253" progId="MS_ClipArt_Gallery.2">
                        <p:embed/>
                        <p:pic>
                          <p:nvPicPr>
                            <p:cNvPr id="35" name="Object 215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11245" y="3654026"/>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6" name="Object 21521"/>
                <p:cNvGraphicFramePr>
                  <a:graphicFrameLocks noChangeAspect="1"/>
                </p:cNvGraphicFramePr>
                <p:nvPr/>
              </p:nvGraphicFramePr>
              <p:xfrm>
                <a:off x="645249" y="4216001"/>
                <a:ext cx="542925" cy="552450"/>
              </p:xfrm>
              <a:graphic>
                <a:graphicData uri="http://schemas.openxmlformats.org/presentationml/2006/ole">
                  <mc:AlternateContent xmlns:mc="http://schemas.openxmlformats.org/markup-compatibility/2006">
                    <mc:Choice xmlns:v="urn:schemas-microsoft-com:vml" Requires="v">
                      <p:oleObj spid="_x0000_s1065" name="Clip" r:id="rId13" imgW="1088136" imgH="1108253" progId="MS_ClipArt_Gallery.2">
                        <p:embed/>
                      </p:oleObj>
                    </mc:Choice>
                    <mc:Fallback>
                      <p:oleObj name="Clip" r:id="rId13" imgW="1088136" imgH="1108253" progId="MS_ClipArt_Gallery.2">
                        <p:embed/>
                        <p:pic>
                          <p:nvPicPr>
                            <p:cNvPr id="36" name="Object 2152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249" y="4216001"/>
                              <a:ext cx="542925"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032" y="3471544"/>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110" y="3996346"/>
                  <a:ext cx="46335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oup 18"/>
                <p:cNvGrpSpPr>
                  <a:grpSpLocks/>
                </p:cNvGrpSpPr>
                <p:nvPr/>
              </p:nvGrpSpPr>
              <p:grpSpPr bwMode="auto">
                <a:xfrm>
                  <a:off x="1976635" y="1424312"/>
                  <a:ext cx="1328443" cy="1269233"/>
                  <a:chOff x="6300191" y="2276872"/>
                  <a:chExt cx="2172687" cy="2058653"/>
                </a:xfrm>
              </p:grpSpPr>
              <p:grpSp>
                <p:nvGrpSpPr>
                  <p:cNvPr id="40" name="Group 17"/>
                  <p:cNvGrpSpPr>
                    <a:grpSpLocks/>
                  </p:cNvGrpSpPr>
                  <p:nvPr/>
                </p:nvGrpSpPr>
                <p:grpSpPr bwMode="auto">
                  <a:xfrm>
                    <a:off x="6300191" y="2276872"/>
                    <a:ext cx="2172687" cy="2058653"/>
                    <a:chOff x="6300191" y="2276872"/>
                    <a:chExt cx="2172687" cy="2058653"/>
                  </a:xfrm>
                </p:grpSpPr>
                <p:sp>
                  <p:nvSpPr>
                    <p:cNvPr id="42" name="Rounded Rectangle 41"/>
                    <p:cNvSpPr/>
                    <p:nvPr/>
                  </p:nvSpPr>
                  <p:spPr>
                    <a:xfrm>
                      <a:off x="6300896" y="2276872"/>
                      <a:ext cx="2173014" cy="2057375"/>
                    </a:xfrm>
                    <a:prstGeom prst="roundRect">
                      <a:avLst/>
                    </a:prstGeom>
                    <a:ln w="3175">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pic>
                  <p:nvPicPr>
                    <p:cNvPr id="43" name="Content Placeholder 3"/>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06610" y="2314310"/>
                      <a:ext cx="1256538" cy="1801827"/>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41" name="TextBox 13"/>
                  <p:cNvSpPr txBox="1">
                    <a:spLocks noChangeArrowheads="1"/>
                  </p:cNvSpPr>
                  <p:nvPr/>
                </p:nvSpPr>
                <p:spPr bwMode="auto">
                  <a:xfrm>
                    <a:off x="6451270" y="3802951"/>
                    <a:ext cx="1767215" cy="499204"/>
                  </a:xfrm>
                  <a:prstGeom prst="rect">
                    <a:avLst/>
                  </a:prstGeom>
                  <a:solidFill>
                    <a:srgbClr val="0070C0"/>
                  </a:solidFill>
                  <a:ln w="3175">
                    <a:solidFill>
                      <a:srgbClr val="0070C0"/>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400">
                        <a:solidFill>
                          <a:srgbClr val="FFFFFF"/>
                        </a:solidFill>
                        <a:latin typeface="Arial" pitchFamily="34" charset="0"/>
                        <a:cs typeface="Arial" pitchFamily="34" charset="0"/>
                        <a:sym typeface="Arial" pitchFamily="34" charset="0"/>
                      </a:rPr>
                      <a:t>employer</a:t>
                    </a:r>
                  </a:p>
                </p:txBody>
              </p:sp>
            </p:grpSp>
          </p:grpSp>
          <p:sp>
            <p:nvSpPr>
              <p:cNvPr id="7" name="Text Box 201"/>
              <p:cNvSpPr txBox="1">
                <a:spLocks noChangeArrowheads="1"/>
              </p:cNvSpPr>
              <p:nvPr/>
            </p:nvSpPr>
            <p:spPr bwMode="auto">
              <a:xfrm rot="-1286495">
                <a:off x="6182418" y="4823286"/>
                <a:ext cx="1149022"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old age pension</a:t>
                </a:r>
                <a:endParaRPr lang="nl-BE" altLang="en-US" sz="1000" i="1">
                  <a:latin typeface="Helvetica Neue Light"/>
                  <a:ea typeface="MS PGothic" pitchFamily="34" charset="-128"/>
                </a:endParaRPr>
              </a:p>
            </p:txBody>
          </p:sp>
          <p:sp>
            <p:nvSpPr>
              <p:cNvPr id="8" name="Text Box 202"/>
              <p:cNvSpPr txBox="1">
                <a:spLocks noChangeArrowheads="1"/>
              </p:cNvSpPr>
              <p:nvPr/>
            </p:nvSpPr>
            <p:spPr bwMode="auto">
              <a:xfrm rot="509390">
                <a:off x="6270796" y="6024676"/>
                <a:ext cx="829043" cy="2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BE" altLang="en-US" sz="1000">
                    <a:latin typeface="Helvetica Neue Light"/>
                    <a:ea typeface="MS PGothic" pitchFamily="34" charset="-128"/>
                  </a:rPr>
                  <a:t>holiday pay</a:t>
                </a:r>
                <a:endParaRPr lang="nl-BE" altLang="en-US" sz="1000" i="1">
                  <a:latin typeface="Helvetica Neue Light"/>
                  <a:ea typeface="MS PGothic" pitchFamily="34" charset="-128"/>
                </a:endParaRPr>
              </a:p>
            </p:txBody>
          </p:sp>
          <p:cxnSp>
            <p:nvCxnSpPr>
              <p:cNvPr id="9" name="Straight Arrow Connector 2"/>
              <p:cNvCxnSpPr>
                <a:cxnSpLocks noChangeShapeType="1"/>
              </p:cNvCxnSpPr>
              <p:nvPr/>
            </p:nvCxnSpPr>
            <p:spPr bwMode="auto">
              <a:xfrm>
                <a:off x="3796534" y="1999612"/>
                <a:ext cx="1222135" cy="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116"/>
              <p:cNvCxnSpPr>
                <a:cxnSpLocks noChangeShapeType="1"/>
              </p:cNvCxnSpPr>
              <p:nvPr/>
            </p:nvCxnSpPr>
            <p:spPr bwMode="auto">
              <a:xfrm flipH="1" flipV="1">
                <a:off x="4211960" y="4395316"/>
                <a:ext cx="988690" cy="905892"/>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23"/>
              <p:cNvCxnSpPr>
                <a:cxnSpLocks noChangeShapeType="1"/>
              </p:cNvCxnSpPr>
              <p:nvPr/>
            </p:nvCxnSpPr>
            <p:spPr bwMode="auto">
              <a:xfrm flipH="1" flipV="1">
                <a:off x="2966466" y="5140522"/>
                <a:ext cx="2181598" cy="376710"/>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31"/>
              <p:cNvCxnSpPr>
                <a:cxnSpLocks noChangeShapeType="1"/>
              </p:cNvCxnSpPr>
              <p:nvPr/>
            </p:nvCxnSpPr>
            <p:spPr bwMode="auto">
              <a:xfrm flipH="1" flipV="1">
                <a:off x="2282398" y="5540838"/>
                <a:ext cx="2865666" cy="104518"/>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3"/>
              <p:cNvCxnSpPr>
                <a:cxnSpLocks noChangeShapeType="1"/>
              </p:cNvCxnSpPr>
              <p:nvPr/>
            </p:nvCxnSpPr>
            <p:spPr bwMode="auto">
              <a:xfrm flipH="1">
                <a:off x="1635765" y="5763785"/>
                <a:ext cx="3512299" cy="189635"/>
              </a:xfrm>
              <a:prstGeom prst="straightConnector1">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p:cNvCxnSpPr/>
              <p:nvPr/>
            </p:nvCxnSpPr>
            <p:spPr>
              <a:xfrm>
                <a:off x="3598438" y="2657476"/>
                <a:ext cx="258735" cy="1011238"/>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a:xfrm flipH="1">
                <a:off x="2658739" y="2795589"/>
                <a:ext cx="168257" cy="1692275"/>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p:nvPr/>
            </p:nvCxnSpPr>
            <p:spPr>
              <a:xfrm flipH="1">
                <a:off x="1388875" y="2657476"/>
                <a:ext cx="869857" cy="2613026"/>
              </a:xfrm>
              <a:prstGeom prst="straightConnector1">
                <a:avLst/>
              </a:prstGeom>
              <a:noFill/>
              <a:ln w="19050" cap="sq">
                <a:solidFill>
                  <a:schemeClr val="tx1">
                    <a:lumMod val="75000"/>
                    <a:lumOff val="2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14" name="Text Box 745"/>
            <p:cNvSpPr txBox="1">
              <a:spLocks noChangeArrowheads="1"/>
            </p:cNvSpPr>
            <p:nvPr/>
          </p:nvSpPr>
          <p:spPr bwMode="auto">
            <a:xfrm>
              <a:off x="5957889" y="2792414"/>
              <a:ext cx="1982787" cy="708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one</a:t>
              </a:r>
              <a:r>
                <a:rPr lang="nl-BE" altLang="en-US" sz="2000">
                  <a:solidFill>
                    <a:srgbClr val="0070C0"/>
                  </a:solidFill>
                  <a:latin typeface="Verdana" pitchFamily="34" charset="0"/>
                  <a:ea typeface="Verdana" pitchFamily="34" charset="0"/>
                  <a:cs typeface="Verdana" pitchFamily="34" charset="0"/>
                </a:rPr>
                <a:t> ele</a:t>
              </a:r>
              <a:r>
                <a:rPr lang="fr-BE" altLang="en-US" sz="2000">
                  <a:solidFill>
                    <a:srgbClr val="0070C0"/>
                  </a:solidFill>
                  <a:latin typeface="Verdana" pitchFamily="34" charset="0"/>
                  <a:ea typeface="Verdana" pitchFamily="34" charset="0"/>
                  <a:cs typeface="Verdana" pitchFamily="34" charset="0"/>
                </a:rPr>
                <a:t>c</a:t>
              </a:r>
              <a:r>
                <a:rPr lang="nl-BE" altLang="en-US" sz="2000">
                  <a:solidFill>
                    <a:srgbClr val="0070C0"/>
                  </a:solidFill>
                  <a:latin typeface="Verdana" pitchFamily="34" charset="0"/>
                  <a:ea typeface="Verdana" pitchFamily="34" charset="0"/>
                  <a:cs typeface="Verdana" pitchFamily="34" charset="0"/>
                </a:rPr>
                <a:t>troni</a:t>
              </a:r>
              <a:r>
                <a:rPr lang="fr-BE" altLang="en-US" sz="2000">
                  <a:solidFill>
                    <a:srgbClr val="0070C0"/>
                  </a:solidFill>
                  <a:latin typeface="Verdana" pitchFamily="34" charset="0"/>
                  <a:ea typeface="Verdana" pitchFamily="34" charset="0"/>
                  <a:cs typeface="Verdana" pitchFamily="34" charset="0"/>
                </a:rPr>
                <a:t>c</a:t>
              </a:r>
              <a:endParaRPr lang="nl-BE" altLang="en-US" sz="2000">
                <a:solidFill>
                  <a:srgbClr val="0070C0"/>
                </a:solidFill>
                <a:latin typeface="Verdana" pitchFamily="34" charset="0"/>
                <a:ea typeface="Verdana" pitchFamily="34" charset="0"/>
                <a:cs typeface="Verdana" pitchFamily="34" charset="0"/>
              </a:endParaRPr>
            </a:p>
            <a:p>
              <a:pPr algn="ctr">
                <a:spcBef>
                  <a:spcPct val="0"/>
                </a:spcBef>
                <a:buFontTx/>
                <a:buNone/>
              </a:pPr>
              <a:r>
                <a:rPr lang="fr-BE" altLang="en-US" sz="2000">
                  <a:solidFill>
                    <a:srgbClr val="0070C0"/>
                  </a:solidFill>
                  <a:latin typeface="Verdana" pitchFamily="34" charset="0"/>
                  <a:ea typeface="Verdana" pitchFamily="34" charset="0"/>
                  <a:cs typeface="Verdana" pitchFamily="34" charset="0"/>
                </a:rPr>
                <a:t>declaration</a:t>
              </a:r>
              <a:endParaRPr lang="nl-BE" altLang="en-US" sz="2000">
                <a:solidFill>
                  <a:srgbClr val="0070C0"/>
                </a:solidFill>
                <a:latin typeface="Verdana" pitchFamily="34" charset="0"/>
                <a:ea typeface="Verdana" pitchFamily="34" charset="0"/>
                <a:cs typeface="Verdana" pitchFamily="34" charset="0"/>
              </a:endParaRPr>
            </a:p>
          </p:txBody>
        </p:sp>
        <p:pic>
          <p:nvPicPr>
            <p:cNvPr id="75814" name="Picture 3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13386" y="4927092"/>
              <a:ext cx="302895" cy="29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11625" y="5088608"/>
              <a:ext cx="428625" cy="428625"/>
            </a:xfrm>
            <a:prstGeom prst="rect">
              <a:avLst/>
            </a:prstGeom>
          </p:spPr>
        </p:pic>
        <p:pic>
          <p:nvPicPr>
            <p:cNvPr id="11" name="Picture 10"/>
            <p:cNvPicPr>
              <a:picLocks noChangeAspect="1"/>
            </p:cNvPicPr>
            <p:nvPr/>
          </p:nvPicPr>
          <p:blipFill>
            <a:blip r:embed="rId17"/>
            <a:stretch>
              <a:fillRect/>
            </a:stretch>
          </p:blipFill>
          <p:spPr>
            <a:xfrm>
              <a:off x="1953466" y="5373216"/>
              <a:ext cx="686150" cy="564168"/>
            </a:xfrm>
            <a:prstGeom prst="rect">
              <a:avLst/>
            </a:prstGeom>
          </p:spPr>
        </p:pic>
      </p:grpSp>
      <p:sp>
        <p:nvSpPr>
          <p:cNvPr id="32" name="Slide Number Placeholder 31"/>
          <p:cNvSpPr>
            <a:spLocks noGrp="1"/>
          </p:cNvSpPr>
          <p:nvPr>
            <p:ph type="sldNum" sz="quarter" idx="12"/>
          </p:nvPr>
        </p:nvSpPr>
        <p:spPr/>
        <p:txBody>
          <a:bodyPr/>
          <a:lstStyle/>
          <a:p>
            <a:fld id="{FF9E0EB1-AE04-4E54-BA55-36539836E3BB}" type="slidenum">
              <a:rPr lang="en-US" smtClean="0"/>
              <a:t>34</a:t>
            </a:fld>
            <a:endParaRPr lang="en-US"/>
          </a:p>
        </p:txBody>
      </p:sp>
    </p:spTree>
    <p:extLst>
      <p:ext uri="{BB962C8B-B14F-4D97-AF65-F5344CB8AC3E}">
        <p14:creationId xmlns:p14="http://schemas.microsoft.com/office/powerpoint/2010/main" val="2772050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GB" altLang="en-US" dirty="0" smtClean="0"/>
              <a:t>Declaration of social risks</a:t>
            </a:r>
            <a:endParaRPr lang="en-US" altLang="en-US" dirty="0" smtClean="0"/>
          </a:p>
        </p:txBody>
      </p:sp>
      <p:sp>
        <p:nvSpPr>
          <p:cNvPr id="3" name="Content Placeholder 2"/>
          <p:cNvSpPr>
            <a:spLocks noGrp="1"/>
          </p:cNvSpPr>
          <p:nvPr>
            <p:ph idx="1"/>
          </p:nvPr>
        </p:nvSpPr>
        <p:spPr/>
        <p:txBody>
          <a:bodyPr rtlCol="0">
            <a:normAutofit/>
          </a:bodyPr>
          <a:lstStyle/>
          <a:p>
            <a:pPr algn="just">
              <a:defRPr/>
            </a:pPr>
            <a:r>
              <a:rPr lang="en-GB" sz="1800"/>
              <a:t>types of social risks</a:t>
            </a:r>
          </a:p>
          <a:p>
            <a:pPr lvl="1" algn="just">
              <a:defRPr/>
            </a:pPr>
            <a:r>
              <a:rPr lang="en-GB" sz="1600"/>
              <a:t>child benefits</a:t>
            </a:r>
          </a:p>
          <a:p>
            <a:pPr lvl="1" algn="just">
              <a:defRPr/>
            </a:pPr>
            <a:r>
              <a:rPr lang="en-GB" sz="1600"/>
              <a:t>incapacity for work ((labour) accident, (occupational) disease, …)</a:t>
            </a:r>
          </a:p>
          <a:p>
            <a:pPr lvl="1" algn="just">
              <a:defRPr/>
            </a:pPr>
            <a:r>
              <a:rPr lang="en-GB" sz="1600"/>
              <a:t>unemployment</a:t>
            </a:r>
          </a:p>
          <a:p>
            <a:pPr lvl="1" algn="just">
              <a:defRPr/>
            </a:pPr>
            <a:r>
              <a:rPr lang="en-GB" sz="1600"/>
              <a:t>old age pension</a:t>
            </a:r>
          </a:p>
          <a:p>
            <a:pPr algn="just">
              <a:defRPr/>
            </a:pPr>
            <a:r>
              <a:rPr lang="en-GB" sz="1800"/>
              <a:t>3 possible moments of declaration</a:t>
            </a:r>
          </a:p>
          <a:p>
            <a:pPr lvl="1" algn="just">
              <a:defRPr/>
            </a:pPr>
            <a:r>
              <a:rPr lang="en-GB" sz="1600"/>
              <a:t>start of the social risk</a:t>
            </a:r>
          </a:p>
          <a:p>
            <a:pPr lvl="1" algn="just">
              <a:defRPr/>
            </a:pPr>
            <a:r>
              <a:rPr lang="en-GB" sz="1600"/>
              <a:t>recurrence or continuation of the social risk</a:t>
            </a:r>
          </a:p>
          <a:p>
            <a:pPr lvl="1" algn="just">
              <a:defRPr/>
            </a:pPr>
            <a:r>
              <a:rPr lang="en-GB" sz="1600"/>
              <a:t>end of the social risk</a:t>
            </a:r>
          </a:p>
          <a:p>
            <a:pPr algn="just">
              <a:defRPr/>
            </a:pPr>
            <a:r>
              <a:rPr lang="en-GB" sz="1800"/>
              <a:t>structure of the declaration</a:t>
            </a:r>
          </a:p>
          <a:p>
            <a:pPr lvl="1" algn="just">
              <a:defRPr/>
            </a:pPr>
            <a:r>
              <a:rPr lang="en-GB" sz="1600"/>
              <a:t>identification data</a:t>
            </a:r>
          </a:p>
          <a:p>
            <a:pPr lvl="1" algn="just">
              <a:defRPr/>
            </a:pPr>
            <a:r>
              <a:rPr lang="en-GB" sz="1600"/>
              <a:t>if necessary, salary and working time data not yet declared via a quarterly declaration (mini-declaration)</a:t>
            </a:r>
          </a:p>
          <a:p>
            <a:pPr lvl="1" algn="just">
              <a:defRPr/>
            </a:pPr>
            <a:r>
              <a:rPr lang="en-GB" sz="1600"/>
              <a:t>specific data concerning the social risk</a:t>
            </a:r>
          </a:p>
          <a:p>
            <a:pPr>
              <a:defRPr/>
            </a:pPr>
            <a:endParaRPr lang="en-US"/>
          </a:p>
        </p:txBody>
      </p:sp>
      <p:sp>
        <p:nvSpPr>
          <p:cNvPr id="2" name="Slide Number Placeholder 1"/>
          <p:cNvSpPr>
            <a:spLocks noGrp="1"/>
          </p:cNvSpPr>
          <p:nvPr>
            <p:ph type="sldNum" sz="quarter" idx="12"/>
          </p:nvPr>
        </p:nvSpPr>
        <p:spPr/>
        <p:txBody>
          <a:bodyPr/>
          <a:lstStyle/>
          <a:p>
            <a:fld id="{FF9E0EB1-AE04-4E54-BA55-36539836E3BB}" type="slidenum">
              <a:rPr lang="en-US" smtClean="0"/>
              <a:t>35</a:t>
            </a:fld>
            <a:endParaRPr lang="en-US"/>
          </a:p>
        </p:txBody>
      </p:sp>
    </p:spTree>
    <p:extLst>
      <p:ext uri="{BB962C8B-B14F-4D97-AF65-F5344CB8AC3E}">
        <p14:creationId xmlns:p14="http://schemas.microsoft.com/office/powerpoint/2010/main" val="1637873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nl-BE" altLang="en-US" dirty="0" smtClean="0"/>
              <a:t>LIMOSA</a:t>
            </a:r>
            <a:endParaRPr lang="en-US" altLang="en-US" dirty="0" smtClean="0"/>
          </a:p>
        </p:txBody>
      </p:sp>
      <p:sp>
        <p:nvSpPr>
          <p:cNvPr id="3" name="Content Placeholder 2"/>
          <p:cNvSpPr>
            <a:spLocks noGrp="1"/>
          </p:cNvSpPr>
          <p:nvPr>
            <p:ph idx="1"/>
          </p:nvPr>
        </p:nvSpPr>
        <p:spPr/>
        <p:txBody>
          <a:bodyPr rtlCol="0">
            <a:normAutofit lnSpcReduction="10000"/>
          </a:bodyPr>
          <a:lstStyle/>
          <a:p>
            <a:pPr algn="just">
              <a:defRPr/>
            </a:pPr>
            <a:r>
              <a:rPr lang="en-GB" sz="1800" dirty="0"/>
              <a:t>integrated electronic service delivery based on a single, mandatory declaration in case of temporary or partial professional activities of foreign employees and self-employed persons in Belgium</a:t>
            </a:r>
          </a:p>
          <a:p>
            <a:pPr algn="just">
              <a:defRPr/>
            </a:pPr>
            <a:r>
              <a:rPr lang="en-GB" sz="1800" dirty="0"/>
              <a:t>800.000  declarations per year</a:t>
            </a:r>
          </a:p>
          <a:p>
            <a:pPr algn="just">
              <a:defRPr/>
            </a:pPr>
            <a:r>
              <a:rPr lang="en-GB" sz="1800" dirty="0"/>
              <a:t>reduction of process time from 7 days to 5 minutes</a:t>
            </a:r>
          </a:p>
          <a:p>
            <a:pPr algn="just">
              <a:defRPr/>
            </a:pPr>
            <a:r>
              <a:rPr lang="en-GB" sz="1800" dirty="0"/>
              <a:t>integrated service throughout 8 types of institutions (750 concrete institutions)</a:t>
            </a:r>
          </a:p>
          <a:p>
            <a:pPr algn="just">
              <a:defRPr/>
            </a:pPr>
            <a:r>
              <a:rPr lang="en-GB" sz="1800" dirty="0"/>
              <a:t>gains in effectiveness</a:t>
            </a:r>
          </a:p>
          <a:p>
            <a:pPr lvl="1" algn="just">
              <a:defRPr/>
            </a:pPr>
            <a:r>
              <a:rPr lang="en-GB" sz="1600" dirty="0"/>
              <a:t>improvement of social protection of migrant workers</a:t>
            </a:r>
          </a:p>
          <a:p>
            <a:pPr lvl="1" algn="just">
              <a:defRPr/>
            </a:pPr>
            <a:r>
              <a:rPr lang="en-GB" sz="1600" dirty="0"/>
              <a:t>enhancement of free movement of workers and services</a:t>
            </a:r>
          </a:p>
          <a:p>
            <a:pPr algn="just">
              <a:defRPr/>
            </a:pPr>
            <a:r>
              <a:rPr lang="en-GB" sz="1800" dirty="0"/>
              <a:t>gains in efficiency</a:t>
            </a:r>
          </a:p>
          <a:p>
            <a:pPr lvl="1" algn="just">
              <a:defRPr/>
            </a:pPr>
            <a:r>
              <a:rPr lang="en-GB" sz="1600" dirty="0"/>
              <a:t>lower cost due to single, multifunctional and electronic information collection and integrated information processing</a:t>
            </a:r>
          </a:p>
          <a:p>
            <a:pPr lvl="1" algn="just">
              <a:defRPr/>
            </a:pPr>
            <a:r>
              <a:rPr lang="en-GB" sz="1600" dirty="0"/>
              <a:t>shortening of clearance times with immediate return of receipt</a:t>
            </a:r>
          </a:p>
          <a:p>
            <a:pPr lvl="1" algn="just">
              <a:defRPr/>
            </a:pPr>
            <a:r>
              <a:rPr lang="en-GB" sz="1600" dirty="0"/>
              <a:t>availability of integrated services according to the logic of the user at any time and from anywhere</a:t>
            </a:r>
          </a:p>
          <a:p>
            <a:pPr algn="just">
              <a:defRPr/>
            </a:pPr>
            <a:r>
              <a:rPr lang="en-GB" sz="1800" dirty="0"/>
              <a:t>gains in transparency</a:t>
            </a:r>
          </a:p>
          <a:p>
            <a:pPr lvl="1" algn="just">
              <a:defRPr/>
            </a:pPr>
            <a:r>
              <a:rPr lang="en-GB" sz="1600" dirty="0"/>
              <a:t>permanent access for the user to the processing status of its declaration</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36</a:t>
            </a:fld>
            <a:endParaRPr lang="en-US"/>
          </a:p>
        </p:txBody>
      </p:sp>
    </p:spTree>
    <p:extLst>
      <p:ext uri="{BB962C8B-B14F-4D97-AF65-F5344CB8AC3E}">
        <p14:creationId xmlns:p14="http://schemas.microsoft.com/office/powerpoint/2010/main" val="3385515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bodyPr>
          <a:lstStyle/>
          <a:p>
            <a:pPr>
              <a:defRPr/>
            </a:pPr>
            <a:r>
              <a:rPr lang="nl-BE" dirty="0"/>
              <a:t>I</a:t>
            </a:r>
            <a:r>
              <a:rPr lang="en-GB" dirty="0" err="1"/>
              <a:t>nstitutional</a:t>
            </a:r>
            <a:r>
              <a:rPr lang="en-GB" dirty="0"/>
              <a:t> structure &amp; financing of the CBSS</a:t>
            </a:r>
            <a:endParaRPr lang="en-US" dirty="0"/>
          </a:p>
        </p:txBody>
      </p:sp>
      <p:sp>
        <p:nvSpPr>
          <p:cNvPr id="49155" name="Content Placeholder 2"/>
          <p:cNvSpPr>
            <a:spLocks noGrp="1"/>
          </p:cNvSpPr>
          <p:nvPr>
            <p:ph idx="1"/>
          </p:nvPr>
        </p:nvSpPr>
        <p:spPr/>
        <p:txBody>
          <a:bodyPr/>
          <a:lstStyle/>
          <a:p>
            <a:pPr algn="just" eaLnBrk="1" hangingPunct="1"/>
            <a:r>
              <a:rPr lang="en-GB" altLang="en-US" sz="1800" dirty="0"/>
              <a:t>cooperative governance</a:t>
            </a:r>
          </a:p>
          <a:p>
            <a:pPr algn="just" eaLnBrk="1" hangingPunct="1"/>
            <a:r>
              <a:rPr lang="en-GB" altLang="en-US" sz="1800" dirty="0"/>
              <a:t>adequate management and control techniques</a:t>
            </a:r>
          </a:p>
          <a:p>
            <a:pPr algn="just" eaLnBrk="1" hangingPunct="1"/>
            <a:r>
              <a:rPr lang="en-GB" altLang="en-US" sz="1800" dirty="0"/>
              <a:t>financing principles</a:t>
            </a:r>
          </a:p>
          <a:p>
            <a:pPr eaLnBrk="1" hangingPunct="1"/>
            <a:r>
              <a:rPr lang="nl-BE" altLang="en-US" sz="1800" dirty="0" err="1"/>
              <a:t>internal</a:t>
            </a:r>
            <a:r>
              <a:rPr lang="nl-BE" altLang="en-US" sz="1800" dirty="0"/>
              <a:t> </a:t>
            </a:r>
            <a:r>
              <a:rPr lang="nl-BE" altLang="en-US" sz="1800" dirty="0" err="1"/>
              <a:t>organization</a:t>
            </a:r>
            <a:endParaRPr lang="en-US" altLang="en-US" sz="1800" dirty="0"/>
          </a:p>
          <a:p>
            <a:pPr eaLnBrk="1" hangingPunct="1"/>
            <a:endParaRPr lang="en-US" altLang="en-US" dirty="0" smtClean="0"/>
          </a:p>
        </p:txBody>
      </p:sp>
      <p:sp>
        <p:nvSpPr>
          <p:cNvPr id="3" name="Slide Number Placeholder 2"/>
          <p:cNvSpPr>
            <a:spLocks noGrp="1"/>
          </p:cNvSpPr>
          <p:nvPr>
            <p:ph type="sldNum" sz="quarter" idx="12"/>
          </p:nvPr>
        </p:nvSpPr>
        <p:spPr/>
        <p:txBody>
          <a:bodyPr/>
          <a:lstStyle/>
          <a:p>
            <a:fld id="{FF9E0EB1-AE04-4E54-BA55-36539836E3BB}" type="slidenum">
              <a:rPr lang="en-US" smtClean="0"/>
              <a:t>37</a:t>
            </a:fld>
            <a:endParaRPr lang="en-US"/>
          </a:p>
        </p:txBody>
      </p:sp>
    </p:spTree>
    <p:extLst>
      <p:ext uri="{BB962C8B-B14F-4D97-AF65-F5344CB8AC3E}">
        <p14:creationId xmlns:p14="http://schemas.microsoft.com/office/powerpoint/2010/main" val="7585061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GB" altLang="en-US" smtClean="0"/>
              <a:t>CBSS as driving force</a:t>
            </a:r>
            <a:endParaRPr lang="en-US" altLang="en-US" smtClean="0"/>
          </a:p>
        </p:txBody>
      </p:sp>
      <p:sp>
        <p:nvSpPr>
          <p:cNvPr id="3" name="Content Placeholder 2"/>
          <p:cNvSpPr>
            <a:spLocks noGrp="1"/>
          </p:cNvSpPr>
          <p:nvPr>
            <p:ph idx="1"/>
          </p:nvPr>
        </p:nvSpPr>
        <p:spPr/>
        <p:txBody>
          <a:bodyPr rtlCol="0">
            <a:normAutofit lnSpcReduction="10000"/>
          </a:bodyPr>
          <a:lstStyle/>
          <a:p>
            <a:pPr algn="just">
              <a:defRPr/>
            </a:pPr>
            <a:r>
              <a:rPr lang="en-GB" sz="2100" dirty="0" smtClean="0"/>
              <a:t>mission</a:t>
            </a:r>
            <a:endParaRPr lang="en-GB" sz="2100" dirty="0"/>
          </a:p>
          <a:p>
            <a:pPr lvl="1" algn="just">
              <a:defRPr/>
            </a:pPr>
            <a:r>
              <a:rPr lang="en-GB" sz="2100" dirty="0"/>
              <a:t>definition of the vision and the strategy on </a:t>
            </a:r>
            <a:r>
              <a:rPr lang="en-GB" sz="2100" dirty="0" err="1"/>
              <a:t>eGovernment</a:t>
            </a:r>
            <a:r>
              <a:rPr lang="en-GB" sz="2100" dirty="0"/>
              <a:t> in the social sector</a:t>
            </a:r>
          </a:p>
          <a:p>
            <a:pPr lvl="1" algn="just">
              <a:defRPr/>
            </a:pPr>
            <a:r>
              <a:rPr lang="en-GB" sz="2100" dirty="0"/>
              <a:t>definition of the common principles related to information management,  information security and privacy protection</a:t>
            </a:r>
          </a:p>
          <a:p>
            <a:pPr lvl="1" algn="just">
              <a:defRPr/>
            </a:pPr>
            <a:r>
              <a:rPr lang="en-GB" sz="2100" dirty="0"/>
              <a:t>definition, implementation and management of an interoperability framework</a:t>
            </a:r>
          </a:p>
          <a:p>
            <a:pPr lvl="2" algn="just">
              <a:defRPr/>
            </a:pPr>
            <a:r>
              <a:rPr lang="en-GB" sz="2100" dirty="0"/>
              <a:t>technical: secure messaging of several types of information (structured data, documents, images, metadata, …)</a:t>
            </a:r>
          </a:p>
          <a:p>
            <a:pPr lvl="2" algn="just">
              <a:defRPr/>
            </a:pPr>
            <a:r>
              <a:rPr lang="en-GB" sz="2100" dirty="0"/>
              <a:t>semantic: harmonization of concepts and co-ordination of necessary legal changes</a:t>
            </a:r>
          </a:p>
          <a:p>
            <a:pPr lvl="2" algn="just">
              <a:defRPr/>
            </a:pPr>
            <a:r>
              <a:rPr lang="en-GB" sz="2100" dirty="0"/>
              <a:t>business logic and orchestration support</a:t>
            </a:r>
          </a:p>
          <a:p>
            <a:pPr lvl="1" algn="just">
              <a:defRPr/>
            </a:pPr>
            <a:r>
              <a:rPr lang="en-GB" sz="2100" dirty="0"/>
              <a:t>coordination of business process reengineering</a:t>
            </a:r>
          </a:p>
          <a:p>
            <a:pPr lvl="1" algn="just">
              <a:defRPr/>
            </a:pPr>
            <a:r>
              <a:rPr lang="en-GB" sz="2100" dirty="0"/>
              <a:t>stimulation of service oriented applications</a:t>
            </a:r>
          </a:p>
          <a:p>
            <a:pPr lvl="1" algn="just">
              <a:defRPr/>
            </a:pPr>
            <a:r>
              <a:rPr lang="en-GB" sz="2100" dirty="0"/>
              <a:t>driving force of the necessary innovation and change</a:t>
            </a:r>
          </a:p>
          <a:p>
            <a:pPr lvl="1" algn="just">
              <a:defRPr/>
            </a:pPr>
            <a:r>
              <a:rPr lang="en-GB" sz="2100" dirty="0"/>
              <a:t>consultancy and coaching</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38</a:t>
            </a:fld>
            <a:endParaRPr lang="en-US"/>
          </a:p>
        </p:txBody>
      </p:sp>
    </p:spTree>
    <p:extLst>
      <p:ext uri="{BB962C8B-B14F-4D97-AF65-F5344CB8AC3E}">
        <p14:creationId xmlns:p14="http://schemas.microsoft.com/office/powerpoint/2010/main" val="2151829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GB" altLang="en-US" smtClean="0"/>
              <a:t>Co-operative governance</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900" dirty="0"/>
              <a:t>CBSS has an innovative model of governance, steering the business process re-engineering with complex interdependencies between all actors involved</a:t>
            </a:r>
          </a:p>
          <a:p>
            <a:pPr algn="just">
              <a:defRPr/>
            </a:pPr>
            <a:r>
              <a:rPr lang="en-GB" sz="1900" dirty="0"/>
              <a:t>Board of Directors of the CBSS</a:t>
            </a:r>
          </a:p>
          <a:p>
            <a:pPr lvl="1" algn="just">
              <a:defRPr/>
            </a:pPr>
            <a:r>
              <a:rPr lang="en-GB" sz="1700" dirty="0"/>
              <a:t>consists of representatives of the stakeholders (employers associations, trade unions, social security institutions, …)</a:t>
            </a:r>
          </a:p>
          <a:p>
            <a:pPr lvl="1" algn="just">
              <a:defRPr/>
            </a:pPr>
            <a:r>
              <a:rPr lang="en-GB" sz="1700" dirty="0"/>
              <a:t>approves the strategic, operational and financial plans of the CBSS</a:t>
            </a:r>
          </a:p>
          <a:p>
            <a:pPr algn="just">
              <a:defRPr/>
            </a:pPr>
            <a:r>
              <a:rPr lang="en-GB" sz="1900" dirty="0"/>
              <a:t>General Coordination Committee with representation of all users acts as debating platform for the elaboration and implementation of </a:t>
            </a:r>
            <a:r>
              <a:rPr lang="en-GB" sz="1900" dirty="0" err="1"/>
              <a:t>eGovernment</a:t>
            </a:r>
            <a:r>
              <a:rPr lang="en-GB" sz="1900" dirty="0"/>
              <a:t> initiatives within the social sector</a:t>
            </a:r>
          </a:p>
          <a:p>
            <a:pPr algn="just">
              <a:defRPr/>
            </a:pPr>
            <a:r>
              <a:rPr lang="en-GB" sz="1900" dirty="0"/>
              <a:t>permanent or ad hoc working groups are instituted within the General Coordination Committee in order to co-ordinate the execution of programs and projects</a:t>
            </a:r>
          </a:p>
          <a:p>
            <a:pPr algn="just">
              <a:defRPr/>
            </a:pPr>
            <a:r>
              <a:rPr lang="en-GB" sz="1900" dirty="0"/>
              <a:t>the chairmen of the various working groups meet regularly as a Steering Committee</a:t>
            </a:r>
          </a:p>
          <a:p>
            <a:pPr algn="just">
              <a:defRPr/>
            </a:pPr>
            <a:r>
              <a:rPr lang="en-GB" sz="1900" dirty="0"/>
              <a:t>besides project planning and follow-up, proper measuring facilities are available to assure permanent monitoring and improvement after the implementation of the electronic services</a:t>
            </a:r>
          </a:p>
          <a:p>
            <a:pPr algn="just">
              <a:defRPr/>
            </a:pPr>
            <a:endParaRPr lang="en-GB" sz="1800" dirty="0"/>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39</a:t>
            </a:fld>
            <a:endParaRPr lang="en-US"/>
          </a:p>
        </p:txBody>
      </p:sp>
    </p:spTree>
    <p:extLst>
      <p:ext uri="{BB962C8B-B14F-4D97-AF65-F5344CB8AC3E}">
        <p14:creationId xmlns:p14="http://schemas.microsoft.com/office/powerpoint/2010/main" val="1769849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Expectations of citizens and companies</a:t>
            </a:r>
            <a:endParaRPr lang="en-US"/>
          </a:p>
        </p:txBody>
      </p:sp>
      <p:sp>
        <p:nvSpPr>
          <p:cNvPr id="3" name="Content Placeholder 2"/>
          <p:cNvSpPr>
            <a:spLocks noGrp="1"/>
          </p:cNvSpPr>
          <p:nvPr>
            <p:ph idx="1"/>
          </p:nvPr>
        </p:nvSpPr>
        <p:spPr/>
        <p:txBody>
          <a:bodyPr rtlCol="0">
            <a:normAutofit fontScale="92500" lnSpcReduction="10000"/>
          </a:bodyPr>
          <a:lstStyle/>
          <a:p>
            <a:pPr algn="just">
              <a:defRPr/>
            </a:pPr>
            <a:r>
              <a:rPr lang="en-GB" sz="1800"/>
              <a:t>effective social protection</a:t>
            </a:r>
          </a:p>
          <a:p>
            <a:pPr algn="just">
              <a:defRPr/>
            </a:pPr>
            <a:r>
              <a:rPr lang="en-GB" sz="1800"/>
              <a:t>integrated services</a:t>
            </a:r>
          </a:p>
          <a:p>
            <a:pPr lvl="1" algn="just">
              <a:defRPr/>
            </a:pPr>
            <a:r>
              <a:rPr lang="en-GB" sz="1600"/>
              <a:t>attuned to their concrete situation, and personalized when possible</a:t>
            </a:r>
          </a:p>
          <a:p>
            <a:pPr lvl="1" algn="just">
              <a:defRPr/>
            </a:pPr>
            <a:r>
              <a:rPr lang="en-GB" sz="1600"/>
              <a:t>delivered at the occasion of events that occur during their life cycle (birth, going to school, starting to work, move, illness, retirement, starting up a company, …)</a:t>
            </a:r>
          </a:p>
          <a:p>
            <a:pPr lvl="1" algn="just">
              <a:defRPr/>
            </a:pPr>
            <a:r>
              <a:rPr lang="en-GB" sz="1600"/>
              <a:t>across government levels, public services and private bodies</a:t>
            </a:r>
          </a:p>
          <a:p>
            <a:pPr algn="just">
              <a:defRPr/>
            </a:pPr>
            <a:r>
              <a:rPr lang="en-GB" sz="1800"/>
              <a:t>attuned to their own processes</a:t>
            </a:r>
          </a:p>
          <a:p>
            <a:pPr algn="just">
              <a:defRPr/>
            </a:pPr>
            <a:r>
              <a:rPr lang="en-GB" sz="1800"/>
              <a:t>with minimal costs and minimal administrative burden</a:t>
            </a:r>
          </a:p>
          <a:p>
            <a:pPr algn="just">
              <a:defRPr/>
            </a:pPr>
            <a:r>
              <a:rPr lang="en-GB" sz="1800"/>
              <a:t>if possible, granted automatically</a:t>
            </a:r>
          </a:p>
          <a:p>
            <a:pPr algn="just">
              <a:defRPr/>
            </a:pPr>
            <a:r>
              <a:rPr lang="en-GB" sz="1800"/>
              <a:t>with active participation of the user (self service)</a:t>
            </a:r>
          </a:p>
          <a:p>
            <a:pPr algn="just">
              <a:defRPr/>
            </a:pPr>
            <a:r>
              <a:rPr lang="en-GB" sz="1800"/>
              <a:t>well performing and user-friendly</a:t>
            </a:r>
          </a:p>
          <a:p>
            <a:pPr algn="just">
              <a:defRPr/>
            </a:pPr>
            <a:r>
              <a:rPr lang="en-GB" sz="1800"/>
              <a:t>reliable, secure and permanently available</a:t>
            </a:r>
          </a:p>
          <a:p>
            <a:pPr algn="just">
              <a:defRPr/>
            </a:pPr>
            <a:r>
              <a:rPr lang="en-GB" sz="1800"/>
              <a:t>accessible via a channel chosen by the user (direct contact, phone, PC, …)</a:t>
            </a:r>
          </a:p>
          <a:p>
            <a:pPr algn="just">
              <a:defRPr/>
            </a:pPr>
            <a:r>
              <a:rPr lang="en-GB" sz="1800"/>
              <a:t>sufficient privacy protection</a:t>
            </a:r>
          </a:p>
          <a:p>
            <a:pPr>
              <a:defRPr/>
            </a:pPr>
            <a:endParaRPr lang="en-US"/>
          </a:p>
        </p:txBody>
      </p:sp>
      <p:sp>
        <p:nvSpPr>
          <p:cNvPr id="5" name="Slide Number Placeholder 4"/>
          <p:cNvSpPr>
            <a:spLocks noGrp="1"/>
          </p:cNvSpPr>
          <p:nvPr>
            <p:ph type="sldNum" sz="quarter" idx="12"/>
          </p:nvPr>
        </p:nvSpPr>
        <p:spPr/>
        <p:txBody>
          <a:bodyPr/>
          <a:lstStyle/>
          <a:p>
            <a:fld id="{FF9E0EB1-AE04-4E54-BA55-36539836E3BB}" type="slidenum">
              <a:rPr lang="en-US" smtClean="0"/>
              <a:t>4</a:t>
            </a:fld>
            <a:endParaRPr lang="en-US"/>
          </a:p>
        </p:txBody>
      </p:sp>
    </p:spTree>
    <p:extLst>
      <p:ext uri="{BB962C8B-B14F-4D97-AF65-F5344CB8AC3E}">
        <p14:creationId xmlns:p14="http://schemas.microsoft.com/office/powerpoint/2010/main" val="4587057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smtClean="0"/>
              <a:t>Management </a:t>
            </a:r>
            <a:r>
              <a:rPr lang="en-GB" dirty="0"/>
              <a:t>and control techniques</a:t>
            </a:r>
            <a:endParaRPr lang="en-US" dirty="0"/>
          </a:p>
        </p:txBody>
      </p:sp>
      <p:sp>
        <p:nvSpPr>
          <p:cNvPr id="3" name="Content Placeholder 2"/>
          <p:cNvSpPr>
            <a:spLocks noGrp="1"/>
          </p:cNvSpPr>
          <p:nvPr>
            <p:ph idx="1"/>
          </p:nvPr>
        </p:nvSpPr>
        <p:spPr/>
        <p:txBody>
          <a:bodyPr rtlCol="0">
            <a:normAutofit/>
          </a:bodyPr>
          <a:lstStyle/>
          <a:p>
            <a:pPr algn="just">
              <a:defRPr/>
            </a:pPr>
            <a:r>
              <a:rPr lang="en-GB" sz="1800"/>
              <a:t>annual priority plan debated with all users within the General Coordination Committee of the CBSS</a:t>
            </a:r>
          </a:p>
          <a:p>
            <a:pPr algn="just">
              <a:defRPr/>
            </a:pPr>
            <a:r>
              <a:rPr lang="en-GB" sz="1800"/>
              <a:t>cost accounting and zero-based budgeting resulting in financial transparency, an informed budget and a good evaluation of the management contract with the Belgian federal government</a:t>
            </a:r>
          </a:p>
          <a:p>
            <a:pPr algn="just">
              <a:defRPr/>
            </a:pPr>
            <a:r>
              <a:rPr lang="en-GB" sz="1800"/>
              <a:t>internal control based on the COSO-methodology (see </a:t>
            </a:r>
            <a:r>
              <a:rPr lang="en-GB" sz="1800">
                <a:hlinkClick r:id="rId2"/>
              </a:rPr>
              <a:t>www.coso.org</a:t>
            </a:r>
            <a:r>
              <a:rPr lang="en-GB" sz="1800"/>
              <a:t>) in order to provide reasonable assurance regarding the achievement of objectives with regard to </a:t>
            </a:r>
          </a:p>
          <a:p>
            <a:pPr lvl="1" algn="just">
              <a:defRPr/>
            </a:pPr>
            <a:r>
              <a:rPr lang="en-GB" sz="1600"/>
              <a:t>effectiveness and efficiency of operations </a:t>
            </a:r>
          </a:p>
          <a:p>
            <a:pPr lvl="1" algn="just">
              <a:defRPr/>
            </a:pPr>
            <a:r>
              <a:rPr lang="en-GB" sz="1600"/>
              <a:t>reliability of financial reporting </a:t>
            </a:r>
          </a:p>
          <a:p>
            <a:pPr lvl="1" algn="just">
              <a:defRPr/>
            </a:pPr>
            <a:r>
              <a:rPr lang="en-GB" sz="1600"/>
              <a:t>compliance with applicable laws and regulations </a:t>
            </a:r>
          </a:p>
          <a:p>
            <a:pPr algn="just">
              <a:defRPr/>
            </a:pPr>
            <a:r>
              <a:rPr lang="en-GB" sz="1800"/>
              <a:t>external audit with regard to the correct functioning of the internal control system</a:t>
            </a:r>
          </a:p>
          <a:p>
            <a:pPr>
              <a:defRPr/>
            </a:pPr>
            <a:endParaRPr lang="en-US"/>
          </a:p>
        </p:txBody>
      </p:sp>
      <p:sp>
        <p:nvSpPr>
          <p:cNvPr id="5" name="Slide Number Placeholder 4"/>
          <p:cNvSpPr>
            <a:spLocks noGrp="1"/>
          </p:cNvSpPr>
          <p:nvPr>
            <p:ph type="sldNum" sz="quarter" idx="12"/>
          </p:nvPr>
        </p:nvSpPr>
        <p:spPr/>
        <p:txBody>
          <a:bodyPr/>
          <a:lstStyle/>
          <a:p>
            <a:fld id="{FF9E0EB1-AE04-4E54-BA55-36539836E3BB}" type="slidenum">
              <a:rPr lang="en-US" smtClean="0"/>
              <a:t>40</a:t>
            </a:fld>
            <a:endParaRPr lang="en-US"/>
          </a:p>
        </p:txBody>
      </p:sp>
    </p:spTree>
    <p:extLst>
      <p:ext uri="{BB962C8B-B14F-4D97-AF65-F5344CB8AC3E}">
        <p14:creationId xmlns:p14="http://schemas.microsoft.com/office/powerpoint/2010/main" val="738710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smtClean="0"/>
              <a:t>Management </a:t>
            </a:r>
            <a:r>
              <a:rPr lang="en-GB" dirty="0"/>
              <a:t>and control techniques</a:t>
            </a:r>
            <a:endParaRPr lang="en-US" dirty="0"/>
          </a:p>
        </p:txBody>
      </p:sp>
      <p:sp>
        <p:nvSpPr>
          <p:cNvPr id="53251" name="Content Placeholder 2"/>
          <p:cNvSpPr>
            <a:spLocks noGrp="1"/>
          </p:cNvSpPr>
          <p:nvPr>
            <p:ph idx="1"/>
          </p:nvPr>
        </p:nvSpPr>
        <p:spPr/>
        <p:txBody>
          <a:bodyPr>
            <a:normAutofit/>
          </a:bodyPr>
          <a:lstStyle/>
          <a:p>
            <a:pPr algn="just" eaLnBrk="1" hangingPunct="1"/>
            <a:r>
              <a:rPr lang="en-GB" altLang="en-US" sz="1800" dirty="0"/>
              <a:t>program management through the whole social sector</a:t>
            </a:r>
          </a:p>
          <a:p>
            <a:pPr algn="just" eaLnBrk="1" hangingPunct="1"/>
            <a:r>
              <a:rPr lang="en-GB" altLang="en-US" sz="1800" dirty="0"/>
              <a:t>issue management during the management of each program</a:t>
            </a:r>
          </a:p>
          <a:p>
            <a:pPr algn="just" eaLnBrk="1" hangingPunct="1"/>
            <a:r>
              <a:rPr lang="en-GB" altLang="en-US" sz="1800" dirty="0"/>
              <a:t>use of a system of project management combined with a time keeping system to follow up projects that are realized by the CBSS and its partners</a:t>
            </a:r>
          </a:p>
          <a:p>
            <a:pPr algn="just" eaLnBrk="1" hangingPunct="1"/>
            <a:r>
              <a:rPr lang="en-GB" altLang="en-US" sz="1800" dirty="0"/>
              <a:t>frequent reports to all users which describe the progress of the various projects and eventual adjustment measures</a:t>
            </a:r>
          </a:p>
          <a:p>
            <a:pPr algn="just" eaLnBrk="1" hangingPunct="1"/>
            <a:r>
              <a:rPr lang="en-GB" altLang="en-US" sz="1800" dirty="0"/>
              <a:t>use of balanced scorecards and a dashboard to measure, follow-up and evaluate the performance of the electronic services and the CBSS</a:t>
            </a:r>
          </a:p>
          <a:p>
            <a:pPr algn="just" eaLnBrk="1" hangingPunct="1"/>
            <a:r>
              <a:rPr lang="en-GB" altLang="en-US" sz="1800" dirty="0"/>
              <a:t>use of ITIL </a:t>
            </a:r>
            <a:r>
              <a:rPr lang="en-GB" altLang="en-US" sz="1800" dirty="0" smtClean="0"/>
              <a:t>for </a:t>
            </a:r>
            <a:r>
              <a:rPr lang="en-GB" altLang="en-US" sz="1800" dirty="0"/>
              <a:t>ICT-service delivery</a:t>
            </a:r>
          </a:p>
          <a:p>
            <a:pPr algn="just" eaLnBrk="1" hangingPunct="1"/>
            <a:r>
              <a:rPr lang="en-GB" altLang="en-US" sz="1800" dirty="0"/>
              <a:t>use of a coherent set of monitoring techniques to guarantee an optimal control and transparency of the electronic services</a:t>
            </a:r>
            <a:endParaRPr lang="en-US" altLang="en-US" sz="1800" dirty="0"/>
          </a:p>
        </p:txBody>
      </p:sp>
      <p:sp>
        <p:nvSpPr>
          <p:cNvPr id="3" name="Slide Number Placeholder 2"/>
          <p:cNvSpPr>
            <a:spLocks noGrp="1"/>
          </p:cNvSpPr>
          <p:nvPr>
            <p:ph type="sldNum" sz="quarter" idx="12"/>
          </p:nvPr>
        </p:nvSpPr>
        <p:spPr/>
        <p:txBody>
          <a:bodyPr/>
          <a:lstStyle/>
          <a:p>
            <a:fld id="{FF9E0EB1-AE04-4E54-BA55-36539836E3BB}" type="slidenum">
              <a:rPr lang="en-US" smtClean="0"/>
              <a:t>41</a:t>
            </a:fld>
            <a:endParaRPr lang="en-US"/>
          </a:p>
        </p:txBody>
      </p:sp>
    </p:spTree>
    <p:extLst>
      <p:ext uri="{BB962C8B-B14F-4D97-AF65-F5344CB8AC3E}">
        <p14:creationId xmlns:p14="http://schemas.microsoft.com/office/powerpoint/2010/main" val="38771152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GB" altLang="en-US" smtClean="0"/>
              <a:t>Financing principles</a:t>
            </a:r>
            <a:endParaRPr lang="en-US" altLang="en-US" smtClean="0"/>
          </a:p>
        </p:txBody>
      </p:sp>
      <p:sp>
        <p:nvSpPr>
          <p:cNvPr id="54275" name="Content Placeholder 2"/>
          <p:cNvSpPr>
            <a:spLocks noGrp="1"/>
          </p:cNvSpPr>
          <p:nvPr>
            <p:ph idx="1"/>
          </p:nvPr>
        </p:nvSpPr>
        <p:spPr/>
        <p:txBody>
          <a:bodyPr>
            <a:normAutofit/>
          </a:bodyPr>
          <a:lstStyle/>
          <a:p>
            <a:pPr algn="just" eaLnBrk="1" hangingPunct="1"/>
            <a:r>
              <a:rPr lang="en-GB" altLang="en-US" sz="1800" dirty="0"/>
              <a:t>annual cost of the CBSS, its network and its services: 17.500.000  euro </a:t>
            </a:r>
          </a:p>
          <a:p>
            <a:pPr algn="just" eaLnBrk="1" hangingPunct="1"/>
            <a:r>
              <a:rPr lang="en-GB" altLang="en-US" sz="1800" dirty="0"/>
              <a:t>financed by a withholding on the social security contributions paid by the employers, the employees and the self-employed before the distribution of these contributions to the social security sectors</a:t>
            </a:r>
          </a:p>
          <a:p>
            <a:pPr algn="just" eaLnBrk="1" hangingPunct="1"/>
            <a:r>
              <a:rPr lang="en-GB" altLang="en-US" sz="1800" dirty="0"/>
              <a:t>no direct charge for the actors in the social sector in case of use of the CBSS services</a:t>
            </a:r>
          </a:p>
          <a:p>
            <a:pPr lvl="1" algn="just" eaLnBrk="1" hangingPunct="1"/>
            <a:r>
              <a:rPr lang="en-GB" altLang="en-US" sz="1600" dirty="0"/>
              <a:t>stimulation of the use of the system</a:t>
            </a:r>
          </a:p>
          <a:p>
            <a:pPr lvl="1" algn="just" eaLnBrk="1" hangingPunct="1"/>
            <a:r>
              <a:rPr lang="en-GB" altLang="en-US" sz="1600" dirty="0"/>
              <a:t>no additional accounting and administration costs for the social sector as a whole</a:t>
            </a:r>
          </a:p>
          <a:p>
            <a:pPr algn="just" eaLnBrk="1" hangingPunct="1"/>
            <a:r>
              <a:rPr lang="en-GB" altLang="en-US" sz="1800" dirty="0"/>
              <a:t>charge per electronic message (</a:t>
            </a:r>
            <a:r>
              <a:rPr lang="en-GB" altLang="en-US" sz="1800" dirty="0" smtClean="0"/>
              <a:t>0,0056 </a:t>
            </a:r>
            <a:r>
              <a:rPr lang="en-GB" altLang="en-US" sz="1800" dirty="0"/>
              <a:t>euro) exchanged for actors outside the social sector, with possibility of settlement on mutual terms in case of reciprocal information exchange </a:t>
            </a:r>
            <a:endParaRPr lang="en-US" altLang="en-US" dirty="0" smtClean="0"/>
          </a:p>
        </p:txBody>
      </p:sp>
      <p:sp>
        <p:nvSpPr>
          <p:cNvPr id="2" name="Slide Number Placeholder 1"/>
          <p:cNvSpPr>
            <a:spLocks noGrp="1"/>
          </p:cNvSpPr>
          <p:nvPr>
            <p:ph type="sldNum" sz="quarter" idx="12"/>
          </p:nvPr>
        </p:nvSpPr>
        <p:spPr/>
        <p:txBody>
          <a:bodyPr/>
          <a:lstStyle/>
          <a:p>
            <a:fld id="{FF9E0EB1-AE04-4E54-BA55-36539836E3BB}" type="slidenum">
              <a:rPr lang="en-US" smtClean="0"/>
              <a:t>42</a:t>
            </a:fld>
            <a:endParaRPr lang="en-US"/>
          </a:p>
        </p:txBody>
      </p:sp>
    </p:spTree>
    <p:extLst>
      <p:ext uri="{BB962C8B-B14F-4D97-AF65-F5344CB8AC3E}">
        <p14:creationId xmlns:p14="http://schemas.microsoft.com/office/powerpoint/2010/main" val="1495145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GB" altLang="en-US" smtClean="0"/>
              <a:t>Internal organization CBSS</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800" dirty="0"/>
              <a:t>internal</a:t>
            </a:r>
          </a:p>
          <a:p>
            <a:pPr lvl="1" algn="just">
              <a:defRPr/>
            </a:pPr>
            <a:r>
              <a:rPr lang="en-GB" sz="1600" dirty="0"/>
              <a:t>90 people</a:t>
            </a:r>
          </a:p>
          <a:p>
            <a:pPr lvl="1" algn="just">
              <a:defRPr/>
            </a:pPr>
            <a:r>
              <a:rPr lang="en-GB" sz="1600" dirty="0"/>
              <a:t>General Management</a:t>
            </a:r>
          </a:p>
          <a:p>
            <a:pPr lvl="1" algn="just">
              <a:defRPr/>
            </a:pPr>
            <a:r>
              <a:rPr lang="en-GB" sz="1600" dirty="0"/>
              <a:t>6 divisions</a:t>
            </a:r>
          </a:p>
          <a:p>
            <a:pPr lvl="2" algn="just">
              <a:defRPr/>
            </a:pPr>
            <a:r>
              <a:rPr lang="en-GB" sz="1600" dirty="0"/>
              <a:t>R&amp;D, Legal and External Communication</a:t>
            </a:r>
          </a:p>
          <a:p>
            <a:pPr lvl="2" algn="just">
              <a:defRPr/>
            </a:pPr>
            <a:r>
              <a:rPr lang="en-GB" sz="1600" dirty="0"/>
              <a:t>Client, Program, Project and Services Management</a:t>
            </a:r>
          </a:p>
          <a:p>
            <a:pPr lvl="2" algn="just">
              <a:defRPr/>
            </a:pPr>
            <a:r>
              <a:rPr lang="en-GB" sz="1600" dirty="0"/>
              <a:t>Application Development and Management</a:t>
            </a:r>
          </a:p>
          <a:p>
            <a:pPr lvl="2" algn="just">
              <a:defRPr/>
            </a:pPr>
            <a:r>
              <a:rPr lang="en-GB" sz="1600" dirty="0"/>
              <a:t>ICT Management</a:t>
            </a:r>
          </a:p>
          <a:p>
            <a:pPr lvl="2" algn="just">
              <a:defRPr/>
            </a:pPr>
            <a:r>
              <a:rPr lang="en-GB" sz="1600" dirty="0"/>
              <a:t>Information Security </a:t>
            </a:r>
          </a:p>
          <a:p>
            <a:pPr lvl="2" algn="just">
              <a:defRPr/>
            </a:pPr>
            <a:r>
              <a:rPr lang="en-GB" sz="1600" dirty="0"/>
              <a:t>Resources Management (HR, finance, logistics, …)</a:t>
            </a:r>
          </a:p>
          <a:p>
            <a:pPr algn="just">
              <a:defRPr/>
            </a:pPr>
            <a:r>
              <a:rPr lang="en-GB" sz="1800" dirty="0"/>
              <a:t>co-sourced with association owned by the public social security institutions</a:t>
            </a:r>
          </a:p>
          <a:p>
            <a:pPr lvl="1" algn="just">
              <a:defRPr/>
            </a:pPr>
            <a:r>
              <a:rPr lang="en-GB" sz="1600" dirty="0"/>
              <a:t>physical network</a:t>
            </a:r>
          </a:p>
          <a:p>
            <a:pPr lvl="1" algn="just">
              <a:defRPr/>
            </a:pPr>
            <a:r>
              <a:rPr lang="en-GB" sz="1600" dirty="0"/>
              <a:t>some basic services (e.g. portal, contact centre, …)</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43</a:t>
            </a:fld>
            <a:endParaRPr lang="en-US"/>
          </a:p>
        </p:txBody>
      </p:sp>
    </p:spTree>
    <p:extLst>
      <p:ext uri="{BB962C8B-B14F-4D97-AF65-F5344CB8AC3E}">
        <p14:creationId xmlns:p14="http://schemas.microsoft.com/office/powerpoint/2010/main" val="7204346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GB" altLang="en-US" smtClean="0"/>
              <a:t>Information security</a:t>
            </a:r>
            <a:endParaRPr lang="en-US" altLang="en-US" smtClean="0"/>
          </a:p>
        </p:txBody>
      </p:sp>
      <p:sp>
        <p:nvSpPr>
          <p:cNvPr id="56323" name="Content Placeholder 2"/>
          <p:cNvSpPr>
            <a:spLocks noGrp="1"/>
          </p:cNvSpPr>
          <p:nvPr>
            <p:ph idx="1"/>
          </p:nvPr>
        </p:nvSpPr>
        <p:spPr/>
        <p:txBody>
          <a:bodyPr/>
          <a:lstStyle/>
          <a:p>
            <a:pPr algn="just" eaLnBrk="1" hangingPunct="1"/>
            <a:r>
              <a:rPr lang="en-GB" altLang="en-US" sz="1800" dirty="0"/>
              <a:t>structural and institutional </a:t>
            </a:r>
            <a:r>
              <a:rPr lang="en-GB" altLang="en-US" sz="1800" dirty="0" smtClean="0"/>
              <a:t>measures</a:t>
            </a:r>
          </a:p>
          <a:p>
            <a:pPr lvl="1" algn="just"/>
            <a:r>
              <a:rPr lang="en-US" altLang="en-US" sz="1600" dirty="0"/>
              <a:t>no central data storage</a:t>
            </a:r>
          </a:p>
          <a:p>
            <a:pPr lvl="1" algn="just"/>
            <a:r>
              <a:rPr lang="en-US" altLang="en-US" sz="1600" dirty="0"/>
              <a:t>independent Information Security Committee</a:t>
            </a:r>
          </a:p>
          <a:p>
            <a:pPr lvl="1" algn="just"/>
            <a:r>
              <a:rPr lang="en-US" altLang="en-US" sz="1600" dirty="0"/>
              <a:t>within the social sector, a preventive control of the legitimacy of personal data exchange by CBSS according to the deliberations of the independent Information Security Committee </a:t>
            </a:r>
          </a:p>
          <a:p>
            <a:pPr lvl="1" algn="just"/>
            <a:r>
              <a:rPr lang="en-US" altLang="en-US" sz="1600" dirty="0"/>
              <a:t>information security department with each actor in the social sector</a:t>
            </a:r>
          </a:p>
          <a:p>
            <a:pPr lvl="1" algn="just"/>
            <a:r>
              <a:rPr lang="en-US" altLang="en-US" sz="1600" dirty="0"/>
              <a:t>specialized information security service providers</a:t>
            </a:r>
          </a:p>
          <a:p>
            <a:pPr lvl="1" algn="just"/>
            <a:r>
              <a:rPr lang="en-US" altLang="en-US" sz="1600" dirty="0"/>
              <a:t>information security working group </a:t>
            </a:r>
            <a:endParaRPr lang="en-GB" altLang="en-US" sz="1600" dirty="0"/>
          </a:p>
          <a:p>
            <a:pPr algn="just" eaLnBrk="1" hangingPunct="1"/>
            <a:r>
              <a:rPr lang="en-GB" altLang="en-US" sz="1800" dirty="0"/>
              <a:t>organizational and technical measures based on ISO 27XXX</a:t>
            </a:r>
          </a:p>
          <a:p>
            <a:pPr algn="just" eaLnBrk="1" hangingPunct="1"/>
            <a:r>
              <a:rPr lang="en-GB" altLang="en-US" sz="1800" dirty="0"/>
              <a:t>legal measures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FF9E0EB1-AE04-4E54-BA55-36539836E3BB}" type="slidenum">
              <a:rPr lang="en-US" smtClean="0"/>
              <a:t>44</a:t>
            </a:fld>
            <a:endParaRPr lang="en-US"/>
          </a:p>
        </p:txBody>
      </p:sp>
    </p:spTree>
    <p:extLst>
      <p:ext uri="{BB962C8B-B14F-4D97-AF65-F5344CB8AC3E}">
        <p14:creationId xmlns:p14="http://schemas.microsoft.com/office/powerpoint/2010/main" val="26249014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smtClean="0"/>
              <a:t>Independent </a:t>
            </a:r>
            <a:r>
              <a:rPr lang="en-GB" dirty="0"/>
              <a:t>Information Security </a:t>
            </a:r>
            <a:r>
              <a:rPr lang="en-GB" dirty="0" smtClean="0"/>
              <a:t>Committee</a:t>
            </a:r>
            <a:endParaRPr lang="en-US" dirty="0">
              <a:solidFill>
                <a:srgbClr val="FF0000"/>
              </a:solidFill>
            </a:endParaRPr>
          </a:p>
        </p:txBody>
      </p:sp>
      <p:sp>
        <p:nvSpPr>
          <p:cNvPr id="3" name="Content Placeholder 2"/>
          <p:cNvSpPr>
            <a:spLocks noGrp="1"/>
          </p:cNvSpPr>
          <p:nvPr>
            <p:ph idx="1"/>
          </p:nvPr>
        </p:nvSpPr>
        <p:spPr/>
        <p:txBody>
          <a:bodyPr rtlCol="0">
            <a:normAutofit/>
          </a:bodyPr>
          <a:lstStyle/>
          <a:p>
            <a:pPr algn="just">
              <a:defRPr/>
            </a:pPr>
            <a:r>
              <a:rPr lang="en-GB" sz="1800" dirty="0"/>
              <a:t>designated by the Belgian Parliament</a:t>
            </a:r>
          </a:p>
          <a:p>
            <a:pPr algn="just">
              <a:defRPr/>
            </a:pPr>
            <a:r>
              <a:rPr lang="en-GB" sz="1800" dirty="0"/>
              <a:t>mandate</a:t>
            </a:r>
          </a:p>
          <a:p>
            <a:pPr lvl="1" algn="just">
              <a:defRPr/>
            </a:pPr>
            <a:r>
              <a:rPr lang="en-GB" sz="1600" dirty="0"/>
              <a:t>information security supervision</a:t>
            </a:r>
          </a:p>
          <a:p>
            <a:pPr lvl="1" algn="just">
              <a:defRPr/>
            </a:pPr>
            <a:r>
              <a:rPr lang="en-GB" sz="1600" dirty="0"/>
              <a:t>authorizing information exchange</a:t>
            </a:r>
          </a:p>
          <a:p>
            <a:pPr lvl="1" algn="just">
              <a:defRPr/>
            </a:pPr>
            <a:r>
              <a:rPr lang="en-GB" sz="1600" dirty="0"/>
              <a:t>information security recommendations</a:t>
            </a:r>
          </a:p>
          <a:p>
            <a:pPr lvl="1" algn="just">
              <a:defRPr/>
            </a:pPr>
            <a:r>
              <a:rPr lang="en-GB" sz="1600" dirty="0"/>
              <a:t>annual activity report</a:t>
            </a:r>
          </a:p>
          <a:p>
            <a:pPr>
              <a:defRPr/>
            </a:pPr>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45</a:t>
            </a:fld>
            <a:endParaRPr lang="en-US"/>
          </a:p>
        </p:txBody>
      </p:sp>
    </p:spTree>
    <p:extLst>
      <p:ext uri="{BB962C8B-B14F-4D97-AF65-F5344CB8AC3E}">
        <p14:creationId xmlns:p14="http://schemas.microsoft.com/office/powerpoint/2010/main" val="3348093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GB" altLang="en-US" smtClean="0"/>
              <a:t>Information security department</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800" dirty="0"/>
              <a:t>with each social sector institution</a:t>
            </a:r>
          </a:p>
          <a:p>
            <a:pPr algn="just">
              <a:defRPr/>
            </a:pPr>
            <a:r>
              <a:rPr lang="en-GB" sz="1800" dirty="0"/>
              <a:t>composition</a:t>
            </a:r>
          </a:p>
          <a:p>
            <a:pPr lvl="1" algn="just">
              <a:defRPr/>
            </a:pPr>
            <a:r>
              <a:rPr lang="en-GB" sz="1600" dirty="0"/>
              <a:t>data protection officer (DPO)</a:t>
            </a:r>
          </a:p>
          <a:p>
            <a:pPr lvl="1" algn="just">
              <a:defRPr/>
            </a:pPr>
            <a:r>
              <a:rPr lang="en-GB" sz="1600" dirty="0"/>
              <a:t>one or more assistants</a:t>
            </a:r>
          </a:p>
          <a:p>
            <a:pPr algn="just">
              <a:defRPr/>
            </a:pPr>
            <a:r>
              <a:rPr lang="en-GB" sz="1800" dirty="0"/>
              <a:t>Information Security </a:t>
            </a:r>
            <a:r>
              <a:rPr lang="en-GB" sz="1800"/>
              <a:t>Committee enables </a:t>
            </a:r>
            <a:r>
              <a:rPr lang="en-GB" sz="1800" dirty="0"/>
              <a:t>the permanent education of the DPO’s</a:t>
            </a:r>
          </a:p>
          <a:p>
            <a:pPr algn="just">
              <a:defRPr/>
            </a:pPr>
            <a:r>
              <a:rPr lang="en-GB" sz="1800" dirty="0"/>
              <a:t>Information Security Committee can allow that a task of  the information security department is outsourced to a recognized specialized information security service provider</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46</a:t>
            </a:fld>
            <a:endParaRPr lang="en-US"/>
          </a:p>
        </p:txBody>
      </p:sp>
    </p:spTree>
    <p:extLst>
      <p:ext uri="{BB962C8B-B14F-4D97-AF65-F5344CB8AC3E}">
        <p14:creationId xmlns:p14="http://schemas.microsoft.com/office/powerpoint/2010/main" val="6962159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a:t>Information security department </a:t>
            </a:r>
            <a:endParaRPr lang="en-US" dirty="0"/>
          </a:p>
        </p:txBody>
      </p:sp>
      <p:sp>
        <p:nvSpPr>
          <p:cNvPr id="2" name="Content Placeholder 1"/>
          <p:cNvSpPr>
            <a:spLocks noGrp="1"/>
          </p:cNvSpPr>
          <p:nvPr>
            <p:ph idx="1"/>
          </p:nvPr>
        </p:nvSpPr>
        <p:spPr/>
        <p:txBody>
          <a:bodyPr/>
          <a:lstStyle/>
          <a:p>
            <a:r>
              <a:rPr lang="en-GB" altLang="en-US" sz="2000" dirty="0"/>
              <a:t>information security department</a:t>
            </a:r>
          </a:p>
          <a:p>
            <a:pPr lvl="1" algn="just" eaLnBrk="1" hangingPunct="1"/>
            <a:r>
              <a:rPr lang="en-GB" altLang="en-US" sz="1600" dirty="0"/>
              <a:t>recommends</a:t>
            </a:r>
          </a:p>
          <a:p>
            <a:pPr lvl="1" algn="just" eaLnBrk="1" hangingPunct="1"/>
            <a:r>
              <a:rPr lang="en-GB" altLang="en-US" sz="1600" dirty="0"/>
              <a:t>promotes</a:t>
            </a:r>
          </a:p>
          <a:p>
            <a:pPr lvl="1" algn="just" eaLnBrk="1" hangingPunct="1"/>
            <a:r>
              <a:rPr lang="en-GB" altLang="en-US" sz="1600" dirty="0"/>
              <a:t>documents</a:t>
            </a:r>
          </a:p>
          <a:p>
            <a:pPr lvl="1" algn="just" eaLnBrk="1" hangingPunct="1"/>
            <a:r>
              <a:rPr lang="en-GB" altLang="en-US" sz="1600" dirty="0"/>
              <a:t>controls</a:t>
            </a:r>
          </a:p>
          <a:p>
            <a:pPr lvl="1" eaLnBrk="1" hangingPunct="1"/>
            <a:r>
              <a:rPr lang="en-GB" altLang="en-US" sz="1600" dirty="0"/>
              <a:t>reports directly to the executive management</a:t>
            </a:r>
          </a:p>
          <a:p>
            <a:pPr lvl="1" eaLnBrk="1" hangingPunct="1"/>
            <a:r>
              <a:rPr lang="en-GB" altLang="en-US" sz="1600" dirty="0"/>
              <a:t>formulates the blueprint of the security plan </a:t>
            </a:r>
          </a:p>
          <a:p>
            <a:pPr lvl="1" eaLnBrk="1" hangingPunct="1"/>
            <a:r>
              <a:rPr lang="en-GB" altLang="en-US" sz="1600" dirty="0"/>
              <a:t>elaborates the annual information security report</a:t>
            </a:r>
          </a:p>
          <a:p>
            <a:pPr marL="457200" lvl="1" indent="0">
              <a:buNone/>
            </a:pPr>
            <a:endParaRPr lang="en-GB" altLang="en-US" sz="1600" dirty="0"/>
          </a:p>
        </p:txBody>
      </p:sp>
      <p:sp>
        <p:nvSpPr>
          <p:cNvPr id="3" name="Content Placeholder 2"/>
          <p:cNvSpPr>
            <a:spLocks noGrp="1"/>
          </p:cNvSpPr>
          <p:nvPr>
            <p:ph sz="half" idx="4294967295"/>
          </p:nvPr>
        </p:nvSpPr>
        <p:spPr>
          <a:xfrm>
            <a:off x="7010400" y="1825625"/>
            <a:ext cx="5181600" cy="4351338"/>
          </a:xfrm>
        </p:spPr>
        <p:txBody>
          <a:bodyPr/>
          <a:lstStyle/>
          <a:p>
            <a:r>
              <a:rPr lang="en-GB" altLang="en-US" sz="2000" dirty="0"/>
              <a:t>executive management</a:t>
            </a:r>
          </a:p>
          <a:p>
            <a:pPr lvl="1" eaLnBrk="1" hangingPunct="1"/>
            <a:r>
              <a:rPr lang="en-GB" altLang="en-US" sz="1600" dirty="0"/>
              <a:t>takes decisions</a:t>
            </a:r>
          </a:p>
          <a:p>
            <a:pPr lvl="1" algn="just" eaLnBrk="1" hangingPunct="1"/>
            <a:r>
              <a:rPr lang="en-GB" altLang="en-US" sz="1600" dirty="0"/>
              <a:t>has the final responsibility</a:t>
            </a:r>
          </a:p>
          <a:p>
            <a:pPr lvl="1" algn="just" eaLnBrk="1" hangingPunct="1"/>
            <a:r>
              <a:rPr lang="en-GB" altLang="en-US" sz="1600" dirty="0"/>
              <a:t>gives motivated feedback</a:t>
            </a:r>
          </a:p>
          <a:p>
            <a:pPr lvl="1" eaLnBrk="1" hangingPunct="1"/>
            <a:r>
              <a:rPr lang="en-GB" altLang="en-US" sz="1600" dirty="0"/>
              <a:t>approves the information security plan</a:t>
            </a:r>
          </a:p>
          <a:p>
            <a:pPr lvl="1" eaLnBrk="1" hangingPunct="1"/>
            <a:r>
              <a:rPr lang="en-GB" altLang="en-US" sz="1600" dirty="0"/>
              <a:t>supplies the necessary resources</a:t>
            </a:r>
          </a:p>
        </p:txBody>
      </p:sp>
      <p:sp>
        <p:nvSpPr>
          <p:cNvPr id="6" name="Slide Number Placeholder 5"/>
          <p:cNvSpPr>
            <a:spLocks noGrp="1"/>
          </p:cNvSpPr>
          <p:nvPr>
            <p:ph type="sldNum" sz="quarter" idx="12"/>
          </p:nvPr>
        </p:nvSpPr>
        <p:spPr/>
        <p:txBody>
          <a:bodyPr/>
          <a:lstStyle/>
          <a:p>
            <a:fld id="{FF9E0EB1-AE04-4E54-BA55-36539836E3BB}" type="slidenum">
              <a:rPr lang="en-US" smtClean="0"/>
              <a:t>47</a:t>
            </a:fld>
            <a:endParaRPr lang="en-US"/>
          </a:p>
        </p:txBody>
      </p:sp>
    </p:spTree>
    <p:extLst>
      <p:ext uri="{BB962C8B-B14F-4D97-AF65-F5344CB8AC3E}">
        <p14:creationId xmlns:p14="http://schemas.microsoft.com/office/powerpoint/2010/main" val="3912423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GB" altLang="en-US" smtClean="0"/>
              <a:t>Annual information security report</a:t>
            </a:r>
            <a:endParaRPr lang="en-US" altLang="en-US" smtClean="0"/>
          </a:p>
        </p:txBody>
      </p:sp>
      <p:sp>
        <p:nvSpPr>
          <p:cNvPr id="61443" name="Content Placeholder 2"/>
          <p:cNvSpPr>
            <a:spLocks noGrp="1"/>
          </p:cNvSpPr>
          <p:nvPr>
            <p:ph idx="1"/>
          </p:nvPr>
        </p:nvSpPr>
        <p:spPr/>
        <p:txBody>
          <a:bodyPr>
            <a:normAutofit/>
          </a:bodyPr>
          <a:lstStyle/>
          <a:p>
            <a:pPr algn="just" eaLnBrk="1" hangingPunct="1"/>
            <a:r>
              <a:rPr lang="en-GB" altLang="en-US" sz="1800"/>
              <a:t>general overview of the information security situation</a:t>
            </a:r>
          </a:p>
          <a:p>
            <a:pPr algn="just" eaLnBrk="1" hangingPunct="1"/>
            <a:r>
              <a:rPr lang="en-GB" altLang="en-US" sz="1800"/>
              <a:t>overview of the activities</a:t>
            </a:r>
          </a:p>
          <a:p>
            <a:pPr lvl="1" algn="just" eaLnBrk="1" hangingPunct="1"/>
            <a:r>
              <a:rPr lang="en-GB" altLang="en-US" sz="1600"/>
              <a:t>recommendations and their effects</a:t>
            </a:r>
          </a:p>
          <a:p>
            <a:pPr lvl="1" algn="just" eaLnBrk="1" hangingPunct="1"/>
            <a:r>
              <a:rPr lang="en-GB" altLang="en-US" sz="1600"/>
              <a:t>control activities</a:t>
            </a:r>
          </a:p>
          <a:p>
            <a:pPr lvl="1" algn="just" eaLnBrk="1" hangingPunct="1"/>
            <a:r>
              <a:rPr lang="en-GB" altLang="en-US" sz="1600"/>
              <a:t>campaigns in order to promote information security</a:t>
            </a:r>
          </a:p>
          <a:p>
            <a:pPr algn="just" eaLnBrk="1" hangingPunct="1"/>
            <a:r>
              <a:rPr lang="en-GB" altLang="en-US" sz="1800"/>
              <a:t>overview of the external recommendations and their effects</a:t>
            </a:r>
          </a:p>
          <a:p>
            <a:pPr algn="just" eaLnBrk="1" hangingPunct="1"/>
            <a:r>
              <a:rPr lang="en-GB" altLang="en-US" sz="1800"/>
              <a:t>overview of the trainings received</a:t>
            </a:r>
            <a:endParaRPr lang="en-US" altLang="en-US" smtClean="0"/>
          </a:p>
        </p:txBody>
      </p:sp>
      <p:sp>
        <p:nvSpPr>
          <p:cNvPr id="2" name="Slide Number Placeholder 1"/>
          <p:cNvSpPr>
            <a:spLocks noGrp="1"/>
          </p:cNvSpPr>
          <p:nvPr>
            <p:ph type="sldNum" sz="quarter" idx="12"/>
          </p:nvPr>
        </p:nvSpPr>
        <p:spPr/>
        <p:txBody>
          <a:bodyPr/>
          <a:lstStyle/>
          <a:p>
            <a:fld id="{FF9E0EB1-AE04-4E54-BA55-36539836E3BB}" type="slidenum">
              <a:rPr lang="en-US" smtClean="0"/>
              <a:t>48</a:t>
            </a:fld>
            <a:endParaRPr lang="en-US"/>
          </a:p>
        </p:txBody>
      </p:sp>
    </p:spTree>
    <p:extLst>
      <p:ext uri="{BB962C8B-B14F-4D97-AF65-F5344CB8AC3E}">
        <p14:creationId xmlns:p14="http://schemas.microsoft.com/office/powerpoint/2010/main" val="33429205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a:t>Specialized information </a:t>
            </a:r>
            <a:r>
              <a:rPr lang="en-GB" dirty="0" smtClean="0"/>
              <a:t>security service providers</a:t>
            </a:r>
            <a:endParaRPr lang="en-US" dirty="0"/>
          </a:p>
        </p:txBody>
      </p:sp>
      <p:sp>
        <p:nvSpPr>
          <p:cNvPr id="62467" name="Content Placeholder 2"/>
          <p:cNvSpPr>
            <a:spLocks noGrp="1"/>
          </p:cNvSpPr>
          <p:nvPr>
            <p:ph idx="1"/>
          </p:nvPr>
        </p:nvSpPr>
        <p:spPr/>
        <p:txBody>
          <a:bodyPr>
            <a:normAutofit/>
          </a:bodyPr>
          <a:lstStyle/>
          <a:p>
            <a:pPr algn="just" eaLnBrk="1" hangingPunct="1">
              <a:lnSpc>
                <a:spcPct val="90000"/>
              </a:lnSpc>
            </a:pPr>
            <a:r>
              <a:rPr lang="en-GB" altLang="en-US" sz="1800" dirty="0"/>
              <a:t>to be recognized by the Government</a:t>
            </a:r>
          </a:p>
          <a:p>
            <a:pPr algn="just" eaLnBrk="1" hangingPunct="1">
              <a:lnSpc>
                <a:spcPct val="90000"/>
              </a:lnSpc>
            </a:pPr>
            <a:r>
              <a:rPr lang="en-GB" altLang="en-US" sz="1800" dirty="0"/>
              <a:t>recognition conditions</a:t>
            </a:r>
          </a:p>
          <a:p>
            <a:pPr lvl="1" algn="just" eaLnBrk="1" hangingPunct="1">
              <a:lnSpc>
                <a:spcPct val="90000"/>
              </a:lnSpc>
            </a:pPr>
            <a:r>
              <a:rPr lang="en-GB" altLang="en-US" sz="1600" dirty="0"/>
              <a:t>non-profit association</a:t>
            </a:r>
          </a:p>
          <a:p>
            <a:pPr lvl="1" algn="just" eaLnBrk="1" hangingPunct="1">
              <a:lnSpc>
                <a:spcPct val="90000"/>
              </a:lnSpc>
            </a:pPr>
            <a:r>
              <a:rPr lang="en-GB" altLang="en-US" sz="1600" dirty="0"/>
              <a:t>having information security in the social sector as the one and only activity</a:t>
            </a:r>
          </a:p>
          <a:p>
            <a:pPr lvl="1" algn="just" eaLnBrk="1" hangingPunct="1">
              <a:lnSpc>
                <a:spcPct val="90000"/>
              </a:lnSpc>
            </a:pPr>
            <a:r>
              <a:rPr lang="en-GB" altLang="en-US" sz="1600" dirty="0"/>
              <a:t>respecting the tariff principles determined by the Government</a:t>
            </a:r>
          </a:p>
          <a:p>
            <a:pPr algn="just" eaLnBrk="1" hangingPunct="1">
              <a:lnSpc>
                <a:spcPct val="90000"/>
              </a:lnSpc>
            </a:pPr>
            <a:r>
              <a:rPr lang="en-GB" altLang="en-US" sz="1800" dirty="0"/>
              <a:t>tasks</a:t>
            </a:r>
          </a:p>
          <a:p>
            <a:pPr lvl="1" algn="just" eaLnBrk="1" hangingPunct="1">
              <a:lnSpc>
                <a:spcPct val="90000"/>
              </a:lnSpc>
            </a:pPr>
            <a:r>
              <a:rPr lang="en-GB" altLang="en-US" sz="1600" dirty="0"/>
              <a:t>keeping information security specialists at the disposal of the associated actors</a:t>
            </a:r>
          </a:p>
          <a:p>
            <a:pPr lvl="1" algn="just" eaLnBrk="1" hangingPunct="1">
              <a:lnSpc>
                <a:spcPct val="90000"/>
              </a:lnSpc>
            </a:pPr>
            <a:r>
              <a:rPr lang="en-GB" altLang="en-US" sz="1600" dirty="0"/>
              <a:t>recommending</a:t>
            </a:r>
          </a:p>
          <a:p>
            <a:pPr lvl="1" algn="just" eaLnBrk="1" hangingPunct="1">
              <a:lnSpc>
                <a:spcPct val="90000"/>
              </a:lnSpc>
            </a:pPr>
            <a:r>
              <a:rPr lang="en-GB" altLang="en-US" sz="1600" dirty="0"/>
              <a:t>organizing information security trainings</a:t>
            </a:r>
          </a:p>
          <a:p>
            <a:pPr lvl="1" algn="just" eaLnBrk="1" hangingPunct="1">
              <a:lnSpc>
                <a:spcPct val="90000"/>
              </a:lnSpc>
            </a:pPr>
            <a:r>
              <a:rPr lang="en-GB" altLang="en-US" sz="1600" dirty="0"/>
              <a:t>supporting campaigns promoting information security</a:t>
            </a:r>
          </a:p>
          <a:p>
            <a:pPr lvl="1" algn="just" eaLnBrk="1" hangingPunct="1">
              <a:lnSpc>
                <a:spcPct val="90000"/>
              </a:lnSpc>
            </a:pPr>
            <a:r>
              <a:rPr lang="en-GB" altLang="en-US" sz="1600" dirty="0"/>
              <a:t>external auditing on request of the actor </a:t>
            </a:r>
          </a:p>
          <a:p>
            <a:pPr lvl="1" algn="just" eaLnBrk="1" hangingPunct="1">
              <a:lnSpc>
                <a:spcPct val="90000"/>
              </a:lnSpc>
            </a:pPr>
            <a:r>
              <a:rPr lang="en-GB" altLang="en-US" sz="1600" dirty="0"/>
              <a:t>each actor can only associate with one specialized information security service provider</a:t>
            </a:r>
          </a:p>
          <a:p>
            <a:pPr eaLnBrk="1" hangingPunct="1"/>
            <a:endParaRPr lang="en-US" altLang="en-US" dirty="0" smtClean="0"/>
          </a:p>
        </p:txBody>
      </p:sp>
      <p:sp>
        <p:nvSpPr>
          <p:cNvPr id="3" name="Slide Number Placeholder 2"/>
          <p:cNvSpPr>
            <a:spLocks noGrp="1"/>
          </p:cNvSpPr>
          <p:nvPr>
            <p:ph type="sldNum" sz="quarter" idx="12"/>
          </p:nvPr>
        </p:nvSpPr>
        <p:spPr/>
        <p:txBody>
          <a:bodyPr/>
          <a:lstStyle/>
          <a:p>
            <a:fld id="{FF9E0EB1-AE04-4E54-BA55-36539836E3BB}" type="slidenum">
              <a:rPr lang="en-US" smtClean="0"/>
              <a:t>49</a:t>
            </a:fld>
            <a:endParaRPr lang="en-US"/>
          </a:p>
        </p:txBody>
      </p:sp>
    </p:spTree>
    <p:extLst>
      <p:ext uri="{BB962C8B-B14F-4D97-AF65-F5344CB8AC3E}">
        <p14:creationId xmlns:p14="http://schemas.microsoft.com/office/powerpoint/2010/main" val="1669629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smtClean="0"/>
              <a:t>Gaining support</a:t>
            </a:r>
            <a:endParaRPr lang="en-US" altLang="en-US" smtClean="0"/>
          </a:p>
        </p:txBody>
      </p:sp>
      <p:sp>
        <p:nvSpPr>
          <p:cNvPr id="17411" name="Content Placeholder 2"/>
          <p:cNvSpPr>
            <a:spLocks noGrp="1"/>
          </p:cNvSpPr>
          <p:nvPr>
            <p:ph idx="1"/>
          </p:nvPr>
        </p:nvSpPr>
        <p:spPr/>
        <p:txBody>
          <a:bodyPr>
            <a:normAutofit/>
          </a:bodyPr>
          <a:lstStyle/>
          <a:p>
            <a:pPr algn="just" eaLnBrk="1" hangingPunct="1"/>
            <a:r>
              <a:rPr lang="en-GB" altLang="en-US" sz="1800"/>
              <a:t>a clear long term vision combined with quick wins</a:t>
            </a:r>
          </a:p>
          <a:p>
            <a:pPr algn="just" eaLnBrk="1" hangingPunct="1"/>
            <a:r>
              <a:rPr lang="en-GB" altLang="en-US" sz="1800"/>
              <a:t>federal Minister of Social Affairs as a political sponsor</a:t>
            </a:r>
          </a:p>
          <a:p>
            <a:pPr algn="just" eaLnBrk="1" hangingPunct="1"/>
            <a:r>
              <a:rPr lang="en-GB" altLang="en-US" sz="1800"/>
              <a:t>demonstration of organisational and technical feasibility</a:t>
            </a:r>
          </a:p>
          <a:p>
            <a:pPr algn="just" eaLnBrk="1" hangingPunct="1"/>
            <a:r>
              <a:rPr lang="en-GB" altLang="en-US" sz="1800"/>
              <a:t>gradual implication of</a:t>
            </a:r>
          </a:p>
          <a:p>
            <a:pPr lvl="1" algn="just" eaLnBrk="1" hangingPunct="1"/>
            <a:r>
              <a:rPr lang="en-GB" altLang="en-US" sz="1600"/>
              <a:t>the general managers of all public social security institutions</a:t>
            </a:r>
          </a:p>
          <a:p>
            <a:pPr lvl="1" algn="just" eaLnBrk="1" hangingPunct="1"/>
            <a:r>
              <a:rPr lang="en-GB" altLang="en-US" sz="1600"/>
              <a:t>the social partners managing the public social security institutions</a:t>
            </a:r>
          </a:p>
          <a:p>
            <a:pPr lvl="1" algn="just" eaLnBrk="1" hangingPunct="1"/>
            <a:r>
              <a:rPr lang="en-GB" altLang="en-US" sz="1600"/>
              <a:t>the general managers of the private social security institutions</a:t>
            </a:r>
          </a:p>
          <a:p>
            <a:pPr algn="just" eaLnBrk="1" hangingPunct="1"/>
            <a:r>
              <a:rPr lang="en-GB" altLang="en-US" sz="1800"/>
              <a:t>successive formal approval of the vision and the initiative by</a:t>
            </a:r>
          </a:p>
          <a:p>
            <a:pPr lvl="1" algn="just" eaLnBrk="1" hangingPunct="1"/>
            <a:r>
              <a:rPr lang="en-GB" altLang="en-US" sz="1600"/>
              <a:t>all federal Ministers dealing with aspects of social security</a:t>
            </a:r>
          </a:p>
          <a:p>
            <a:pPr lvl="1" algn="just" eaLnBrk="1" hangingPunct="1"/>
            <a:r>
              <a:rPr lang="en-GB" altLang="en-US" sz="1600"/>
              <a:t>the federal Council of Ministers</a:t>
            </a:r>
          </a:p>
          <a:p>
            <a:pPr lvl="1" algn="just" eaLnBrk="1" hangingPunct="1"/>
            <a:r>
              <a:rPr lang="en-GB" altLang="en-US" sz="1600"/>
              <a:t>the National Labour Council (highest consultative body between the government and the social partners)</a:t>
            </a:r>
          </a:p>
          <a:p>
            <a:pPr lvl="1" algn="just" eaLnBrk="1" hangingPunct="1"/>
            <a:r>
              <a:rPr lang="en-GB" altLang="en-US" sz="1600"/>
              <a:t>the federal Parliament</a:t>
            </a:r>
          </a:p>
          <a:p>
            <a:pPr eaLnBrk="1" hangingPunct="1"/>
            <a:endParaRPr lang="en-US" altLang="en-US" smtClean="0"/>
          </a:p>
        </p:txBody>
      </p:sp>
      <p:sp>
        <p:nvSpPr>
          <p:cNvPr id="2" name="Slide Number Placeholder 1"/>
          <p:cNvSpPr>
            <a:spLocks noGrp="1"/>
          </p:cNvSpPr>
          <p:nvPr>
            <p:ph type="sldNum" sz="quarter" idx="12"/>
          </p:nvPr>
        </p:nvSpPr>
        <p:spPr/>
        <p:txBody>
          <a:bodyPr/>
          <a:lstStyle/>
          <a:p>
            <a:fld id="{FF9E0EB1-AE04-4E54-BA55-36539836E3BB}" type="slidenum">
              <a:rPr lang="en-US" smtClean="0"/>
              <a:t>5</a:t>
            </a:fld>
            <a:endParaRPr lang="en-US"/>
          </a:p>
        </p:txBody>
      </p:sp>
    </p:spTree>
    <p:extLst>
      <p:ext uri="{BB962C8B-B14F-4D97-AF65-F5344CB8AC3E}">
        <p14:creationId xmlns:p14="http://schemas.microsoft.com/office/powerpoint/2010/main" val="10682482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GB" altLang="en-US" smtClean="0"/>
              <a:t>Information security working group</a:t>
            </a:r>
            <a:endParaRPr lang="en-US" altLang="en-US" smtClean="0"/>
          </a:p>
        </p:txBody>
      </p:sp>
      <p:sp>
        <p:nvSpPr>
          <p:cNvPr id="3" name="Content Placeholder 2"/>
          <p:cNvSpPr>
            <a:spLocks noGrp="1"/>
          </p:cNvSpPr>
          <p:nvPr>
            <p:ph idx="1"/>
          </p:nvPr>
        </p:nvSpPr>
        <p:spPr>
          <a:xfrm>
            <a:off x="838200" y="1825624"/>
            <a:ext cx="10515600" cy="4952248"/>
          </a:xfrm>
        </p:spPr>
        <p:txBody>
          <a:bodyPr rtlCol="0">
            <a:normAutofit fontScale="92500" lnSpcReduction="20000"/>
          </a:bodyPr>
          <a:lstStyle/>
          <a:p>
            <a:pPr algn="just">
              <a:defRPr/>
            </a:pPr>
            <a:r>
              <a:rPr lang="en-GB" sz="1900" dirty="0"/>
              <a:t>composition</a:t>
            </a:r>
          </a:p>
          <a:p>
            <a:pPr lvl="1" algn="just">
              <a:defRPr/>
            </a:pPr>
            <a:r>
              <a:rPr lang="en-GB" sz="1700" dirty="0"/>
              <a:t>information security officers of all branches in the social sector</a:t>
            </a:r>
          </a:p>
          <a:p>
            <a:pPr lvl="1" algn="just">
              <a:defRPr/>
            </a:pPr>
            <a:r>
              <a:rPr lang="en-GB" sz="1700" dirty="0"/>
              <a:t>sub-working groups</a:t>
            </a:r>
          </a:p>
          <a:p>
            <a:pPr lvl="2" algn="just">
              <a:defRPr/>
            </a:pPr>
            <a:r>
              <a:rPr lang="en-GB" sz="1700" dirty="0"/>
              <a:t>branches</a:t>
            </a:r>
          </a:p>
          <a:p>
            <a:pPr lvl="2" algn="just">
              <a:defRPr/>
            </a:pPr>
            <a:r>
              <a:rPr lang="en-GB" sz="1700" dirty="0"/>
              <a:t>themes (policy, audit, …)</a:t>
            </a:r>
          </a:p>
          <a:p>
            <a:pPr algn="just">
              <a:defRPr/>
            </a:pPr>
            <a:r>
              <a:rPr lang="en-GB" sz="1900" dirty="0"/>
              <a:t>tasks</a:t>
            </a:r>
          </a:p>
          <a:p>
            <a:pPr lvl="1" algn="just">
              <a:defRPr/>
            </a:pPr>
            <a:r>
              <a:rPr lang="en-GB" sz="1700" dirty="0"/>
              <a:t>coordination</a:t>
            </a:r>
          </a:p>
          <a:p>
            <a:pPr lvl="1" algn="just">
              <a:defRPr/>
            </a:pPr>
            <a:r>
              <a:rPr lang="en-GB" sz="1700" dirty="0"/>
              <a:t>creation of information security awareness</a:t>
            </a:r>
          </a:p>
          <a:p>
            <a:pPr lvl="1" algn="just">
              <a:defRPr/>
            </a:pPr>
            <a:r>
              <a:rPr lang="en-GB" sz="1700" dirty="0"/>
              <a:t>communication</a:t>
            </a:r>
          </a:p>
          <a:p>
            <a:pPr lvl="1" algn="just">
              <a:defRPr/>
            </a:pPr>
            <a:r>
              <a:rPr lang="en-GB" sz="1700" dirty="0"/>
              <a:t>formulating recommendations to the Information Security Committee</a:t>
            </a:r>
            <a:endParaRPr lang="en-GB" sz="1700" dirty="0">
              <a:solidFill>
                <a:srgbClr val="FF0000"/>
              </a:solidFill>
            </a:endParaRPr>
          </a:p>
          <a:p>
            <a:pPr lvl="1" algn="just">
              <a:defRPr/>
            </a:pPr>
            <a:endParaRPr lang="en-GB" sz="400" dirty="0"/>
          </a:p>
          <a:p>
            <a:pPr algn="just">
              <a:defRPr/>
            </a:pPr>
            <a:r>
              <a:rPr lang="en-GB" sz="1900" dirty="0"/>
              <a:t>deliverables</a:t>
            </a:r>
          </a:p>
          <a:p>
            <a:pPr lvl="1" algn="just">
              <a:defRPr/>
            </a:pPr>
            <a:r>
              <a:rPr lang="en-GB" sz="1700" dirty="0"/>
              <a:t>ISMS and information security policies</a:t>
            </a:r>
          </a:p>
          <a:p>
            <a:pPr lvl="1" algn="just">
              <a:defRPr/>
            </a:pPr>
            <a:r>
              <a:rPr lang="en-GB" sz="1700" dirty="0"/>
              <a:t>minimum information security standards</a:t>
            </a:r>
          </a:p>
          <a:p>
            <a:pPr lvl="1" algn="just">
              <a:defRPr/>
            </a:pPr>
            <a:r>
              <a:rPr lang="en-GB" sz="1700" dirty="0"/>
              <a:t>information security guidelines</a:t>
            </a:r>
          </a:p>
          <a:p>
            <a:pPr lvl="1" algn="just">
              <a:defRPr/>
            </a:pPr>
            <a:r>
              <a:rPr lang="en-GB" sz="1700" dirty="0"/>
              <a:t>codes of good practice</a:t>
            </a:r>
          </a:p>
          <a:p>
            <a:pPr lvl="1" algn="just">
              <a:defRPr/>
            </a:pPr>
            <a:r>
              <a:rPr lang="en-GB" sz="1700" dirty="0"/>
              <a:t>protecting the network</a:t>
            </a:r>
          </a:p>
          <a:p>
            <a:pPr lvl="1" algn="just">
              <a:defRPr/>
            </a:pPr>
            <a:r>
              <a:rPr lang="en-GB" sz="1700" dirty="0"/>
              <a:t>organizing internal information security audits</a:t>
            </a:r>
          </a:p>
          <a:p>
            <a:pPr lvl="1" algn="just">
              <a:defRPr/>
            </a:pPr>
            <a:r>
              <a:rPr lang="en-GB" sz="1700" dirty="0"/>
              <a:t>disaster recovery methods</a:t>
            </a:r>
            <a:endParaRPr lang="en-US" sz="1700" dirty="0"/>
          </a:p>
        </p:txBody>
      </p:sp>
      <p:sp>
        <p:nvSpPr>
          <p:cNvPr id="2" name="Slide Number Placeholder 1"/>
          <p:cNvSpPr>
            <a:spLocks noGrp="1"/>
          </p:cNvSpPr>
          <p:nvPr>
            <p:ph type="sldNum" sz="quarter" idx="12"/>
          </p:nvPr>
        </p:nvSpPr>
        <p:spPr/>
        <p:txBody>
          <a:bodyPr/>
          <a:lstStyle/>
          <a:p>
            <a:fld id="{FF9E0EB1-AE04-4E54-BA55-36539836E3BB}" type="slidenum">
              <a:rPr lang="en-US" smtClean="0"/>
              <a:t>50</a:t>
            </a:fld>
            <a:endParaRPr lang="en-US"/>
          </a:p>
        </p:txBody>
      </p:sp>
    </p:spTree>
    <p:extLst>
      <p:ext uri="{BB962C8B-B14F-4D97-AF65-F5344CB8AC3E}">
        <p14:creationId xmlns:p14="http://schemas.microsoft.com/office/powerpoint/2010/main" val="341438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a:t>Organizational &amp; technical measures</a:t>
            </a:r>
            <a:endParaRPr lang="en-US"/>
          </a:p>
        </p:txBody>
      </p:sp>
      <p:sp>
        <p:nvSpPr>
          <p:cNvPr id="3" name="Content Placeholder 2"/>
          <p:cNvSpPr>
            <a:spLocks noGrp="1"/>
          </p:cNvSpPr>
          <p:nvPr>
            <p:ph idx="1"/>
          </p:nvPr>
        </p:nvSpPr>
        <p:spPr/>
        <p:txBody>
          <a:bodyPr rtlCol="0">
            <a:normAutofit fontScale="92500" lnSpcReduction="20000"/>
          </a:bodyPr>
          <a:lstStyle/>
          <a:p>
            <a:pPr algn="just">
              <a:defRPr/>
            </a:pPr>
            <a:r>
              <a:rPr lang="en-GB" sz="1800"/>
              <a:t>risk assessment</a:t>
            </a:r>
          </a:p>
          <a:p>
            <a:pPr algn="just">
              <a:defRPr/>
            </a:pPr>
            <a:r>
              <a:rPr lang="en-GB" sz="1800"/>
              <a:t>security policies</a:t>
            </a:r>
          </a:p>
          <a:p>
            <a:pPr algn="just">
              <a:defRPr/>
            </a:pPr>
            <a:r>
              <a:rPr lang="en-GB" sz="1800"/>
              <a:t>governance and organization of information security</a:t>
            </a:r>
          </a:p>
          <a:p>
            <a:pPr algn="just">
              <a:defRPr/>
            </a:pPr>
            <a:r>
              <a:rPr lang="en-GB" sz="1800"/>
              <a:t>inventory and classification of information</a:t>
            </a:r>
          </a:p>
          <a:p>
            <a:pPr algn="just">
              <a:defRPr/>
            </a:pPr>
            <a:r>
              <a:rPr lang="en-GB" sz="1800"/>
              <a:t>human resources security</a:t>
            </a:r>
          </a:p>
          <a:p>
            <a:pPr algn="just">
              <a:defRPr/>
            </a:pPr>
            <a:r>
              <a:rPr lang="en-GB" sz="1800"/>
              <a:t>physical and environmental security</a:t>
            </a:r>
          </a:p>
          <a:p>
            <a:pPr algn="just">
              <a:defRPr/>
            </a:pPr>
            <a:r>
              <a:rPr lang="en-GB" sz="1800"/>
              <a:t>management of communication and service processes</a:t>
            </a:r>
          </a:p>
          <a:p>
            <a:pPr algn="just">
              <a:defRPr/>
            </a:pPr>
            <a:r>
              <a:rPr lang="en-GB" sz="1800"/>
              <a:t>processing of personal data</a:t>
            </a:r>
          </a:p>
          <a:p>
            <a:pPr algn="just">
              <a:defRPr/>
            </a:pPr>
            <a:r>
              <a:rPr lang="en-GB" sz="1800"/>
              <a:t>access control</a:t>
            </a:r>
          </a:p>
          <a:p>
            <a:pPr algn="just">
              <a:defRPr/>
            </a:pPr>
            <a:r>
              <a:rPr lang="en-GB" sz="1800"/>
              <a:t>acquisition, development and maintenance of information systems</a:t>
            </a:r>
          </a:p>
          <a:p>
            <a:pPr algn="just">
              <a:defRPr/>
            </a:pPr>
            <a:r>
              <a:rPr lang="en-GB" sz="1800"/>
              <a:t>information security incident management</a:t>
            </a:r>
          </a:p>
          <a:p>
            <a:pPr algn="just">
              <a:defRPr/>
            </a:pPr>
            <a:r>
              <a:rPr lang="en-GB" sz="1800"/>
              <a:t>business continuity management</a:t>
            </a:r>
          </a:p>
          <a:p>
            <a:pPr algn="just">
              <a:defRPr/>
            </a:pPr>
            <a:r>
              <a:rPr lang="en-GB" sz="1800"/>
              <a:t>compliance: internal and external control</a:t>
            </a:r>
          </a:p>
          <a:p>
            <a:pPr algn="just">
              <a:defRPr/>
            </a:pPr>
            <a:r>
              <a:rPr lang="en-GB" sz="1800"/>
              <a:t>communication to the public of the policies concerning security and the protection of privacy</a:t>
            </a:r>
          </a:p>
          <a:p>
            <a:pPr>
              <a:defRPr/>
            </a:pPr>
            <a:endParaRPr lang="en-US"/>
          </a:p>
        </p:txBody>
      </p:sp>
      <p:sp>
        <p:nvSpPr>
          <p:cNvPr id="5" name="Slide Number Placeholder 4"/>
          <p:cNvSpPr>
            <a:spLocks noGrp="1"/>
          </p:cNvSpPr>
          <p:nvPr>
            <p:ph type="sldNum" sz="quarter" idx="12"/>
          </p:nvPr>
        </p:nvSpPr>
        <p:spPr/>
        <p:txBody>
          <a:bodyPr/>
          <a:lstStyle/>
          <a:p>
            <a:fld id="{FF9E0EB1-AE04-4E54-BA55-36539836E3BB}" type="slidenum">
              <a:rPr lang="en-US" smtClean="0"/>
              <a:t>51</a:t>
            </a:fld>
            <a:endParaRPr lang="en-US"/>
          </a:p>
        </p:txBody>
      </p:sp>
    </p:spTree>
    <p:extLst>
      <p:ext uri="{BB962C8B-B14F-4D97-AF65-F5344CB8AC3E}">
        <p14:creationId xmlns:p14="http://schemas.microsoft.com/office/powerpoint/2010/main" val="20558522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n-GB" altLang="en-US" smtClean="0"/>
              <a:t>Legal measures</a:t>
            </a:r>
            <a:endParaRPr lang="en-US" altLang="en-US" smtClean="0"/>
          </a:p>
        </p:txBody>
      </p:sp>
      <p:sp>
        <p:nvSpPr>
          <p:cNvPr id="65539" name="Content Placeholder 2"/>
          <p:cNvSpPr>
            <a:spLocks noGrp="1"/>
          </p:cNvSpPr>
          <p:nvPr>
            <p:ph idx="1"/>
          </p:nvPr>
        </p:nvSpPr>
        <p:spPr/>
        <p:txBody>
          <a:bodyPr>
            <a:normAutofit/>
          </a:bodyPr>
          <a:lstStyle/>
          <a:p>
            <a:pPr algn="just" eaLnBrk="1" hangingPunct="1"/>
            <a:r>
              <a:rPr lang="en-GB" altLang="en-US" sz="1800" dirty="0"/>
              <a:t>obligations of the controller of the processing</a:t>
            </a:r>
          </a:p>
          <a:p>
            <a:pPr lvl="1" algn="just" eaLnBrk="1" hangingPunct="1"/>
            <a:r>
              <a:rPr lang="en-GB" altLang="en-US" sz="1600" dirty="0"/>
              <a:t>criteria for making data processing legitimate</a:t>
            </a:r>
          </a:p>
          <a:p>
            <a:pPr lvl="1" algn="just" eaLnBrk="1" hangingPunct="1"/>
            <a:r>
              <a:rPr lang="en-GB" altLang="en-US" sz="1600" dirty="0"/>
              <a:t>respect of basic privacy protection principles, such as the purpose limitation principle and the data minimisation principle </a:t>
            </a:r>
          </a:p>
          <a:p>
            <a:pPr lvl="1" algn="just" eaLnBrk="1" hangingPunct="1"/>
            <a:r>
              <a:rPr lang="en-GB" altLang="en-US" sz="1600" dirty="0"/>
              <a:t>specific rules for processing of sensitive data</a:t>
            </a:r>
          </a:p>
          <a:p>
            <a:pPr lvl="1" algn="just" eaLnBrk="1" hangingPunct="1"/>
            <a:r>
              <a:rPr lang="en-GB" altLang="en-US" sz="1600" dirty="0"/>
              <a:t>information to be given to the data subject</a:t>
            </a:r>
          </a:p>
          <a:p>
            <a:pPr lvl="1" algn="just" eaLnBrk="1" hangingPunct="1"/>
            <a:r>
              <a:rPr lang="en-GB" altLang="en-US" sz="1600" dirty="0"/>
              <a:t>processing confidentiality, integrity and availability </a:t>
            </a:r>
          </a:p>
          <a:p>
            <a:pPr lvl="1" algn="just" eaLnBrk="1" hangingPunct="1"/>
            <a:r>
              <a:rPr lang="en-GB" altLang="en-US" sz="1600" dirty="0"/>
              <a:t>notification of the processing of personal data</a:t>
            </a:r>
          </a:p>
          <a:p>
            <a:pPr algn="just" eaLnBrk="1" hangingPunct="1"/>
            <a:r>
              <a:rPr lang="en-GB" altLang="en-US" sz="1800" dirty="0"/>
              <a:t>rights of the data subject</a:t>
            </a:r>
          </a:p>
          <a:p>
            <a:pPr lvl="1" algn="just" eaLnBrk="1" hangingPunct="1"/>
            <a:r>
              <a:rPr lang="en-GB" altLang="en-US" sz="1600" dirty="0"/>
              <a:t>right to information</a:t>
            </a:r>
          </a:p>
          <a:p>
            <a:pPr lvl="1" algn="just" eaLnBrk="1" hangingPunct="1"/>
            <a:r>
              <a:rPr lang="en-GB" altLang="en-US" sz="1600" dirty="0"/>
              <a:t>right to access</a:t>
            </a:r>
          </a:p>
          <a:p>
            <a:pPr lvl="1" algn="just" eaLnBrk="1" hangingPunct="1"/>
            <a:r>
              <a:rPr lang="en-GB" altLang="en-US" sz="1600" dirty="0"/>
              <a:t>right to rectify, erase or block his/her data</a:t>
            </a:r>
          </a:p>
          <a:p>
            <a:pPr lvl="1" algn="just" eaLnBrk="1" hangingPunct="1"/>
            <a:r>
              <a:rPr lang="en-GB" altLang="en-US" sz="1600" dirty="0"/>
              <a:t>right to a judicial remedy</a:t>
            </a:r>
          </a:p>
          <a:p>
            <a:pPr algn="just" eaLnBrk="1" hangingPunct="1"/>
            <a:r>
              <a:rPr lang="en-GB" altLang="en-US" sz="1800" dirty="0"/>
              <a:t>sanctions and penalties</a:t>
            </a:r>
          </a:p>
          <a:p>
            <a:pPr eaLnBrk="1" hangingPunct="1"/>
            <a:endParaRPr lang="en-US" altLang="en-US" dirty="0" smtClean="0"/>
          </a:p>
        </p:txBody>
      </p:sp>
      <p:sp>
        <p:nvSpPr>
          <p:cNvPr id="2" name="Slide Number Placeholder 1"/>
          <p:cNvSpPr>
            <a:spLocks noGrp="1"/>
          </p:cNvSpPr>
          <p:nvPr>
            <p:ph type="sldNum" sz="quarter" idx="12"/>
          </p:nvPr>
        </p:nvSpPr>
        <p:spPr/>
        <p:txBody>
          <a:bodyPr/>
          <a:lstStyle/>
          <a:p>
            <a:fld id="{FF9E0EB1-AE04-4E54-BA55-36539836E3BB}" type="slidenum">
              <a:rPr lang="en-US" smtClean="0"/>
              <a:t>52</a:t>
            </a:fld>
            <a:endParaRPr lang="en-US"/>
          </a:p>
        </p:txBody>
      </p:sp>
    </p:spTree>
    <p:extLst>
      <p:ext uri="{BB962C8B-B14F-4D97-AF65-F5344CB8AC3E}">
        <p14:creationId xmlns:p14="http://schemas.microsoft.com/office/powerpoint/2010/main" val="37008911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G-Cloud</a:t>
            </a:r>
            <a:endParaRPr lang="en-US" dirty="0"/>
          </a:p>
        </p:txBody>
      </p:sp>
      <p:sp>
        <p:nvSpPr>
          <p:cNvPr id="3" name="Content Placeholder 2"/>
          <p:cNvSpPr>
            <a:spLocks noGrp="1"/>
          </p:cNvSpPr>
          <p:nvPr>
            <p:ph idx="1"/>
          </p:nvPr>
        </p:nvSpPr>
        <p:spPr/>
        <p:txBody>
          <a:bodyPr/>
          <a:lstStyle/>
          <a:p>
            <a:endParaRPr lang="fr-BE" dirty="0"/>
          </a:p>
          <a:p>
            <a:endParaRPr lang="en-US" dirty="0"/>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1370" y="1928107"/>
            <a:ext cx="5329263" cy="300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351584" y="5589241"/>
            <a:ext cx="7560840" cy="646331"/>
          </a:xfrm>
          <a:prstGeom prst="rect">
            <a:avLst/>
          </a:prstGeom>
          <a:noFill/>
        </p:spPr>
        <p:txBody>
          <a:bodyPr wrap="square" rtlCol="0">
            <a:spAutoFit/>
          </a:bodyPr>
          <a:lstStyle/>
          <a:p>
            <a:endParaRPr lang="fr-BE" dirty="0"/>
          </a:p>
          <a:p>
            <a:pPr marL="285750" indent="-285750">
              <a:buBlip>
                <a:blip r:embed="rId4"/>
              </a:buBlip>
            </a:pPr>
            <a:r>
              <a:rPr lang="fr-BE" dirty="0">
                <a:hlinkClick r:id="rId5"/>
              </a:rPr>
              <a:t>https://www.gcloud.belgium.be/fr/index.html</a:t>
            </a:r>
            <a:endParaRPr lang="fr-BE" dirty="0"/>
          </a:p>
        </p:txBody>
      </p:sp>
      <p:sp>
        <p:nvSpPr>
          <p:cNvPr id="4" name="Slide Number Placeholder 3"/>
          <p:cNvSpPr>
            <a:spLocks noGrp="1"/>
          </p:cNvSpPr>
          <p:nvPr>
            <p:ph type="sldNum" sz="quarter" idx="12"/>
          </p:nvPr>
        </p:nvSpPr>
        <p:spPr/>
        <p:txBody>
          <a:bodyPr/>
          <a:lstStyle/>
          <a:p>
            <a:fld id="{FF9E0EB1-AE04-4E54-BA55-36539836E3BB}" type="slidenum">
              <a:rPr lang="en-US" smtClean="0"/>
              <a:t>53</a:t>
            </a:fld>
            <a:endParaRPr lang="en-US"/>
          </a:p>
        </p:txBody>
      </p:sp>
    </p:spTree>
    <p:extLst>
      <p:ext uri="{BB962C8B-B14F-4D97-AF65-F5344CB8AC3E}">
        <p14:creationId xmlns:p14="http://schemas.microsoft.com/office/powerpoint/2010/main" val="1802525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BE" dirty="0" smtClean="0"/>
              <a:t>G-Cloud</a:t>
            </a:r>
            <a:endParaRPr lang="fr-BE" dirty="0"/>
          </a:p>
        </p:txBody>
      </p:sp>
      <p:sp>
        <p:nvSpPr>
          <p:cNvPr id="3" name="Content Placeholder 2"/>
          <p:cNvSpPr>
            <a:spLocks noGrp="1"/>
          </p:cNvSpPr>
          <p:nvPr>
            <p:ph idx="1"/>
          </p:nvPr>
        </p:nvSpPr>
        <p:spPr/>
        <p:txBody>
          <a:bodyPr>
            <a:normAutofit/>
          </a:bodyPr>
          <a:lstStyle/>
          <a:p>
            <a:r>
              <a:rPr lang="en-GB" sz="1800" dirty="0"/>
              <a:t>shared public ICT platform </a:t>
            </a:r>
          </a:p>
          <a:p>
            <a:pPr lvl="1"/>
            <a:r>
              <a:rPr lang="en-GB" sz="1800" dirty="0"/>
              <a:t>current target: federal state (FPS, PPP, Public Institutions of Social Security, Institutions of Public Benefit)</a:t>
            </a:r>
          </a:p>
          <a:p>
            <a:pPr lvl="1"/>
            <a:r>
              <a:rPr lang="en-GB" sz="1800" dirty="0"/>
              <a:t>can be extended to other interested authorities </a:t>
            </a:r>
          </a:p>
          <a:p>
            <a:r>
              <a:rPr lang="en-GB" sz="1800" dirty="0"/>
              <a:t>hybrid community cloud model </a:t>
            </a:r>
          </a:p>
          <a:p>
            <a:pPr lvl="1"/>
            <a:r>
              <a:rPr lang="en-GB" sz="1800" dirty="0"/>
              <a:t>use of public cloud if possible </a:t>
            </a:r>
          </a:p>
          <a:p>
            <a:pPr lvl="1"/>
            <a:r>
              <a:rPr lang="en-GB" sz="1800" dirty="0"/>
              <a:t>private community cloud hosted in government managed data </a:t>
            </a:r>
            <a:r>
              <a:rPr lang="en-GB" sz="1800" dirty="0" err="1"/>
              <a:t>centers</a:t>
            </a:r>
            <a:endParaRPr lang="en-GB" sz="1800" dirty="0"/>
          </a:p>
          <a:p>
            <a:pPr lvl="1"/>
            <a:r>
              <a:rPr lang="en-GB" sz="1800" dirty="0"/>
              <a:t>operational implementation with strong involvement of the private sector </a:t>
            </a:r>
          </a:p>
        </p:txBody>
      </p:sp>
      <p:sp>
        <p:nvSpPr>
          <p:cNvPr id="7" name="Slide Number Placeholder 6"/>
          <p:cNvSpPr>
            <a:spLocks noGrp="1"/>
          </p:cNvSpPr>
          <p:nvPr>
            <p:ph type="sldNum" sz="quarter" idx="12"/>
          </p:nvPr>
        </p:nvSpPr>
        <p:spPr/>
        <p:txBody>
          <a:bodyPr/>
          <a:lstStyle/>
          <a:p>
            <a:r>
              <a:rPr lang="fr-BE" smtClean="0"/>
              <a:t> </a:t>
            </a:r>
            <a:fld id="{30A9230E-FFBB-4CCB-ABD7-198084EDE768}" type="slidenum">
              <a:rPr lang="fr-BE" smtClean="0"/>
              <a:pPr/>
              <a:t>54</a:t>
            </a:fld>
            <a:r>
              <a:rPr lang="fr-BE" smtClean="0"/>
              <a:t> </a:t>
            </a:r>
            <a:endParaRPr lang="fr-BE" dirty="0"/>
          </a:p>
        </p:txBody>
      </p:sp>
    </p:spTree>
    <p:extLst>
      <p:ext uri="{BB962C8B-B14F-4D97-AF65-F5344CB8AC3E}">
        <p14:creationId xmlns:p14="http://schemas.microsoft.com/office/powerpoint/2010/main" val="1803815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deployment types</a:t>
            </a:r>
            <a:endParaRPr lang="en-US" dirty="0"/>
          </a:p>
        </p:txBody>
      </p:sp>
      <p:sp>
        <p:nvSpPr>
          <p:cNvPr id="4" name="Slide Number Placeholder 3"/>
          <p:cNvSpPr>
            <a:spLocks noGrp="1"/>
          </p:cNvSpPr>
          <p:nvPr>
            <p:ph type="sldNum" sz="quarter" idx="12"/>
          </p:nvPr>
        </p:nvSpPr>
        <p:spPr/>
        <p:txBody>
          <a:bodyPr/>
          <a:lstStyle/>
          <a:p>
            <a:fld id="{FF9E0EB1-AE04-4E54-BA55-36539836E3BB}" type="slidenum">
              <a:rPr lang="en-US" smtClean="0"/>
              <a:t>55</a:t>
            </a:fld>
            <a:endParaRPr lang="en-US"/>
          </a:p>
        </p:txBody>
      </p:sp>
      <p:grpSp>
        <p:nvGrpSpPr>
          <p:cNvPr id="5" name="Group 4"/>
          <p:cNvGrpSpPr>
            <a:grpSpLocks noChangeAspect="1"/>
          </p:cNvGrpSpPr>
          <p:nvPr/>
        </p:nvGrpSpPr>
        <p:grpSpPr>
          <a:xfrm>
            <a:off x="2105458" y="1482052"/>
            <a:ext cx="8227413" cy="5066773"/>
            <a:chOff x="1775519" y="944725"/>
            <a:chExt cx="9141569" cy="5629748"/>
          </a:xfrm>
        </p:grpSpPr>
        <p:grpSp>
          <p:nvGrpSpPr>
            <p:cNvPr id="6" name="Group 5"/>
            <p:cNvGrpSpPr/>
            <p:nvPr/>
          </p:nvGrpSpPr>
          <p:grpSpPr>
            <a:xfrm>
              <a:off x="2470200" y="1268760"/>
              <a:ext cx="7380820" cy="4464496"/>
              <a:chOff x="946200" y="1268760"/>
              <a:chExt cx="7380820" cy="4464496"/>
            </a:xfrm>
          </p:grpSpPr>
          <p:cxnSp>
            <p:nvCxnSpPr>
              <p:cNvPr id="86" name="Straight Connector 85"/>
              <p:cNvCxnSpPr/>
              <p:nvPr/>
            </p:nvCxnSpPr>
            <p:spPr>
              <a:xfrm>
                <a:off x="4546600" y="1268760"/>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946200" y="2636912"/>
                <a:ext cx="73808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46200" y="4365104"/>
                <a:ext cx="73808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775519" y="1412776"/>
              <a:ext cx="509984" cy="4680520"/>
              <a:chOff x="251519" y="1412776"/>
              <a:chExt cx="509984" cy="4680520"/>
            </a:xfrm>
          </p:grpSpPr>
          <p:cxnSp>
            <p:nvCxnSpPr>
              <p:cNvPr id="82" name="Straight Arrow Connector 81"/>
              <p:cNvCxnSpPr/>
              <p:nvPr/>
            </p:nvCxnSpPr>
            <p:spPr>
              <a:xfrm>
                <a:off x="727969" y="1412776"/>
                <a:ext cx="0" cy="468052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299838" y="4512955"/>
                <a:ext cx="461665" cy="1477328"/>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Dedicated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4" name="TextBox 83"/>
              <p:cNvSpPr txBox="1"/>
              <p:nvPr/>
            </p:nvSpPr>
            <p:spPr>
              <a:xfrm>
                <a:off x="274439" y="2523961"/>
                <a:ext cx="461665" cy="1954094"/>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Access/Control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5" name="TextBox 84"/>
              <p:cNvSpPr txBox="1"/>
              <p:nvPr/>
            </p:nvSpPr>
            <p:spPr>
              <a:xfrm>
                <a:off x="251519" y="1458650"/>
                <a:ext cx="461665" cy="1178262"/>
              </a:xfrm>
              <a:prstGeom prst="rect">
                <a:avLst/>
              </a:prstGeom>
              <a:noFill/>
            </p:spPr>
            <p:txBody>
              <a:bodyPr vert="vert270"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prstClr val="black"/>
                    </a:solidFill>
                    <a:effectLst/>
                    <a:uLnTx/>
                    <a:uFillTx/>
                    <a:latin typeface="Calibri"/>
                    <a:ea typeface="+mn-ea"/>
                    <a:cs typeface="+mn-cs"/>
                  </a:rPr>
                  <a:t>S</a:t>
                </a: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hared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 name="Group 7"/>
            <p:cNvGrpSpPr/>
            <p:nvPr/>
          </p:nvGrpSpPr>
          <p:grpSpPr>
            <a:xfrm>
              <a:off x="2430990" y="5990284"/>
              <a:ext cx="7452344" cy="584189"/>
              <a:chOff x="906990" y="5990283"/>
              <a:chExt cx="7452344" cy="584189"/>
            </a:xfrm>
          </p:grpSpPr>
          <p:cxnSp>
            <p:nvCxnSpPr>
              <p:cNvPr id="78" name="Straight Arrow Connector 77"/>
              <p:cNvCxnSpPr/>
              <p:nvPr/>
            </p:nvCxnSpPr>
            <p:spPr>
              <a:xfrm flipH="1">
                <a:off x="906990" y="5990283"/>
                <a:ext cx="7452344" cy="3938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1788096" y="6205140"/>
                <a:ext cx="129614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Customer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0" name="TextBox 79"/>
              <p:cNvSpPr txBox="1"/>
              <p:nvPr/>
            </p:nvSpPr>
            <p:spPr>
              <a:xfrm>
                <a:off x="3574492" y="6197652"/>
                <a:ext cx="194421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a:ln>
                      <a:noFill/>
                    </a:ln>
                    <a:solidFill>
                      <a:prstClr val="black"/>
                    </a:solidFill>
                    <a:effectLst/>
                    <a:uLnTx/>
                    <a:uFillTx/>
                    <a:latin typeface="Calibri"/>
                    <a:ea typeface="+mn-ea"/>
                    <a:cs typeface="+mn-cs"/>
                  </a:rPr>
                  <a:t>L</a:t>
                </a: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ocation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1" name="TextBox 80"/>
              <p:cNvSpPr txBox="1"/>
              <p:nvPr/>
            </p:nvSpPr>
            <p:spPr>
              <a:xfrm>
                <a:off x="6272088" y="6205140"/>
                <a:ext cx="20872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Service Provider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p:cNvGrpSpPr/>
            <p:nvPr/>
          </p:nvGrpSpPr>
          <p:grpSpPr>
            <a:xfrm>
              <a:off x="2499284" y="2668271"/>
              <a:ext cx="3571317" cy="1639357"/>
              <a:chOff x="975283" y="2668270"/>
              <a:chExt cx="3571317" cy="1639357"/>
            </a:xfrm>
          </p:grpSpPr>
          <p:sp>
            <p:nvSpPr>
              <p:cNvPr id="64" name="TextBox 63"/>
              <p:cNvSpPr txBox="1"/>
              <p:nvPr/>
            </p:nvSpPr>
            <p:spPr>
              <a:xfrm>
                <a:off x="1025606" y="2668270"/>
                <a:ext cx="3520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Community Cloud on-</a:t>
                </a: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premise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5" name="Picture 6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2416259" y="3922545"/>
                <a:ext cx="189198" cy="266380"/>
              </a:xfrm>
              <a:prstGeom prst="rect">
                <a:avLst/>
              </a:prstGeom>
            </p:spPr>
          </p:pic>
          <p:pic>
            <p:nvPicPr>
              <p:cNvPr id="66" name="Picture 6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2845965" y="3952124"/>
                <a:ext cx="189198" cy="266380"/>
              </a:xfrm>
              <a:prstGeom prst="rect">
                <a:avLst/>
              </a:prstGeom>
            </p:spPr>
          </p:pic>
          <p:pic>
            <p:nvPicPr>
              <p:cNvPr id="67" name="Picture 4" descr="http://icons.iconarchive.com/icons/custom-icon-design/pretty-office-12/512/cloud-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87418" y="3085835"/>
                <a:ext cx="684193" cy="684193"/>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975283" y="3149672"/>
                <a:ext cx="882098" cy="603364"/>
                <a:chOff x="975283" y="3149672"/>
                <a:chExt cx="882098" cy="603364"/>
              </a:xfrm>
            </p:grpSpPr>
            <p:pic>
              <p:nvPicPr>
                <p:cNvPr id="75" name="Picture 74"/>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76" name="Picture 7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77" name="Rectangle 76"/>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69" name="Rectangle 68"/>
              <p:cNvSpPr/>
              <p:nvPr/>
            </p:nvSpPr>
            <p:spPr>
              <a:xfrm>
                <a:off x="2146282" y="3099817"/>
                <a:ext cx="1129573" cy="1207810"/>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0" name="Picture 69"/>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664153" y="3376681"/>
                <a:ext cx="189198" cy="266380"/>
              </a:xfrm>
              <a:prstGeom prst="rect">
                <a:avLst/>
              </a:prstGeom>
            </p:spPr>
          </p:pic>
          <p:cxnSp>
            <p:nvCxnSpPr>
              <p:cNvPr id="71" name="Straight Arrow Connector 70"/>
              <p:cNvCxnSpPr>
                <a:stCxn id="77" idx="3"/>
                <a:endCxn id="67" idx="1"/>
              </p:cNvCxnSpPr>
              <p:nvPr/>
            </p:nvCxnSpPr>
            <p:spPr>
              <a:xfrm flipV="1">
                <a:off x="1857381" y="3427932"/>
                <a:ext cx="530037" cy="2342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sp>
            <p:nvSpPr>
              <p:cNvPr id="72" name="Rectangle 71"/>
              <p:cNvSpPr/>
              <p:nvPr/>
            </p:nvSpPr>
            <p:spPr>
              <a:xfrm>
                <a:off x="3514606" y="3264655"/>
                <a:ext cx="481329" cy="52306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3" name="Straight Arrow Connector 72"/>
              <p:cNvCxnSpPr>
                <a:stCxn id="66" idx="0"/>
              </p:cNvCxnSpPr>
              <p:nvPr/>
            </p:nvCxnSpPr>
            <p:spPr>
              <a:xfrm flipH="1" flipV="1">
                <a:off x="2845966" y="3643062"/>
                <a:ext cx="94598" cy="30906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72" idx="1"/>
              </p:cNvCxnSpPr>
              <p:nvPr/>
            </p:nvCxnSpPr>
            <p:spPr>
              <a:xfrm flipH="1" flipV="1">
                <a:off x="3107845" y="3486388"/>
                <a:ext cx="406761" cy="3980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0" name="Group 9"/>
            <p:cNvGrpSpPr/>
            <p:nvPr/>
          </p:nvGrpSpPr>
          <p:grpSpPr>
            <a:xfrm>
              <a:off x="6160610" y="2636913"/>
              <a:ext cx="4756478" cy="1670715"/>
              <a:chOff x="4636610" y="2636912"/>
              <a:chExt cx="4756478" cy="1670715"/>
            </a:xfrm>
          </p:grpSpPr>
          <p:sp>
            <p:nvSpPr>
              <p:cNvPr id="50" name="TextBox 49"/>
              <p:cNvSpPr txBox="1"/>
              <p:nvPr/>
            </p:nvSpPr>
            <p:spPr>
              <a:xfrm>
                <a:off x="4636610" y="2636912"/>
                <a:ext cx="475647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Outsourced</a:t>
                </a: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 Community Cloud (= off-</a:t>
                </a: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premise</a:t>
                </a: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1" name="Group 50"/>
              <p:cNvGrpSpPr/>
              <p:nvPr/>
            </p:nvGrpSpPr>
            <p:grpSpPr>
              <a:xfrm>
                <a:off x="6978666" y="2986983"/>
                <a:ext cx="928742" cy="928742"/>
                <a:chOff x="6782780" y="3149672"/>
                <a:chExt cx="928742" cy="928742"/>
              </a:xfrm>
            </p:grpSpPr>
            <p:pic>
              <p:nvPicPr>
                <p:cNvPr id="62" name="Picture 4" descr="http://icons.iconarchive.com/icons/custom-icon-design/pretty-office-12/512/cloud-icon.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icons.iconarchive.com/icons/custom-icon-design/pretty-office-12/512/cloud-icon.pn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74213" y="3392270"/>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52" name="Group 51"/>
              <p:cNvGrpSpPr/>
              <p:nvPr/>
            </p:nvGrpSpPr>
            <p:grpSpPr>
              <a:xfrm>
                <a:off x="5905205" y="3704263"/>
                <a:ext cx="882098" cy="603364"/>
                <a:chOff x="975283" y="3149672"/>
                <a:chExt cx="882098" cy="603364"/>
              </a:xfrm>
            </p:grpSpPr>
            <p:pic>
              <p:nvPicPr>
                <p:cNvPr id="59" name="Picture 58"/>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60" name="Picture 59"/>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61" name="Rectangle 60"/>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53" name="Group 52"/>
              <p:cNvGrpSpPr/>
              <p:nvPr/>
            </p:nvGrpSpPr>
            <p:grpSpPr>
              <a:xfrm>
                <a:off x="5074824" y="3044768"/>
                <a:ext cx="882098" cy="603364"/>
                <a:chOff x="975283" y="3149672"/>
                <a:chExt cx="882098" cy="603364"/>
              </a:xfrm>
            </p:grpSpPr>
            <p:pic>
              <p:nvPicPr>
                <p:cNvPr id="56" name="Picture 55"/>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57" name="Picture 56"/>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58" name="Rectangle 57"/>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54" name="Straight Arrow Connector 53"/>
              <p:cNvCxnSpPr>
                <a:endCxn id="63" idx="1"/>
              </p:cNvCxnSpPr>
              <p:nvPr/>
            </p:nvCxnSpPr>
            <p:spPr>
              <a:xfrm>
                <a:off x="5956922" y="3333000"/>
                <a:ext cx="1213177" cy="180587"/>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61" idx="3"/>
              </p:cNvCxnSpPr>
              <p:nvPr/>
            </p:nvCxnSpPr>
            <p:spPr>
              <a:xfrm flipV="1">
                <a:off x="6787303" y="3604741"/>
                <a:ext cx="361264" cy="401204"/>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a:off x="5975902" y="4328290"/>
              <a:ext cx="4846246" cy="1469613"/>
              <a:chOff x="4451902" y="4328289"/>
              <a:chExt cx="4846246" cy="1469613"/>
            </a:xfrm>
          </p:grpSpPr>
          <p:sp>
            <p:nvSpPr>
              <p:cNvPr id="41" name="TextBox 40"/>
              <p:cNvSpPr txBox="1"/>
              <p:nvPr/>
            </p:nvSpPr>
            <p:spPr>
              <a:xfrm>
                <a:off x="4451902" y="4328289"/>
                <a:ext cx="48462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Outsourced</a:t>
                </a: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 Private Cloud (= off-</a:t>
                </a: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premise</a:t>
                </a: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2" name="Group 41"/>
              <p:cNvGrpSpPr/>
              <p:nvPr/>
            </p:nvGrpSpPr>
            <p:grpSpPr>
              <a:xfrm>
                <a:off x="6694659" y="4697621"/>
                <a:ext cx="1120431" cy="1100281"/>
                <a:chOff x="6782780" y="3149672"/>
                <a:chExt cx="928742" cy="928742"/>
              </a:xfrm>
            </p:grpSpPr>
            <p:pic>
              <p:nvPicPr>
                <p:cNvPr id="48" name="Picture 4" descr="http://icons.iconarchive.com/icons/custom-icon-design/pretty-office-12/512/cloud-icon.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782780" y="3149672"/>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icons.iconarchive.com/icons/custom-icon-design/pretty-office-12/512/cloud-icon.png"/>
                <p:cNvPicPr>
                  <a:picLocks noChangeAspect="1" noChangeArrowheads="1"/>
                </p:cNvPicPr>
                <p:nvPr/>
              </p:nvPicPr>
              <p:blipFill>
                <a:blip r:embed="rId10"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27249" y="3403305"/>
                  <a:ext cx="568012" cy="568012"/>
                </a:xfrm>
                <a:prstGeom prst="rect">
                  <a:avLst/>
                </a:prstGeom>
                <a:noFill/>
                <a:scene3d>
                  <a:camera prst="orthographicFront">
                    <a:rot lat="0" lon="21299999" rev="0"/>
                  </a:camera>
                  <a:lightRig rig="threePt" dir="t"/>
                </a:scene3d>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5189728" y="5084210"/>
                <a:ext cx="882098" cy="603364"/>
                <a:chOff x="975283" y="3149672"/>
                <a:chExt cx="882098" cy="603364"/>
              </a:xfrm>
            </p:grpSpPr>
            <p:pic>
              <p:nvPicPr>
                <p:cNvPr id="45" name="Picture 44"/>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46" name="Picture 4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47" name="Rectangle 46"/>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44" name="Straight Arrow Connector 43"/>
              <p:cNvCxnSpPr>
                <a:endCxn id="49" idx="1"/>
              </p:cNvCxnSpPr>
              <p:nvPr/>
            </p:nvCxnSpPr>
            <p:spPr>
              <a:xfrm>
                <a:off x="6069128" y="5321987"/>
                <a:ext cx="920458" cy="125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a:off x="2499048" y="4365104"/>
              <a:ext cx="3520994" cy="1512168"/>
              <a:chOff x="975048" y="4365104"/>
              <a:chExt cx="3520994" cy="1512168"/>
            </a:xfrm>
          </p:grpSpPr>
          <p:sp>
            <p:nvSpPr>
              <p:cNvPr id="30" name="TextBox 29"/>
              <p:cNvSpPr txBox="1"/>
              <p:nvPr/>
            </p:nvSpPr>
            <p:spPr>
              <a:xfrm>
                <a:off x="975048" y="4365104"/>
                <a:ext cx="35209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Private Cloud on-</a:t>
                </a:r>
                <a:r>
                  <a:rPr kumimoji="0" lang="nl-BE" sz="1800" b="0" i="0" u="none" strike="noStrike" kern="1200" cap="none" spc="0" normalizeH="0" baseline="0" noProof="0" dirty="0" err="1" smtClean="0">
                    <a:ln>
                      <a:noFill/>
                    </a:ln>
                    <a:solidFill>
                      <a:prstClr val="black"/>
                    </a:solidFill>
                    <a:effectLst/>
                    <a:uLnTx/>
                    <a:uFillTx/>
                    <a:latin typeface="Calibri"/>
                    <a:ea typeface="+mn-ea"/>
                    <a:cs typeface="+mn-cs"/>
                  </a:rPr>
                  <a:t>premise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1" name="Picture 4" descr="http://icons.iconarchive.com/icons/custom-icon-design/pretty-office-12/512/cloud-icon.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75943" y="4804514"/>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685425" y="4882196"/>
                <a:ext cx="189198" cy="266380"/>
              </a:xfrm>
              <a:prstGeom prst="rect">
                <a:avLst/>
              </a:prstGeom>
            </p:spPr>
          </p:pic>
          <p:pic>
            <p:nvPicPr>
              <p:cNvPr id="33" name="Picture 32"/>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685425" y="5435546"/>
                <a:ext cx="189198" cy="266380"/>
              </a:xfrm>
              <a:prstGeom prst="rect">
                <a:avLst/>
              </a:prstGeom>
            </p:spPr>
          </p:pic>
          <p:sp>
            <p:nvSpPr>
              <p:cNvPr id="34" name="Rectangle 33"/>
              <p:cNvSpPr/>
              <p:nvPr/>
            </p:nvSpPr>
            <p:spPr>
              <a:xfrm>
                <a:off x="1427718" y="4734436"/>
                <a:ext cx="2424201" cy="1142836"/>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5" name="Picture 34"/>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407215" y="5421194"/>
                <a:ext cx="189198" cy="266380"/>
              </a:xfrm>
              <a:prstGeom prst="rect">
                <a:avLst/>
              </a:prstGeom>
            </p:spPr>
          </p:pic>
          <p:pic>
            <p:nvPicPr>
              <p:cNvPr id="36" name="Picture 3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3420008" y="4840142"/>
                <a:ext cx="189198" cy="266380"/>
              </a:xfrm>
              <a:prstGeom prst="rect">
                <a:avLst/>
              </a:prstGeom>
            </p:spPr>
          </p:pic>
          <p:cxnSp>
            <p:nvCxnSpPr>
              <p:cNvPr id="37" name="Straight Arrow Connector 36"/>
              <p:cNvCxnSpPr/>
              <p:nvPr/>
            </p:nvCxnSpPr>
            <p:spPr>
              <a:xfrm>
                <a:off x="1857380" y="5065384"/>
                <a:ext cx="547280" cy="103782"/>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flipH="1">
                <a:off x="3084240" y="5040581"/>
                <a:ext cx="335541" cy="153388"/>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39" name="Straight Arrow Connector 38"/>
              <p:cNvCxnSpPr>
                <a:stCxn id="35" idx="1"/>
              </p:cNvCxnSpPr>
              <p:nvPr/>
            </p:nvCxnSpPr>
            <p:spPr>
              <a:xfrm flipH="1" flipV="1">
                <a:off x="3204685" y="5487789"/>
                <a:ext cx="202530" cy="6659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1857381" y="5467752"/>
                <a:ext cx="418562" cy="13319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grpSp>
        <p:grpSp>
          <p:nvGrpSpPr>
            <p:cNvPr id="13" name="Group 12"/>
            <p:cNvGrpSpPr/>
            <p:nvPr/>
          </p:nvGrpSpPr>
          <p:grpSpPr>
            <a:xfrm>
              <a:off x="6635806" y="1104514"/>
              <a:ext cx="3393695" cy="1406555"/>
              <a:chOff x="5111805" y="1104513"/>
              <a:chExt cx="3393695" cy="1406555"/>
            </a:xfrm>
          </p:grpSpPr>
          <p:sp>
            <p:nvSpPr>
              <p:cNvPr id="17" name="TextBox 16"/>
              <p:cNvSpPr txBox="1"/>
              <p:nvPr/>
            </p:nvSpPr>
            <p:spPr>
              <a:xfrm>
                <a:off x="5878999" y="1104513"/>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Public Cloud</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8" name="Picture 4" descr="http://icons.iconarchive.com/icons/custom-icon-design/pretty-office-12/512/cloud-icon.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10654" y="1473845"/>
                <a:ext cx="928742" cy="92874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5299458" y="1857711"/>
                <a:ext cx="189198" cy="266380"/>
              </a:xfrm>
              <a:prstGeom prst="rect">
                <a:avLst/>
              </a:prstGeom>
            </p:spPr>
          </p:pic>
          <p:pic>
            <p:nvPicPr>
              <p:cNvPr id="20" name="Picture 19"/>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5667758" y="2023107"/>
                <a:ext cx="189198" cy="266380"/>
              </a:xfrm>
              <a:prstGeom prst="rect">
                <a:avLst/>
              </a:prstGeom>
            </p:spPr>
          </p:pic>
          <p:sp>
            <p:nvSpPr>
              <p:cNvPr id="21" name="Rectangle 20"/>
              <p:cNvSpPr/>
              <p:nvPr/>
            </p:nvSpPr>
            <p:spPr>
              <a:xfrm>
                <a:off x="5111805" y="1772755"/>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2" name="Group 21"/>
              <p:cNvGrpSpPr/>
              <p:nvPr/>
            </p:nvGrpSpPr>
            <p:grpSpPr>
              <a:xfrm>
                <a:off x="7623402" y="1256023"/>
                <a:ext cx="882098" cy="603364"/>
                <a:chOff x="975283" y="3149672"/>
                <a:chExt cx="882098" cy="603364"/>
              </a:xfrm>
            </p:grpSpPr>
            <p:pic>
              <p:nvPicPr>
                <p:cNvPr id="27" name="Picture 26"/>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162936" y="3234628"/>
                  <a:ext cx="189198" cy="266380"/>
                </a:xfrm>
                <a:prstGeom prst="rect">
                  <a:avLst/>
                </a:prstGeom>
              </p:spPr>
            </p:pic>
            <p:pic>
              <p:nvPicPr>
                <p:cNvPr id="28" name="Picture 27"/>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1531236" y="3400024"/>
                  <a:ext cx="189198" cy="266380"/>
                </a:xfrm>
                <a:prstGeom prst="rect">
                  <a:avLst/>
                </a:prstGeom>
              </p:spPr>
            </p:pic>
            <p:sp>
              <p:nvSpPr>
                <p:cNvPr id="29" name="Rectangle 28"/>
                <p:cNvSpPr/>
                <p:nvPr/>
              </p:nvSpPr>
              <p:spPr>
                <a:xfrm>
                  <a:off x="975283" y="3149672"/>
                  <a:ext cx="882098" cy="603364"/>
                </a:xfrm>
                <a:prstGeom prst="rect">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cxnSp>
            <p:nvCxnSpPr>
              <p:cNvPr id="23" name="Straight Arrow Connector 22"/>
              <p:cNvCxnSpPr/>
              <p:nvPr/>
            </p:nvCxnSpPr>
            <p:spPr>
              <a:xfrm flipV="1">
                <a:off x="5993903" y="2047781"/>
                <a:ext cx="416751" cy="41975"/>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29" idx="1"/>
              </p:cNvCxnSpPr>
              <p:nvPr/>
            </p:nvCxnSpPr>
            <p:spPr>
              <a:xfrm flipH="1">
                <a:off x="7254874" y="1557705"/>
                <a:ext cx="368528" cy="300006"/>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26" idx="1"/>
              </p:cNvCxnSpPr>
              <p:nvPr/>
            </p:nvCxnSpPr>
            <p:spPr>
              <a:xfrm flipH="1" flipV="1">
                <a:off x="7315711" y="2156298"/>
                <a:ext cx="694159" cy="221580"/>
              </a:xfrm>
              <a:prstGeom prst="straightConnector1">
                <a:avLst/>
              </a:prstGeom>
              <a:ln>
                <a:solidFill>
                  <a:srgbClr val="000000"/>
                </a:solidFill>
                <a:tailEnd type="arrow"/>
              </a:ln>
            </p:spPr>
            <p:style>
              <a:lnRef idx="1">
                <a:schemeClr val="dk1"/>
              </a:lnRef>
              <a:fillRef idx="0">
                <a:schemeClr val="dk1"/>
              </a:fillRef>
              <a:effectRef idx="0">
                <a:schemeClr val="dk1"/>
              </a:effectRef>
              <a:fontRef idx="minor">
                <a:schemeClr val="tx1"/>
              </a:fontRef>
            </p:style>
          </p:cxnSp>
          <p:pic>
            <p:nvPicPr>
              <p:cNvPr id="26" name="Picture 25"/>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2222" r="100000">
                            <a14:foregroundMark x1="46667" y1="14063" x2="46667" y2="14063"/>
                          </a14:backgroundRemoval>
                        </a14:imgEffect>
                      </a14:imgLayer>
                    </a14:imgProps>
                  </a:ext>
                  <a:ext uri="{28A0092B-C50C-407E-A947-70E740481C1C}">
                    <a14:useLocalDpi xmlns:a14="http://schemas.microsoft.com/office/drawing/2010/main"/>
                  </a:ext>
                </a:extLst>
              </a:blip>
              <a:srcRect/>
              <a:stretch/>
            </p:blipFill>
            <p:spPr>
              <a:xfrm>
                <a:off x="8009870" y="2244688"/>
                <a:ext cx="189198" cy="266380"/>
              </a:xfrm>
              <a:prstGeom prst="rect">
                <a:avLst/>
              </a:prstGeom>
            </p:spPr>
          </p:pic>
        </p:grpSp>
        <p:grpSp>
          <p:nvGrpSpPr>
            <p:cNvPr id="14" name="Group 13"/>
            <p:cNvGrpSpPr/>
            <p:nvPr/>
          </p:nvGrpSpPr>
          <p:grpSpPr>
            <a:xfrm>
              <a:off x="1983813" y="944725"/>
              <a:ext cx="8666167" cy="3456595"/>
              <a:chOff x="459812" y="944724"/>
              <a:chExt cx="8666167" cy="3456595"/>
            </a:xfrm>
          </p:grpSpPr>
          <p:sp>
            <p:nvSpPr>
              <p:cNvPr id="15" name="Rounded Rectangle 14"/>
              <p:cNvSpPr/>
              <p:nvPr/>
            </p:nvSpPr>
            <p:spPr>
              <a:xfrm>
                <a:off x="791580" y="944724"/>
                <a:ext cx="8334399" cy="3456595"/>
              </a:xfrm>
              <a:prstGeom prst="roundRect">
                <a:avLst/>
              </a:prstGeom>
              <a:solidFill>
                <a:schemeClr val="accent1">
                  <a:lumMod val="40000"/>
                  <a:lumOff val="60000"/>
                  <a:alpha val="13725"/>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tIns="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2800" b="0" i="0" u="none" strike="noStrike" kern="1200" cap="none" spc="0" normalizeH="0" baseline="0" noProof="0" dirty="0">
                    <a:ln>
                      <a:noFill/>
                    </a:ln>
                    <a:solidFill>
                      <a:prstClr val="black"/>
                    </a:solidFill>
                    <a:effectLst/>
                    <a:uLnTx/>
                    <a:uFillTx/>
                    <a:latin typeface="Calibri"/>
                    <a:ea typeface="+mn-ea"/>
                    <a:cs typeface="+mn-cs"/>
                  </a:rPr>
                  <a:t>			 </a:t>
                </a:r>
                <a:r>
                  <a:rPr kumimoji="0" lang="nl-BE" sz="2800" b="0" i="0" u="none" strike="noStrike" kern="1200" cap="none" spc="0" normalizeH="0" baseline="0" noProof="0" dirty="0" err="1">
                    <a:ln>
                      <a:noFill/>
                    </a:ln>
                    <a:solidFill>
                      <a:srgbClr val="002060"/>
                    </a:solidFill>
                    <a:effectLst/>
                    <a:uLnTx/>
                    <a:uFillTx/>
                    <a:latin typeface="Calibri"/>
                    <a:ea typeface="+mn-ea"/>
                    <a:cs typeface="+mn-cs"/>
                  </a:rPr>
                  <a:t>Hybrid</a:t>
                </a:r>
                <a:r>
                  <a:rPr kumimoji="0" lang="nl-BE" sz="2400" b="0" i="0" u="none" strike="noStrike" kern="1200" cap="none" spc="0" normalizeH="0" baseline="0" noProof="0" dirty="0">
                    <a:ln>
                      <a:noFill/>
                    </a:ln>
                    <a:solidFill>
                      <a:srgbClr val="F79646">
                        <a:lumMod val="50000"/>
                      </a:srgbClr>
                    </a:solidFill>
                    <a:effectLst/>
                    <a:uLnTx/>
                    <a:uFillTx/>
                    <a:latin typeface="Calibri"/>
                    <a:ea typeface="+mn-ea"/>
                    <a:cs typeface="+mn-cs"/>
                  </a:rPr>
                  <a:t> </a:t>
                </a:r>
                <a:endParaRPr kumimoji="0" lang="en-US" sz="2400" b="0" i="0" u="none" strike="noStrike" kern="1200" cap="none" spc="0" normalizeH="0" baseline="0" noProof="0" dirty="0">
                  <a:ln>
                    <a:noFill/>
                  </a:ln>
                  <a:solidFill>
                    <a:srgbClr val="F79646">
                      <a:lumMod val="50000"/>
                    </a:srgbClr>
                  </a:solidFill>
                  <a:effectLst/>
                  <a:uLnTx/>
                  <a:uFillTx/>
                  <a:latin typeface="Calibri"/>
                  <a:ea typeface="+mn-ea"/>
                  <a:cs typeface="+mn-cs"/>
                </a:endParaRPr>
              </a:p>
            </p:txBody>
          </p:sp>
          <p:pic>
            <p:nvPicPr>
              <p:cNvPr id="16" name="Picture 15"/>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rot="19162120">
                <a:off x="459812" y="1002214"/>
                <a:ext cx="1784640" cy="1008322"/>
              </a:xfrm>
              <a:prstGeom prst="rect">
                <a:avLst/>
              </a:prstGeom>
            </p:spPr>
          </p:pic>
        </p:grpSp>
      </p:grpSp>
    </p:spTree>
    <p:extLst>
      <p:ext uri="{BB962C8B-B14F-4D97-AF65-F5344CB8AC3E}">
        <p14:creationId xmlns:p14="http://schemas.microsoft.com/office/powerpoint/2010/main" val="18133609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Basic principles</a:t>
            </a:r>
            <a:endParaRPr lang="en-GB" noProof="0" dirty="0"/>
          </a:p>
        </p:txBody>
      </p:sp>
      <p:sp>
        <p:nvSpPr>
          <p:cNvPr id="4" name="Text Placeholder 3"/>
          <p:cNvSpPr>
            <a:spLocks noGrp="1"/>
          </p:cNvSpPr>
          <p:nvPr>
            <p:ph idx="1"/>
          </p:nvPr>
        </p:nvSpPr>
        <p:spPr/>
        <p:txBody>
          <a:bodyPr>
            <a:normAutofit/>
          </a:bodyPr>
          <a:lstStyle/>
          <a:p>
            <a:r>
              <a:rPr lang="en-GB" sz="1800" dirty="0"/>
              <a:t>maximize synergy where possible, generate efficiency gains and/or savings, while maintaining or improving service quality to citizens / enterprises / public institutions</a:t>
            </a:r>
          </a:p>
          <a:p>
            <a:r>
              <a:rPr lang="en-GB" sz="1800" dirty="0"/>
              <a:t>in line with overall synergy programme: assign services to the most capable one or propose shared services </a:t>
            </a:r>
          </a:p>
          <a:p>
            <a:r>
              <a:rPr lang="en-GB" sz="1800" dirty="0"/>
              <a:t>synergy based on result orientation, sense of responsibility and mutual trust</a:t>
            </a:r>
          </a:p>
        </p:txBody>
      </p:sp>
      <p:sp>
        <p:nvSpPr>
          <p:cNvPr id="9" name="Slide Number Placeholder 8"/>
          <p:cNvSpPr>
            <a:spLocks noGrp="1"/>
          </p:cNvSpPr>
          <p:nvPr>
            <p:ph type="sldNum" sz="quarter" idx="12"/>
          </p:nvPr>
        </p:nvSpPr>
        <p:spPr/>
        <p:txBody>
          <a:bodyPr/>
          <a:lstStyle/>
          <a:p>
            <a:r>
              <a:rPr lang="fr-BE" smtClean="0"/>
              <a:t> </a:t>
            </a:r>
            <a:fld id="{30A9230E-FFBB-4CCB-ABD7-198084EDE768}" type="slidenum">
              <a:rPr lang="fr-BE" smtClean="0"/>
              <a:pPr/>
              <a:t>56</a:t>
            </a:fld>
            <a:r>
              <a:rPr lang="fr-BE" smtClean="0"/>
              <a:t> </a:t>
            </a:r>
            <a:endParaRPr lang="fr-BE" dirty="0"/>
          </a:p>
        </p:txBody>
      </p:sp>
    </p:spTree>
    <p:extLst>
      <p:ext uri="{BB962C8B-B14F-4D97-AF65-F5344CB8AC3E}">
        <p14:creationId xmlns:p14="http://schemas.microsoft.com/office/powerpoint/2010/main" val="1815199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rgbClr val="0087BE"/>
                </a:solidFill>
              </a:rPr>
              <a:t>Status G-Cloud service portfolio </a:t>
            </a:r>
            <a:r>
              <a:rPr lang="nl-BE" sz="1200" dirty="0">
                <a:solidFill>
                  <a:srgbClr val="5591C3"/>
                </a:solidFill>
              </a:rPr>
              <a:t>(</a:t>
            </a:r>
            <a:r>
              <a:rPr lang="nl-BE" sz="1200" dirty="0" smtClean="0">
                <a:solidFill>
                  <a:srgbClr val="5591C3"/>
                </a:solidFill>
              </a:rPr>
              <a:t>26/11/2021) </a:t>
            </a:r>
            <a:endParaRPr lang="en-US" dirty="0"/>
          </a:p>
        </p:txBody>
      </p:sp>
      <p:grpSp>
        <p:nvGrpSpPr>
          <p:cNvPr id="6" name="Group 5"/>
          <p:cNvGrpSpPr>
            <a:grpSpLocks noChangeAspect="1"/>
          </p:cNvGrpSpPr>
          <p:nvPr/>
        </p:nvGrpSpPr>
        <p:grpSpPr>
          <a:xfrm>
            <a:off x="1026498" y="1310979"/>
            <a:ext cx="8698021" cy="5384654"/>
            <a:chOff x="931546" y="1283678"/>
            <a:chExt cx="8967031" cy="5551190"/>
          </a:xfrm>
        </p:grpSpPr>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3" y="6429634"/>
              <a:ext cx="5777657" cy="4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931546" y="1283678"/>
              <a:ext cx="8967031" cy="5161084"/>
            </a:xfrm>
            <a:prstGeom prst="rect">
              <a:avLst/>
            </a:prstGeom>
          </p:spPr>
        </p:pic>
      </p:grpSp>
      <p:sp>
        <p:nvSpPr>
          <p:cNvPr id="4" name="Slide Number Placeholder 3"/>
          <p:cNvSpPr>
            <a:spLocks noGrp="1"/>
          </p:cNvSpPr>
          <p:nvPr>
            <p:ph type="sldNum" sz="quarter" idx="12"/>
          </p:nvPr>
        </p:nvSpPr>
        <p:spPr/>
        <p:txBody>
          <a:bodyPr/>
          <a:lstStyle/>
          <a:p>
            <a:fld id="{FF9E0EB1-AE04-4E54-BA55-36539836E3BB}" type="slidenum">
              <a:rPr lang="en-US" smtClean="0"/>
              <a:t>57</a:t>
            </a:fld>
            <a:endParaRPr lang="en-US"/>
          </a:p>
        </p:txBody>
      </p:sp>
    </p:spTree>
    <p:extLst>
      <p:ext uri="{BB962C8B-B14F-4D97-AF65-F5344CB8AC3E}">
        <p14:creationId xmlns:p14="http://schemas.microsoft.com/office/powerpoint/2010/main" val="30241815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G-Cloud organization</a:t>
            </a:r>
            <a:endParaRPr lang="en-GB" noProof="0" dirty="0"/>
          </a:p>
        </p:txBody>
      </p:sp>
      <p:grpSp>
        <p:nvGrpSpPr>
          <p:cNvPr id="5" name="Group 4"/>
          <p:cNvGrpSpPr/>
          <p:nvPr/>
        </p:nvGrpSpPr>
        <p:grpSpPr>
          <a:xfrm>
            <a:off x="1991544" y="1436818"/>
            <a:ext cx="8250858" cy="5128344"/>
            <a:chOff x="1991544" y="961330"/>
            <a:chExt cx="8250858" cy="5128344"/>
          </a:xfrm>
        </p:grpSpPr>
        <p:sp>
          <p:nvSpPr>
            <p:cNvPr id="26" name="Rounded Rectangle 25"/>
            <p:cNvSpPr/>
            <p:nvPr/>
          </p:nvSpPr>
          <p:spPr>
            <a:xfrm>
              <a:off x="1991544" y="2276872"/>
              <a:ext cx="8220796" cy="1127634"/>
            </a:xfrm>
            <a:prstGeom prst="round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lumMod val="75000"/>
                    </a:prstClr>
                  </a:solidFill>
                  <a:effectLst/>
                  <a:uLnTx/>
                  <a:uFillTx/>
                  <a:latin typeface="Calibri"/>
                  <a:ea typeface="+mn-ea"/>
                  <a:cs typeface="+mn-cs"/>
                </a:rPr>
                <a:t>3 Colleges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400" b="0" i="0" u="none" strike="noStrike" kern="1200" cap="none" spc="0" normalizeH="0" baseline="0" noProof="0" dirty="0">
                  <a:ln>
                    <a:noFill/>
                  </a:ln>
                  <a:solidFill>
                    <a:prstClr val="black">
                      <a:lumMod val="75000"/>
                    </a:prstClr>
                  </a:solidFill>
                  <a:effectLst/>
                  <a:uLnTx/>
                  <a:uFillTx/>
                  <a:latin typeface="Calibri"/>
                  <a:ea typeface="+mn-ea"/>
                  <a:cs typeface="+mn-cs"/>
                </a:rPr>
                <a:t>FPS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400" b="0" i="0" u="none" strike="noStrike" kern="1200" cap="none" spc="0" normalizeH="0" baseline="0" noProof="0" dirty="0">
                  <a:ln>
                    <a:noFill/>
                  </a:ln>
                  <a:solidFill>
                    <a:prstClr val="black">
                      <a:lumMod val="75000"/>
                    </a:prstClr>
                  </a:solidFill>
                  <a:effectLst/>
                  <a:uLnTx/>
                  <a:uFillTx/>
                  <a:latin typeface="Calibri"/>
                  <a:ea typeface="+mn-ea"/>
                  <a:cs typeface="+mn-cs"/>
                </a:rPr>
                <a:t>Public Institutions of Social Security (PIOSS)</a:t>
              </a:r>
              <a:endParaRPr kumimoji="0" lang="nl-BE" sz="1400" b="0" i="0" u="none" strike="noStrike" kern="1200" cap="none" spc="0" normalizeH="0" baseline="0" noProof="0" dirty="0">
                <a:ln>
                  <a:noFill/>
                </a:ln>
                <a:solidFill>
                  <a:prstClr val="black">
                    <a:lumMod val="7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400" b="0" i="0" u="none" strike="noStrike" kern="1200" cap="none" spc="0" normalizeH="0" baseline="0" noProof="0" dirty="0">
                  <a:ln>
                    <a:noFill/>
                  </a:ln>
                  <a:solidFill>
                    <a:prstClr val="black">
                      <a:lumMod val="75000"/>
                    </a:prstClr>
                  </a:solidFill>
                  <a:effectLst/>
                  <a:uLnTx/>
                  <a:uFillTx/>
                  <a:latin typeface="Calibri"/>
                  <a:ea typeface="+mn-ea"/>
                  <a:cs typeface="+mn-cs"/>
                </a:rPr>
                <a:t>Institutions of Public </a:t>
              </a:r>
              <a:r>
                <a:rPr kumimoji="0" lang="fr-BE" sz="1400" b="0" i="0" u="none" strike="noStrike" kern="1200" cap="none" spc="0" normalizeH="0" baseline="0" noProof="0" dirty="0" err="1">
                  <a:ln>
                    <a:noFill/>
                  </a:ln>
                  <a:solidFill>
                    <a:prstClr val="black">
                      <a:lumMod val="75000"/>
                    </a:prstClr>
                  </a:solidFill>
                  <a:effectLst/>
                  <a:uLnTx/>
                  <a:uFillTx/>
                  <a:latin typeface="Calibri"/>
                  <a:ea typeface="+mn-ea"/>
                  <a:cs typeface="+mn-cs"/>
                </a:rPr>
                <a:t>Benefit</a:t>
              </a:r>
              <a:r>
                <a:rPr kumimoji="0" lang="fr-BE" sz="1400" b="0" i="0" u="none" strike="noStrike" kern="1200" cap="none" spc="0" normalizeH="0" baseline="0" noProof="0" dirty="0">
                  <a:ln>
                    <a:noFill/>
                  </a:ln>
                  <a:solidFill>
                    <a:prstClr val="black">
                      <a:lumMod val="75000"/>
                    </a:prstClr>
                  </a:solidFill>
                  <a:effectLst/>
                  <a:uLnTx/>
                  <a:uFillTx/>
                  <a:latin typeface="Calibri"/>
                  <a:ea typeface="+mn-ea"/>
                  <a:cs typeface="+mn-cs"/>
                </a:rPr>
                <a:t> (IPB)</a:t>
              </a:r>
              <a:endParaRPr kumimoji="0" lang="nl-BE" sz="1400" b="0" i="0" u="none" strike="noStrike" kern="1200" cap="none" spc="0" normalizeH="0" baseline="0" noProof="0" dirty="0">
                <a:ln>
                  <a:noFill/>
                </a:ln>
                <a:solidFill>
                  <a:prstClr val="black">
                    <a:lumMod val="75000"/>
                  </a:prstClr>
                </a:solidFill>
                <a:effectLst/>
                <a:uLnTx/>
                <a:uFillTx/>
                <a:latin typeface="Calibri"/>
                <a:ea typeface="+mn-ea"/>
                <a:cs typeface="+mn-cs"/>
              </a:endParaRPr>
            </a:p>
          </p:txBody>
        </p:sp>
        <p:sp>
          <p:nvSpPr>
            <p:cNvPr id="29" name="Rounded Rectangle 28"/>
            <p:cNvSpPr/>
            <p:nvPr/>
          </p:nvSpPr>
          <p:spPr>
            <a:xfrm>
              <a:off x="2021606" y="3525502"/>
              <a:ext cx="8220796" cy="1127634"/>
            </a:xfrm>
            <a:prstGeom prst="round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lumMod val="75000"/>
                    </a:prstClr>
                  </a:solidFill>
                  <a:effectLst/>
                  <a:uLnTx/>
                  <a:uFillTx/>
                  <a:latin typeface="Calibri"/>
                  <a:ea typeface="+mn-ea"/>
                  <a:cs typeface="+mn-cs"/>
                </a:rPr>
                <a:t>SIT: ICT managers </a:t>
              </a:r>
              <a:r>
                <a:rPr kumimoji="0" lang="nl-BE" sz="1600" b="0" i="0" u="none" strike="noStrike" kern="1200" cap="none" spc="0" normalizeH="0" baseline="0" noProof="0" dirty="0" err="1">
                  <a:ln>
                    <a:noFill/>
                  </a:ln>
                  <a:solidFill>
                    <a:prstClr val="black">
                      <a:lumMod val="75000"/>
                    </a:prstClr>
                  </a:solidFill>
                  <a:effectLst/>
                  <a:uLnTx/>
                  <a:uFillTx/>
                  <a:latin typeface="Calibri"/>
                  <a:ea typeface="+mn-ea"/>
                  <a:cs typeface="+mn-cs"/>
                </a:rPr>
                <a:t>from</a:t>
              </a:r>
              <a:endParaRPr kumimoji="0" lang="nl-BE" sz="1600" b="0" i="0" u="none" strike="noStrike" kern="1200" cap="none" spc="0" normalizeH="0" baseline="0" noProof="0" dirty="0">
                <a:ln>
                  <a:noFill/>
                </a:ln>
                <a:solidFill>
                  <a:prstClr val="black">
                    <a:lumMod val="7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400" b="0" i="0" u="none" strike="noStrike" kern="1200" cap="none" spc="0" normalizeH="0" baseline="0" noProof="0" dirty="0">
                  <a:ln>
                    <a:noFill/>
                  </a:ln>
                  <a:solidFill>
                    <a:prstClr val="black">
                      <a:lumMod val="75000"/>
                    </a:prstClr>
                  </a:solidFill>
                  <a:effectLst/>
                  <a:uLnTx/>
                  <a:uFillTx/>
                  <a:latin typeface="Calibri"/>
                  <a:ea typeface="+mn-ea"/>
                  <a:cs typeface="+mn-cs"/>
                </a:rPr>
                <a:t>FPS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BZ" sz="1400" b="0" i="0" u="none" strike="noStrike" kern="1200" cap="none" spc="0" normalizeH="0" baseline="0" noProof="0" dirty="0">
                  <a:ln>
                    <a:noFill/>
                  </a:ln>
                  <a:solidFill>
                    <a:prstClr val="black">
                      <a:lumMod val="75000"/>
                    </a:prstClr>
                  </a:solidFill>
                  <a:effectLst/>
                  <a:uLnTx/>
                  <a:uFillTx/>
                  <a:latin typeface="Calibri"/>
                  <a:ea typeface="+mn-ea"/>
                  <a:cs typeface="+mn-cs"/>
                </a:rPr>
                <a:t>Public Institutions of Social Security</a:t>
              </a:r>
              <a:endParaRPr kumimoji="0" lang="nl-BE" sz="1400" b="0" i="0" u="none" strike="noStrike" kern="1200" cap="none" spc="0" normalizeH="0" baseline="0" noProof="0" dirty="0">
                <a:ln>
                  <a:noFill/>
                </a:ln>
                <a:solidFill>
                  <a:prstClr val="black">
                    <a:lumMod val="75000"/>
                  </a:prstClr>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400" b="0" i="0" u="none" strike="noStrike" kern="1200" cap="none" spc="0" normalizeH="0" baseline="0" noProof="0" dirty="0">
                  <a:ln>
                    <a:noFill/>
                  </a:ln>
                  <a:solidFill>
                    <a:prstClr val="black">
                      <a:lumMod val="75000"/>
                    </a:prstClr>
                  </a:solidFill>
                  <a:effectLst/>
                  <a:uLnTx/>
                  <a:uFillTx/>
                  <a:latin typeface="Calibri"/>
                  <a:ea typeface="+mn-ea"/>
                  <a:cs typeface="+mn-cs"/>
                </a:rPr>
                <a:t>Institutions of Public </a:t>
              </a:r>
              <a:r>
                <a:rPr kumimoji="0" lang="fr-BE" sz="1400" b="0" i="0" u="none" strike="noStrike" kern="1200" cap="none" spc="0" normalizeH="0" baseline="0" noProof="0" dirty="0" err="1">
                  <a:ln>
                    <a:noFill/>
                  </a:ln>
                  <a:solidFill>
                    <a:prstClr val="black">
                      <a:lumMod val="75000"/>
                    </a:prstClr>
                  </a:solidFill>
                  <a:effectLst/>
                  <a:uLnTx/>
                  <a:uFillTx/>
                  <a:latin typeface="Calibri"/>
                  <a:ea typeface="+mn-ea"/>
                  <a:cs typeface="+mn-cs"/>
                </a:rPr>
                <a:t>Benefit</a:t>
              </a:r>
              <a:endParaRPr kumimoji="0" lang="nl-BE" sz="1400" b="0" i="0" u="none" strike="noStrike" kern="1200" cap="none" spc="0" normalizeH="0" baseline="0" noProof="0" dirty="0">
                <a:ln>
                  <a:noFill/>
                </a:ln>
                <a:solidFill>
                  <a:prstClr val="black">
                    <a:lumMod val="75000"/>
                  </a:prstClr>
                </a:solidFill>
                <a:effectLst/>
                <a:uLnTx/>
                <a:uFillTx/>
                <a:latin typeface="Calibri"/>
                <a:ea typeface="+mn-ea"/>
                <a:cs typeface="+mn-cs"/>
              </a:endParaRPr>
            </a:p>
          </p:txBody>
        </p:sp>
        <p:sp>
          <p:nvSpPr>
            <p:cNvPr id="30" name="Rounded Rectangle 29"/>
            <p:cNvSpPr/>
            <p:nvPr/>
          </p:nvSpPr>
          <p:spPr>
            <a:xfrm>
              <a:off x="2021606" y="4821646"/>
              <a:ext cx="8220796" cy="1127634"/>
            </a:xfrm>
            <a:prstGeom prst="round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lumMod val="75000"/>
                    </a:prstClr>
                  </a:solidFill>
                  <a:effectLst/>
                  <a:uLnTx/>
                  <a:uFillTx/>
                  <a:latin typeface="Calibri"/>
                  <a:ea typeface="+mn-ea"/>
                  <a:cs typeface="+mn-cs"/>
                </a:rPr>
                <a:t>Service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noProof="0" dirty="0">
                  <a:ln>
                    <a:noFill/>
                  </a:ln>
                  <a:solidFill>
                    <a:prstClr val="black">
                      <a:lumMod val="75000"/>
                    </a:prstClr>
                  </a:solidFill>
                  <a:effectLst/>
                  <a:uLnTx/>
                  <a:uFillTx/>
                  <a:latin typeface="Calibri"/>
                  <a:ea typeface="+mn-ea"/>
                  <a:cs typeface="+mn-cs"/>
                </a:rPr>
                <a:t>owners</a:t>
              </a:r>
              <a:r>
                <a:rPr kumimoji="0" lang="nl-BE" sz="1800" b="0" i="0" u="none" strike="noStrike" kern="1200" cap="none" spc="0" normalizeH="0" baseline="0" noProof="0" dirty="0" smtClean="0">
                  <a:ln>
                    <a:noFill/>
                  </a:ln>
                  <a:solidFill>
                    <a:prstClr val="black"/>
                  </a:solidFill>
                  <a:effectLst/>
                  <a:uLnTx/>
                  <a:uFillTx/>
                  <a:latin typeface="Calibri"/>
                  <a:ea typeface="+mn-ea"/>
                  <a:cs typeface="+mn-cs"/>
                </a:rPr>
                <a:t> </a:t>
              </a:r>
              <a:endParaRPr kumimoji="0" lang="nl-BE" sz="1600" b="0" i="0" u="none" strike="noStrike" kern="1200" cap="none" spc="0" normalizeH="0" baseline="0" noProof="0" dirty="0">
                <a:ln>
                  <a:noFill/>
                </a:ln>
                <a:solidFill>
                  <a:prstClr val="black">
                    <a:lumMod val="75000"/>
                  </a:prstClr>
                </a:solidFill>
                <a:effectLst/>
                <a:uLnTx/>
                <a:uFillTx/>
                <a:latin typeface="Calibri"/>
                <a:ea typeface="+mn-ea"/>
                <a:cs typeface="+mn-cs"/>
              </a:endParaRPr>
            </a:p>
          </p:txBody>
        </p:sp>
        <p:graphicFrame>
          <p:nvGraphicFramePr>
            <p:cNvPr id="23" name="Diagram 22"/>
            <p:cNvGraphicFramePr/>
            <p:nvPr>
              <p:extLst>
                <p:ext uri="{D42A27DB-BD31-4B8C-83A1-F6EECF244321}">
                  <p14:modId xmlns:p14="http://schemas.microsoft.com/office/powerpoint/2010/main" val="2387808796"/>
                </p:ext>
              </p:extLst>
            </p:nvPr>
          </p:nvGraphicFramePr>
          <p:xfrm>
            <a:off x="3404753" y="961330"/>
            <a:ext cx="681608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4" name="Slide Number Placeholder 3"/>
          <p:cNvSpPr>
            <a:spLocks noGrp="1"/>
          </p:cNvSpPr>
          <p:nvPr>
            <p:ph type="sldNum" sz="quarter" idx="12"/>
          </p:nvPr>
        </p:nvSpPr>
        <p:spPr/>
        <p:txBody>
          <a:bodyPr/>
          <a:lstStyle/>
          <a:p>
            <a:fld id="{FF9E0EB1-AE04-4E54-BA55-36539836E3BB}" type="slidenum">
              <a:rPr lang="en-US" smtClean="0"/>
              <a:t>58</a:t>
            </a:fld>
            <a:endParaRPr lang="en-US"/>
          </a:p>
        </p:txBody>
      </p:sp>
    </p:spTree>
    <p:extLst>
      <p:ext uri="{BB962C8B-B14F-4D97-AF65-F5344CB8AC3E}">
        <p14:creationId xmlns:p14="http://schemas.microsoft.com/office/powerpoint/2010/main" val="122133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fr-BE" altLang="en-US" smtClean="0"/>
              <a:t>Awards</a:t>
            </a:r>
            <a:endParaRPr lang="en-US" altLang="en-US" smtClean="0"/>
          </a:p>
        </p:txBody>
      </p:sp>
      <p:pic>
        <p:nvPicPr>
          <p:cNvPr id="13"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8695" y="3298834"/>
            <a:ext cx="1874610" cy="14049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207569" y="1362076"/>
            <a:ext cx="7718425" cy="5119784"/>
          </a:xfrm>
          <a:prstGeom prst="ellipse">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2235" y="4226398"/>
            <a:ext cx="18923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5085" y="2456335"/>
            <a:ext cx="1443038"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798" y="4742335"/>
            <a:ext cx="219551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90198" y="1756247"/>
            <a:ext cx="153035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5560" y="2235673"/>
            <a:ext cx="23637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4210" y="2734147"/>
            <a:ext cx="15573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www.hierodiction.at/images/epractice_logo.jpg"/>
          <p:cNvPicPr>
            <a:picLocks noChangeAspect="1" noChangeArrowheads="1"/>
          </p:cNvPicPr>
          <p:nvPr/>
        </p:nvPicPr>
        <p:blipFill>
          <a:blip r:embed="rId9">
            <a:clrChange>
              <a:clrFrom>
                <a:srgbClr val="F8F9F4"/>
              </a:clrFrom>
              <a:clrTo>
                <a:srgbClr val="F8F9F4">
                  <a:alpha val="0"/>
                </a:srgbClr>
              </a:clrTo>
            </a:clrChange>
            <a:extLst>
              <a:ext uri="{28A0092B-C50C-407E-A947-70E740481C1C}">
                <a14:useLocalDpi xmlns:a14="http://schemas.microsoft.com/office/drawing/2010/main" val="0"/>
              </a:ext>
            </a:extLst>
          </a:blip>
          <a:srcRect/>
          <a:stretch>
            <a:fillRect/>
          </a:stretch>
        </p:blipFill>
        <p:spPr bwMode="auto">
          <a:xfrm>
            <a:off x="4704136" y="1484784"/>
            <a:ext cx="195262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F9E0EB1-AE04-4E54-BA55-36539836E3BB}" type="slidenum">
              <a:rPr lang="en-US" smtClean="0"/>
              <a:t>59</a:t>
            </a:fld>
            <a:endParaRPr lang="en-US"/>
          </a:p>
        </p:txBody>
      </p:sp>
      <p:pic>
        <p:nvPicPr>
          <p:cNvPr id="14" name="Content Placeholder 4"/>
          <p:cNvPicPr>
            <a:picLocks noChangeAspect="1"/>
          </p:cNvPicPr>
          <p:nvPr/>
        </p:nvPicPr>
        <p:blipFill rotWithShape="1">
          <a:blip r:embed="rId10" cstate="print">
            <a:extLst>
              <a:ext uri="{28A0092B-C50C-407E-A947-70E740481C1C}">
                <a14:useLocalDpi xmlns:a14="http://schemas.microsoft.com/office/drawing/2010/main" val="0"/>
              </a:ext>
            </a:extLst>
          </a:blip>
          <a:stretch/>
        </p:blipFill>
        <p:spPr>
          <a:xfrm>
            <a:off x="7510635" y="3834756"/>
            <a:ext cx="1230699" cy="1925228"/>
          </a:xfrm>
          <a:prstGeom prst="rect">
            <a:avLst/>
          </a:prstGeom>
          <a:ln w="28575">
            <a:noFill/>
            <a:bevel/>
          </a:ln>
        </p:spPr>
      </p:pic>
      <p:grpSp>
        <p:nvGrpSpPr>
          <p:cNvPr id="16" name="Group 15"/>
          <p:cNvGrpSpPr>
            <a:grpSpLocks noChangeAspect="1"/>
          </p:cNvGrpSpPr>
          <p:nvPr/>
        </p:nvGrpSpPr>
        <p:grpSpPr>
          <a:xfrm rot="21600000">
            <a:off x="3582514" y="4947508"/>
            <a:ext cx="1459959" cy="912160"/>
            <a:chOff x="1116330" y="1566227"/>
            <a:chExt cx="6911344" cy="3725543"/>
          </a:xfrm>
        </p:grpSpPr>
        <p:sp>
          <p:nvSpPr>
            <p:cNvPr id="17" name="Shape 276"/>
            <p:cNvSpPr/>
            <p:nvPr/>
          </p:nvSpPr>
          <p:spPr>
            <a:xfrm>
              <a:off x="1116330" y="1566227"/>
              <a:ext cx="6911340" cy="2227603"/>
            </a:xfrm>
            <a:custGeom>
              <a:avLst/>
              <a:gdLst/>
              <a:ahLst/>
              <a:cxnLst/>
              <a:rect l="0" t="0" r="0" b="0"/>
              <a:pathLst>
                <a:path w="6911518" h="2227656">
                  <a:moveTo>
                    <a:pt x="0" y="0"/>
                  </a:moveTo>
                  <a:lnTo>
                    <a:pt x="6911518" y="0"/>
                  </a:lnTo>
                  <a:lnTo>
                    <a:pt x="6911518" y="2227656"/>
                  </a:lnTo>
                  <a:lnTo>
                    <a:pt x="0" y="2227656"/>
                  </a:lnTo>
                  <a:lnTo>
                    <a:pt x="0" y="0"/>
                  </a:lnTo>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18" name="Shape 277"/>
            <p:cNvSpPr>
              <a:spLocks noChangeAspect="1"/>
            </p:cNvSpPr>
            <p:nvPr/>
          </p:nvSpPr>
          <p:spPr>
            <a:xfrm>
              <a:off x="1116334" y="3793829"/>
              <a:ext cx="6911340" cy="1497941"/>
            </a:xfrm>
            <a:custGeom>
              <a:avLst/>
              <a:gdLst/>
              <a:ahLst/>
              <a:cxnLst/>
              <a:rect l="0" t="0" r="0" b="0"/>
              <a:pathLst>
                <a:path w="6911518" h="1497978">
                  <a:moveTo>
                    <a:pt x="0" y="0"/>
                  </a:moveTo>
                  <a:lnTo>
                    <a:pt x="6911518" y="0"/>
                  </a:lnTo>
                  <a:lnTo>
                    <a:pt x="6911518" y="1497978"/>
                  </a:lnTo>
                  <a:lnTo>
                    <a:pt x="0" y="1497978"/>
                  </a:lnTo>
                  <a:lnTo>
                    <a:pt x="0" y="0"/>
                  </a:lnTo>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19" name="Shape 8"/>
            <p:cNvSpPr/>
            <p:nvPr/>
          </p:nvSpPr>
          <p:spPr>
            <a:xfrm>
              <a:off x="2122964" y="1881573"/>
              <a:ext cx="227019" cy="224010"/>
            </a:xfrm>
            <a:custGeom>
              <a:avLst/>
              <a:gdLst/>
              <a:ahLst/>
              <a:cxnLst/>
              <a:rect l="0" t="0" r="0" b="0"/>
              <a:pathLst>
                <a:path w="227025" h="224015">
                  <a:moveTo>
                    <a:pt x="113487" y="0"/>
                  </a:moveTo>
                  <a:lnTo>
                    <a:pt x="140018" y="84074"/>
                  </a:lnTo>
                  <a:lnTo>
                    <a:pt x="227025" y="84074"/>
                  </a:lnTo>
                  <a:lnTo>
                    <a:pt x="155931" y="138290"/>
                  </a:lnTo>
                  <a:lnTo>
                    <a:pt x="183502" y="224015"/>
                  </a:lnTo>
                  <a:lnTo>
                    <a:pt x="113487" y="171818"/>
                  </a:lnTo>
                  <a:lnTo>
                    <a:pt x="42786" y="224015"/>
                  </a:lnTo>
                  <a:lnTo>
                    <a:pt x="70015" y="138100"/>
                  </a:lnTo>
                  <a:lnTo>
                    <a:pt x="0" y="84074"/>
                  </a:lnTo>
                  <a:lnTo>
                    <a:pt x="87338" y="84074"/>
                  </a:lnTo>
                  <a:lnTo>
                    <a:pt x="113487"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0" name="Shape 9"/>
            <p:cNvSpPr/>
            <p:nvPr/>
          </p:nvSpPr>
          <p:spPr>
            <a:xfrm>
              <a:off x="2462056" y="1865574"/>
              <a:ext cx="202611" cy="200020"/>
            </a:xfrm>
            <a:custGeom>
              <a:avLst/>
              <a:gdLst/>
              <a:ahLst/>
              <a:cxnLst/>
              <a:rect l="0" t="0" r="0" b="0"/>
              <a:pathLst>
                <a:path w="202616" h="200025">
                  <a:moveTo>
                    <a:pt x="101460" y="0"/>
                  </a:moveTo>
                  <a:lnTo>
                    <a:pt x="124816" y="75108"/>
                  </a:lnTo>
                  <a:lnTo>
                    <a:pt x="202616" y="75108"/>
                  </a:lnTo>
                  <a:lnTo>
                    <a:pt x="139332" y="123495"/>
                  </a:lnTo>
                  <a:lnTo>
                    <a:pt x="163728" y="200025"/>
                  </a:lnTo>
                  <a:lnTo>
                    <a:pt x="101460" y="153454"/>
                  </a:lnTo>
                  <a:lnTo>
                    <a:pt x="38202" y="200025"/>
                  </a:lnTo>
                  <a:lnTo>
                    <a:pt x="62586" y="123266"/>
                  </a:lnTo>
                  <a:lnTo>
                    <a:pt x="0" y="75108"/>
                  </a:lnTo>
                  <a:lnTo>
                    <a:pt x="77788" y="75108"/>
                  </a:lnTo>
                  <a:lnTo>
                    <a:pt x="10146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1" name="Shape 10"/>
            <p:cNvSpPr/>
            <p:nvPr/>
          </p:nvSpPr>
          <p:spPr>
            <a:xfrm>
              <a:off x="2738918" y="1996225"/>
              <a:ext cx="165121" cy="162683"/>
            </a:xfrm>
            <a:custGeom>
              <a:avLst/>
              <a:gdLst/>
              <a:ahLst/>
              <a:cxnLst/>
              <a:rect l="0" t="0" r="0" b="0"/>
              <a:pathLst>
                <a:path w="165125" h="162687">
                  <a:moveTo>
                    <a:pt x="82740" y="0"/>
                  </a:moveTo>
                  <a:lnTo>
                    <a:pt x="101854" y="61049"/>
                  </a:lnTo>
                  <a:lnTo>
                    <a:pt x="165125" y="61049"/>
                  </a:lnTo>
                  <a:lnTo>
                    <a:pt x="113500" y="100444"/>
                  </a:lnTo>
                  <a:lnTo>
                    <a:pt x="133299" y="162687"/>
                  </a:lnTo>
                  <a:lnTo>
                    <a:pt x="82740" y="124854"/>
                  </a:lnTo>
                  <a:lnTo>
                    <a:pt x="31496" y="162687"/>
                  </a:lnTo>
                  <a:lnTo>
                    <a:pt x="51295" y="100292"/>
                  </a:lnTo>
                  <a:lnTo>
                    <a:pt x="0" y="61049"/>
                  </a:lnTo>
                  <a:lnTo>
                    <a:pt x="63665" y="61049"/>
                  </a:lnTo>
                  <a:lnTo>
                    <a:pt x="8274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2" name="Shape 11"/>
            <p:cNvSpPr/>
            <p:nvPr/>
          </p:nvSpPr>
          <p:spPr>
            <a:xfrm>
              <a:off x="1768328" y="2009560"/>
              <a:ext cx="296639" cy="292588"/>
            </a:xfrm>
            <a:custGeom>
              <a:avLst/>
              <a:gdLst/>
              <a:ahLst/>
              <a:cxnLst/>
              <a:rect l="0" t="0" r="0" b="0"/>
              <a:pathLst>
                <a:path w="296647" h="292595">
                  <a:moveTo>
                    <a:pt x="148146" y="0"/>
                  </a:moveTo>
                  <a:lnTo>
                    <a:pt x="182791" y="109830"/>
                  </a:lnTo>
                  <a:lnTo>
                    <a:pt x="296647" y="109830"/>
                  </a:lnTo>
                  <a:lnTo>
                    <a:pt x="204026" y="180645"/>
                  </a:lnTo>
                  <a:lnTo>
                    <a:pt x="239738" y="292595"/>
                  </a:lnTo>
                  <a:lnTo>
                    <a:pt x="148146" y="224434"/>
                  </a:lnTo>
                  <a:lnTo>
                    <a:pt x="56172" y="292595"/>
                  </a:lnTo>
                  <a:lnTo>
                    <a:pt x="91224" y="180353"/>
                  </a:lnTo>
                  <a:lnTo>
                    <a:pt x="0" y="109830"/>
                  </a:lnTo>
                  <a:lnTo>
                    <a:pt x="113843" y="109830"/>
                  </a:lnTo>
                  <a:lnTo>
                    <a:pt x="14814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3" name="Shape 12"/>
            <p:cNvSpPr/>
            <p:nvPr/>
          </p:nvSpPr>
          <p:spPr>
            <a:xfrm>
              <a:off x="1530331" y="2315462"/>
              <a:ext cx="318940" cy="314533"/>
            </a:xfrm>
            <a:custGeom>
              <a:avLst/>
              <a:gdLst/>
              <a:ahLst/>
              <a:cxnLst/>
              <a:rect l="0" t="0" r="0" b="0"/>
              <a:pathLst>
                <a:path w="318948" h="314541">
                  <a:moveTo>
                    <a:pt x="159512" y="0"/>
                  </a:moveTo>
                  <a:lnTo>
                    <a:pt x="196266" y="118085"/>
                  </a:lnTo>
                  <a:lnTo>
                    <a:pt x="318948" y="118085"/>
                  </a:lnTo>
                  <a:lnTo>
                    <a:pt x="219240" y="194183"/>
                  </a:lnTo>
                  <a:lnTo>
                    <a:pt x="257442" y="314541"/>
                  </a:lnTo>
                  <a:lnTo>
                    <a:pt x="159512" y="241287"/>
                  </a:lnTo>
                  <a:lnTo>
                    <a:pt x="60477" y="314541"/>
                  </a:lnTo>
                  <a:lnTo>
                    <a:pt x="98298" y="193904"/>
                  </a:lnTo>
                  <a:lnTo>
                    <a:pt x="0" y="118085"/>
                  </a:lnTo>
                  <a:lnTo>
                    <a:pt x="122364" y="118085"/>
                  </a:lnTo>
                  <a:lnTo>
                    <a:pt x="15951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4" name="Shape 13"/>
            <p:cNvSpPr/>
            <p:nvPr/>
          </p:nvSpPr>
          <p:spPr>
            <a:xfrm>
              <a:off x="1503455" y="2696572"/>
              <a:ext cx="356798" cy="351884"/>
            </a:xfrm>
            <a:custGeom>
              <a:avLst/>
              <a:gdLst/>
              <a:ahLst/>
              <a:cxnLst/>
              <a:rect l="0" t="0" r="0" b="0"/>
              <a:pathLst>
                <a:path w="356807" h="351892">
                  <a:moveTo>
                    <a:pt x="178232" y="0"/>
                  </a:moveTo>
                  <a:lnTo>
                    <a:pt x="219608" y="132042"/>
                  </a:lnTo>
                  <a:lnTo>
                    <a:pt x="356807" y="132042"/>
                  </a:lnTo>
                  <a:lnTo>
                    <a:pt x="245085" y="217284"/>
                  </a:lnTo>
                  <a:lnTo>
                    <a:pt x="288214" y="351892"/>
                  </a:lnTo>
                  <a:lnTo>
                    <a:pt x="178562" y="269926"/>
                  </a:lnTo>
                  <a:lnTo>
                    <a:pt x="67551" y="351892"/>
                  </a:lnTo>
                  <a:lnTo>
                    <a:pt x="109982" y="216865"/>
                  </a:lnTo>
                  <a:lnTo>
                    <a:pt x="0" y="132042"/>
                  </a:lnTo>
                  <a:lnTo>
                    <a:pt x="137223" y="132042"/>
                  </a:lnTo>
                  <a:lnTo>
                    <a:pt x="17823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5" name="Shape 14"/>
            <p:cNvSpPr/>
            <p:nvPr/>
          </p:nvSpPr>
          <p:spPr>
            <a:xfrm>
              <a:off x="1717048" y="3064395"/>
              <a:ext cx="373027" cy="367808"/>
            </a:xfrm>
            <a:custGeom>
              <a:avLst/>
              <a:gdLst/>
              <a:ahLst/>
              <a:cxnLst/>
              <a:rect l="0" t="0" r="0" b="0"/>
              <a:pathLst>
                <a:path w="373037" h="367817">
                  <a:moveTo>
                    <a:pt x="186334" y="0"/>
                  </a:moveTo>
                  <a:lnTo>
                    <a:pt x="229845" y="138024"/>
                  </a:lnTo>
                  <a:lnTo>
                    <a:pt x="373037" y="138024"/>
                  </a:lnTo>
                  <a:lnTo>
                    <a:pt x="256350" y="227050"/>
                  </a:lnTo>
                  <a:lnTo>
                    <a:pt x="301257" y="367817"/>
                  </a:lnTo>
                  <a:lnTo>
                    <a:pt x="186334" y="282143"/>
                  </a:lnTo>
                  <a:lnTo>
                    <a:pt x="70714" y="367817"/>
                  </a:lnTo>
                  <a:lnTo>
                    <a:pt x="114897" y="226758"/>
                  </a:lnTo>
                  <a:lnTo>
                    <a:pt x="0" y="138024"/>
                  </a:lnTo>
                  <a:lnTo>
                    <a:pt x="143205" y="138024"/>
                  </a:lnTo>
                  <a:lnTo>
                    <a:pt x="186334"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6" name="Shape 15"/>
            <p:cNvSpPr/>
            <p:nvPr/>
          </p:nvSpPr>
          <p:spPr>
            <a:xfrm>
              <a:off x="2147605" y="2136294"/>
              <a:ext cx="532484" cy="632166"/>
            </a:xfrm>
            <a:custGeom>
              <a:avLst/>
              <a:gdLst/>
              <a:ahLst/>
              <a:cxnLst/>
              <a:rect l="0" t="0" r="0" b="0"/>
              <a:pathLst>
                <a:path w="532498" h="632181">
                  <a:moveTo>
                    <a:pt x="286055" y="0"/>
                  </a:moveTo>
                  <a:cubicBezTo>
                    <a:pt x="360845" y="0"/>
                    <a:pt x="421577" y="22085"/>
                    <a:pt x="468287" y="66281"/>
                  </a:cubicBezTo>
                  <a:cubicBezTo>
                    <a:pt x="496087" y="92443"/>
                    <a:pt x="516928" y="129946"/>
                    <a:pt x="530847" y="178892"/>
                  </a:cubicBezTo>
                  <a:lnTo>
                    <a:pt x="408648" y="208077"/>
                  </a:lnTo>
                  <a:cubicBezTo>
                    <a:pt x="401422" y="176390"/>
                    <a:pt x="386347" y="151359"/>
                    <a:pt x="363398" y="133007"/>
                  </a:cubicBezTo>
                  <a:cubicBezTo>
                    <a:pt x="340474" y="114668"/>
                    <a:pt x="312585" y="105499"/>
                    <a:pt x="279794" y="105499"/>
                  </a:cubicBezTo>
                  <a:cubicBezTo>
                    <a:pt x="234480" y="105499"/>
                    <a:pt x="197714" y="121768"/>
                    <a:pt x="169507" y="154280"/>
                  </a:cubicBezTo>
                  <a:cubicBezTo>
                    <a:pt x="141275" y="186817"/>
                    <a:pt x="127178" y="239497"/>
                    <a:pt x="127178" y="312318"/>
                  </a:cubicBezTo>
                  <a:cubicBezTo>
                    <a:pt x="127178" y="389623"/>
                    <a:pt x="141072" y="444652"/>
                    <a:pt x="168885" y="477456"/>
                  </a:cubicBezTo>
                  <a:cubicBezTo>
                    <a:pt x="196660" y="510261"/>
                    <a:pt x="232816" y="526669"/>
                    <a:pt x="277292" y="526669"/>
                  </a:cubicBezTo>
                  <a:cubicBezTo>
                    <a:pt x="310096" y="526669"/>
                    <a:pt x="338328" y="516242"/>
                    <a:pt x="361950" y="495402"/>
                  </a:cubicBezTo>
                  <a:cubicBezTo>
                    <a:pt x="385572" y="474561"/>
                    <a:pt x="402539" y="441744"/>
                    <a:pt x="412826" y="396977"/>
                  </a:cubicBezTo>
                  <a:lnTo>
                    <a:pt x="532498" y="434937"/>
                  </a:lnTo>
                  <a:cubicBezTo>
                    <a:pt x="514160" y="501663"/>
                    <a:pt x="483641" y="551218"/>
                    <a:pt x="440970" y="583603"/>
                  </a:cubicBezTo>
                  <a:cubicBezTo>
                    <a:pt x="398298" y="615988"/>
                    <a:pt x="344145" y="632181"/>
                    <a:pt x="278537" y="632181"/>
                  </a:cubicBezTo>
                  <a:cubicBezTo>
                    <a:pt x="197371" y="632181"/>
                    <a:pt x="130632" y="604444"/>
                    <a:pt x="78384" y="548996"/>
                  </a:cubicBezTo>
                  <a:cubicBezTo>
                    <a:pt x="26124" y="493522"/>
                    <a:pt x="0" y="417690"/>
                    <a:pt x="0" y="321500"/>
                  </a:cubicBezTo>
                  <a:cubicBezTo>
                    <a:pt x="0" y="219761"/>
                    <a:pt x="26264" y="140729"/>
                    <a:pt x="78791" y="84430"/>
                  </a:cubicBezTo>
                  <a:cubicBezTo>
                    <a:pt x="131343" y="28143"/>
                    <a:pt x="200431" y="0"/>
                    <a:pt x="286055"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7" name="Shape 16"/>
            <p:cNvSpPr/>
            <p:nvPr/>
          </p:nvSpPr>
          <p:spPr>
            <a:xfrm>
              <a:off x="2742695" y="2305171"/>
              <a:ext cx="228327" cy="462807"/>
            </a:xfrm>
            <a:custGeom>
              <a:avLst/>
              <a:gdLst/>
              <a:ahLst/>
              <a:cxnLst/>
              <a:rect l="0" t="0" r="0" b="0"/>
              <a:pathLst>
                <a:path w="228333" h="462818">
                  <a:moveTo>
                    <a:pt x="228105" y="0"/>
                  </a:moveTo>
                  <a:lnTo>
                    <a:pt x="228333" y="19"/>
                  </a:lnTo>
                  <a:lnTo>
                    <a:pt x="228333" y="95533"/>
                  </a:lnTo>
                  <a:lnTo>
                    <a:pt x="186307" y="104249"/>
                  </a:lnTo>
                  <a:cubicBezTo>
                    <a:pt x="173450" y="110087"/>
                    <a:pt x="161811" y="118840"/>
                    <a:pt x="151384" y="130505"/>
                  </a:cubicBezTo>
                  <a:cubicBezTo>
                    <a:pt x="130556" y="153886"/>
                    <a:pt x="120117" y="187516"/>
                    <a:pt x="120117" y="231445"/>
                  </a:cubicBezTo>
                  <a:cubicBezTo>
                    <a:pt x="120117" y="275361"/>
                    <a:pt x="130556" y="309004"/>
                    <a:pt x="151384" y="332346"/>
                  </a:cubicBezTo>
                  <a:cubicBezTo>
                    <a:pt x="161811" y="344030"/>
                    <a:pt x="173450" y="352790"/>
                    <a:pt x="186307" y="358629"/>
                  </a:cubicBezTo>
                  <a:lnTo>
                    <a:pt x="228333" y="367343"/>
                  </a:lnTo>
                  <a:lnTo>
                    <a:pt x="228333" y="462818"/>
                  </a:lnTo>
                  <a:lnTo>
                    <a:pt x="169472" y="456000"/>
                  </a:lnTo>
                  <a:cubicBezTo>
                    <a:pt x="150114" y="451409"/>
                    <a:pt x="131229" y="444525"/>
                    <a:pt x="112827" y="435356"/>
                  </a:cubicBezTo>
                  <a:cubicBezTo>
                    <a:pt x="75971" y="417005"/>
                    <a:pt x="47968" y="390106"/>
                    <a:pt x="28803" y="354660"/>
                  </a:cubicBezTo>
                  <a:cubicBezTo>
                    <a:pt x="9601" y="319202"/>
                    <a:pt x="0" y="276060"/>
                    <a:pt x="0" y="225171"/>
                  </a:cubicBezTo>
                  <a:cubicBezTo>
                    <a:pt x="0" y="186258"/>
                    <a:pt x="9601" y="148590"/>
                    <a:pt x="28803" y="112179"/>
                  </a:cubicBezTo>
                  <a:cubicBezTo>
                    <a:pt x="47968" y="75755"/>
                    <a:pt x="75133" y="47942"/>
                    <a:pt x="110312" y="28765"/>
                  </a:cubicBezTo>
                  <a:cubicBezTo>
                    <a:pt x="145478" y="9588"/>
                    <a:pt x="184747" y="0"/>
                    <a:pt x="228105"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8" name="Shape 17"/>
            <p:cNvSpPr/>
            <p:nvPr/>
          </p:nvSpPr>
          <p:spPr>
            <a:xfrm>
              <a:off x="2971022" y="2305191"/>
              <a:ext cx="228708" cy="462859"/>
            </a:xfrm>
            <a:custGeom>
              <a:avLst/>
              <a:gdLst/>
              <a:ahLst/>
              <a:cxnLst/>
              <a:rect l="0" t="0" r="0" b="0"/>
              <a:pathLst>
                <a:path w="228714" h="462870">
                  <a:moveTo>
                    <a:pt x="0" y="0"/>
                  </a:moveTo>
                  <a:lnTo>
                    <a:pt x="47763" y="4059"/>
                  </a:lnTo>
                  <a:cubicBezTo>
                    <a:pt x="93485" y="12217"/>
                    <a:pt x="132394" y="32610"/>
                    <a:pt x="164503" y="65233"/>
                  </a:cubicBezTo>
                  <a:cubicBezTo>
                    <a:pt x="207315" y="108756"/>
                    <a:pt x="228714" y="163734"/>
                    <a:pt x="228714" y="230168"/>
                  </a:cubicBezTo>
                  <a:cubicBezTo>
                    <a:pt x="228714" y="297173"/>
                    <a:pt x="207111" y="352698"/>
                    <a:pt x="163868" y="396767"/>
                  </a:cubicBezTo>
                  <a:cubicBezTo>
                    <a:pt x="120650" y="440823"/>
                    <a:pt x="66230" y="462870"/>
                    <a:pt x="622" y="462870"/>
                  </a:cubicBezTo>
                  <a:lnTo>
                    <a:pt x="0" y="462798"/>
                  </a:lnTo>
                  <a:lnTo>
                    <a:pt x="0" y="367324"/>
                  </a:lnTo>
                  <a:lnTo>
                    <a:pt x="203" y="367366"/>
                  </a:lnTo>
                  <a:cubicBezTo>
                    <a:pt x="30772" y="367366"/>
                    <a:pt x="56439" y="355695"/>
                    <a:pt x="77140" y="332327"/>
                  </a:cubicBezTo>
                  <a:cubicBezTo>
                    <a:pt x="97853" y="308984"/>
                    <a:pt x="108217" y="275063"/>
                    <a:pt x="108217" y="230587"/>
                  </a:cubicBezTo>
                  <a:cubicBezTo>
                    <a:pt x="108217" y="187229"/>
                    <a:pt x="97853" y="153866"/>
                    <a:pt x="77140" y="130486"/>
                  </a:cubicBezTo>
                  <a:cubicBezTo>
                    <a:pt x="56439" y="107156"/>
                    <a:pt x="30772" y="95472"/>
                    <a:pt x="203" y="95472"/>
                  </a:cubicBezTo>
                  <a:lnTo>
                    <a:pt x="0" y="95514"/>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29" name="Shape 18"/>
            <p:cNvSpPr/>
            <p:nvPr/>
          </p:nvSpPr>
          <p:spPr>
            <a:xfrm>
              <a:off x="3271102" y="2305179"/>
              <a:ext cx="286886" cy="452858"/>
            </a:xfrm>
            <a:custGeom>
              <a:avLst/>
              <a:gdLst/>
              <a:ahLst/>
              <a:cxnLst/>
              <a:rect l="0" t="0" r="0" b="0"/>
              <a:pathLst>
                <a:path w="286893" h="452869">
                  <a:moveTo>
                    <a:pt x="209766" y="0"/>
                  </a:moveTo>
                  <a:cubicBezTo>
                    <a:pt x="236436" y="0"/>
                    <a:pt x="262166" y="7366"/>
                    <a:pt x="286893" y="22098"/>
                  </a:cubicBezTo>
                  <a:lnTo>
                    <a:pt x="250635" y="124257"/>
                  </a:lnTo>
                  <a:cubicBezTo>
                    <a:pt x="230886" y="111481"/>
                    <a:pt x="212535" y="105080"/>
                    <a:pt x="195593" y="105080"/>
                  </a:cubicBezTo>
                  <a:cubicBezTo>
                    <a:pt x="179172" y="105080"/>
                    <a:pt x="165265" y="109588"/>
                    <a:pt x="153873" y="118631"/>
                  </a:cubicBezTo>
                  <a:cubicBezTo>
                    <a:pt x="142481" y="127660"/>
                    <a:pt x="133502" y="144005"/>
                    <a:pt x="126987" y="167627"/>
                  </a:cubicBezTo>
                  <a:cubicBezTo>
                    <a:pt x="120447" y="191249"/>
                    <a:pt x="117196" y="240754"/>
                    <a:pt x="117196" y="316090"/>
                  </a:cubicBezTo>
                  <a:lnTo>
                    <a:pt x="117196" y="452869"/>
                  </a:lnTo>
                  <a:lnTo>
                    <a:pt x="0" y="452869"/>
                  </a:lnTo>
                  <a:lnTo>
                    <a:pt x="0" y="9995"/>
                  </a:lnTo>
                  <a:lnTo>
                    <a:pt x="108839" y="9995"/>
                  </a:lnTo>
                  <a:lnTo>
                    <a:pt x="108839" y="72961"/>
                  </a:lnTo>
                  <a:cubicBezTo>
                    <a:pt x="127483" y="43218"/>
                    <a:pt x="144221" y="23622"/>
                    <a:pt x="159093" y="14161"/>
                  </a:cubicBezTo>
                  <a:cubicBezTo>
                    <a:pt x="173965" y="4712"/>
                    <a:pt x="190843" y="0"/>
                    <a:pt x="209766"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0" name="Shape 19"/>
            <p:cNvSpPr/>
            <p:nvPr/>
          </p:nvSpPr>
          <p:spPr>
            <a:xfrm>
              <a:off x="3589758" y="2309239"/>
              <a:ext cx="214338" cy="617267"/>
            </a:xfrm>
            <a:custGeom>
              <a:avLst/>
              <a:gdLst/>
              <a:ahLst/>
              <a:cxnLst/>
              <a:rect l="0" t="0" r="0" b="0"/>
              <a:pathLst>
                <a:path w="214344" h="617282">
                  <a:moveTo>
                    <a:pt x="214344" y="0"/>
                  </a:moveTo>
                  <a:lnTo>
                    <a:pt x="214344" y="88771"/>
                  </a:lnTo>
                  <a:lnTo>
                    <a:pt x="176289" y="96793"/>
                  </a:lnTo>
                  <a:cubicBezTo>
                    <a:pt x="164401" y="102319"/>
                    <a:pt x="153733" y="110609"/>
                    <a:pt x="144285" y="121664"/>
                  </a:cubicBezTo>
                  <a:cubicBezTo>
                    <a:pt x="125387" y="143750"/>
                    <a:pt x="115938" y="176490"/>
                    <a:pt x="115938" y="219874"/>
                  </a:cubicBezTo>
                  <a:cubicBezTo>
                    <a:pt x="115938" y="269619"/>
                    <a:pt x="125793" y="306386"/>
                    <a:pt x="145529" y="330160"/>
                  </a:cubicBezTo>
                  <a:cubicBezTo>
                    <a:pt x="155404" y="342047"/>
                    <a:pt x="166354" y="350960"/>
                    <a:pt x="178379" y="356900"/>
                  </a:cubicBezTo>
                  <a:lnTo>
                    <a:pt x="214344" y="365053"/>
                  </a:lnTo>
                  <a:lnTo>
                    <a:pt x="214344" y="455463"/>
                  </a:lnTo>
                  <a:lnTo>
                    <a:pt x="211471" y="455163"/>
                  </a:lnTo>
                  <a:cubicBezTo>
                    <a:pt x="200384" y="452731"/>
                    <a:pt x="189871" y="449083"/>
                    <a:pt x="179934" y="444219"/>
                  </a:cubicBezTo>
                  <a:cubicBezTo>
                    <a:pt x="160058" y="434491"/>
                    <a:pt x="139141" y="417803"/>
                    <a:pt x="117183" y="394181"/>
                  </a:cubicBezTo>
                  <a:lnTo>
                    <a:pt x="117183" y="617282"/>
                  </a:lnTo>
                  <a:lnTo>
                    <a:pt x="0" y="617282"/>
                  </a:lnTo>
                  <a:lnTo>
                    <a:pt x="0" y="5942"/>
                  </a:lnTo>
                  <a:lnTo>
                    <a:pt x="109245" y="5942"/>
                  </a:lnTo>
                  <a:lnTo>
                    <a:pt x="109245" y="71004"/>
                  </a:lnTo>
                  <a:cubicBezTo>
                    <a:pt x="123431" y="48741"/>
                    <a:pt x="142608" y="30682"/>
                    <a:pt x="166802" y="16775"/>
                  </a:cubicBezTo>
                  <a:cubicBezTo>
                    <a:pt x="178899" y="9828"/>
                    <a:pt x="191652" y="4618"/>
                    <a:pt x="205067" y="1145"/>
                  </a:cubicBezTo>
                  <a:lnTo>
                    <a:pt x="214344"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1" name="Shape 20"/>
            <p:cNvSpPr/>
            <p:nvPr/>
          </p:nvSpPr>
          <p:spPr>
            <a:xfrm>
              <a:off x="3804097" y="2305174"/>
              <a:ext cx="217666" cy="462866"/>
            </a:xfrm>
            <a:custGeom>
              <a:avLst/>
              <a:gdLst/>
              <a:ahLst/>
              <a:cxnLst/>
              <a:rect l="0" t="0" r="0" b="0"/>
              <a:pathLst>
                <a:path w="217672" h="462877">
                  <a:moveTo>
                    <a:pt x="32950" y="0"/>
                  </a:moveTo>
                  <a:cubicBezTo>
                    <a:pt x="84373" y="0"/>
                    <a:pt x="128035" y="20155"/>
                    <a:pt x="163887" y="60465"/>
                  </a:cubicBezTo>
                  <a:cubicBezTo>
                    <a:pt x="199752" y="100775"/>
                    <a:pt x="217672" y="156934"/>
                    <a:pt x="217672" y="228943"/>
                  </a:cubicBezTo>
                  <a:cubicBezTo>
                    <a:pt x="217672" y="302895"/>
                    <a:pt x="199612" y="360362"/>
                    <a:pt x="163468" y="401371"/>
                  </a:cubicBezTo>
                  <a:cubicBezTo>
                    <a:pt x="127324" y="442366"/>
                    <a:pt x="83534" y="462877"/>
                    <a:pt x="32112" y="462877"/>
                  </a:cubicBezTo>
                  <a:lnTo>
                    <a:pt x="0" y="459528"/>
                  </a:lnTo>
                  <a:lnTo>
                    <a:pt x="0" y="369119"/>
                  </a:lnTo>
                  <a:lnTo>
                    <a:pt x="3334" y="369875"/>
                  </a:lnTo>
                  <a:cubicBezTo>
                    <a:pt x="30588" y="369875"/>
                    <a:pt x="53232" y="358978"/>
                    <a:pt x="71292" y="337160"/>
                  </a:cubicBezTo>
                  <a:cubicBezTo>
                    <a:pt x="89376" y="315328"/>
                    <a:pt x="98406" y="279540"/>
                    <a:pt x="98406" y="229756"/>
                  </a:cubicBezTo>
                  <a:cubicBezTo>
                    <a:pt x="98406" y="183350"/>
                    <a:pt x="89097" y="148869"/>
                    <a:pt x="70479" y="126352"/>
                  </a:cubicBezTo>
                  <a:cubicBezTo>
                    <a:pt x="51848" y="103835"/>
                    <a:pt x="28772" y="92570"/>
                    <a:pt x="1264" y="92570"/>
                  </a:cubicBezTo>
                  <a:lnTo>
                    <a:pt x="0" y="92837"/>
                  </a:lnTo>
                  <a:lnTo>
                    <a:pt x="0" y="4066"/>
                  </a:lnTo>
                  <a:lnTo>
                    <a:pt x="3295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2" name="Shape 21"/>
            <p:cNvSpPr/>
            <p:nvPr/>
          </p:nvSpPr>
          <p:spPr>
            <a:xfrm>
              <a:off x="4072266" y="2305171"/>
              <a:ext cx="228321" cy="462806"/>
            </a:xfrm>
            <a:custGeom>
              <a:avLst/>
              <a:gdLst/>
              <a:ahLst/>
              <a:cxnLst/>
              <a:rect l="0" t="0" r="0" b="0"/>
              <a:pathLst>
                <a:path w="228327" h="462817">
                  <a:moveTo>
                    <a:pt x="228117" y="0"/>
                  </a:moveTo>
                  <a:lnTo>
                    <a:pt x="228327" y="18"/>
                  </a:lnTo>
                  <a:lnTo>
                    <a:pt x="228327" y="95535"/>
                  </a:lnTo>
                  <a:lnTo>
                    <a:pt x="186312" y="104249"/>
                  </a:lnTo>
                  <a:cubicBezTo>
                    <a:pt x="173453" y="110087"/>
                    <a:pt x="161811" y="118840"/>
                    <a:pt x="151384" y="130505"/>
                  </a:cubicBezTo>
                  <a:cubicBezTo>
                    <a:pt x="130531" y="153886"/>
                    <a:pt x="120117" y="187516"/>
                    <a:pt x="120117" y="231445"/>
                  </a:cubicBezTo>
                  <a:cubicBezTo>
                    <a:pt x="120117" y="275361"/>
                    <a:pt x="130531" y="309004"/>
                    <a:pt x="151384" y="332346"/>
                  </a:cubicBezTo>
                  <a:cubicBezTo>
                    <a:pt x="161811" y="344030"/>
                    <a:pt x="173453" y="352790"/>
                    <a:pt x="186312" y="358629"/>
                  </a:cubicBezTo>
                  <a:lnTo>
                    <a:pt x="228327" y="367342"/>
                  </a:lnTo>
                  <a:lnTo>
                    <a:pt x="228327" y="462817"/>
                  </a:lnTo>
                  <a:lnTo>
                    <a:pt x="169472" y="456000"/>
                  </a:lnTo>
                  <a:cubicBezTo>
                    <a:pt x="150114" y="451409"/>
                    <a:pt x="131229" y="444525"/>
                    <a:pt x="112827" y="435356"/>
                  </a:cubicBezTo>
                  <a:cubicBezTo>
                    <a:pt x="75971" y="417005"/>
                    <a:pt x="47968" y="390106"/>
                    <a:pt x="28778" y="354660"/>
                  </a:cubicBezTo>
                  <a:cubicBezTo>
                    <a:pt x="9614" y="319202"/>
                    <a:pt x="0" y="276060"/>
                    <a:pt x="0" y="225171"/>
                  </a:cubicBezTo>
                  <a:cubicBezTo>
                    <a:pt x="0" y="186258"/>
                    <a:pt x="9614" y="148590"/>
                    <a:pt x="28778" y="112179"/>
                  </a:cubicBezTo>
                  <a:cubicBezTo>
                    <a:pt x="47968" y="75755"/>
                    <a:pt x="75133" y="47942"/>
                    <a:pt x="110312" y="28765"/>
                  </a:cubicBezTo>
                  <a:cubicBezTo>
                    <a:pt x="145491" y="9588"/>
                    <a:pt x="184747" y="0"/>
                    <a:pt x="228117"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3" name="Shape 22"/>
            <p:cNvSpPr/>
            <p:nvPr/>
          </p:nvSpPr>
          <p:spPr>
            <a:xfrm>
              <a:off x="4300586" y="2305189"/>
              <a:ext cx="228715" cy="462861"/>
            </a:xfrm>
            <a:custGeom>
              <a:avLst/>
              <a:gdLst/>
              <a:ahLst/>
              <a:cxnLst/>
              <a:rect l="0" t="0" r="0" b="0"/>
              <a:pathLst>
                <a:path w="228721" h="462872">
                  <a:moveTo>
                    <a:pt x="0" y="0"/>
                  </a:moveTo>
                  <a:lnTo>
                    <a:pt x="47775" y="4061"/>
                  </a:lnTo>
                  <a:cubicBezTo>
                    <a:pt x="93491" y="12219"/>
                    <a:pt x="132401" y="32612"/>
                    <a:pt x="164510" y="65235"/>
                  </a:cubicBezTo>
                  <a:cubicBezTo>
                    <a:pt x="207321" y="108758"/>
                    <a:pt x="228721" y="163736"/>
                    <a:pt x="228721" y="230170"/>
                  </a:cubicBezTo>
                  <a:cubicBezTo>
                    <a:pt x="228721" y="297175"/>
                    <a:pt x="207118" y="352699"/>
                    <a:pt x="163887" y="396768"/>
                  </a:cubicBezTo>
                  <a:cubicBezTo>
                    <a:pt x="120657" y="440825"/>
                    <a:pt x="66237" y="462872"/>
                    <a:pt x="629" y="462872"/>
                  </a:cubicBezTo>
                  <a:lnTo>
                    <a:pt x="0" y="462799"/>
                  </a:lnTo>
                  <a:lnTo>
                    <a:pt x="0" y="367324"/>
                  </a:lnTo>
                  <a:lnTo>
                    <a:pt x="210" y="367368"/>
                  </a:lnTo>
                  <a:cubicBezTo>
                    <a:pt x="30779" y="367368"/>
                    <a:pt x="56445" y="355697"/>
                    <a:pt x="77146" y="332328"/>
                  </a:cubicBezTo>
                  <a:cubicBezTo>
                    <a:pt x="97860" y="308986"/>
                    <a:pt x="108210" y="275064"/>
                    <a:pt x="108210" y="230589"/>
                  </a:cubicBezTo>
                  <a:cubicBezTo>
                    <a:pt x="108210" y="187231"/>
                    <a:pt x="97860" y="153868"/>
                    <a:pt x="77146" y="130487"/>
                  </a:cubicBezTo>
                  <a:cubicBezTo>
                    <a:pt x="56445" y="107157"/>
                    <a:pt x="30779" y="95473"/>
                    <a:pt x="210" y="95473"/>
                  </a:cubicBezTo>
                  <a:lnTo>
                    <a:pt x="0" y="95517"/>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4" name="Shape 23"/>
            <p:cNvSpPr/>
            <p:nvPr/>
          </p:nvSpPr>
          <p:spPr>
            <a:xfrm>
              <a:off x="4600686" y="2305179"/>
              <a:ext cx="286886" cy="452858"/>
            </a:xfrm>
            <a:custGeom>
              <a:avLst/>
              <a:gdLst/>
              <a:ahLst/>
              <a:cxnLst/>
              <a:rect l="0" t="0" r="0" b="0"/>
              <a:pathLst>
                <a:path w="286893" h="452869">
                  <a:moveTo>
                    <a:pt x="209753" y="0"/>
                  </a:moveTo>
                  <a:cubicBezTo>
                    <a:pt x="236436" y="0"/>
                    <a:pt x="262154" y="7366"/>
                    <a:pt x="286893" y="22098"/>
                  </a:cubicBezTo>
                  <a:lnTo>
                    <a:pt x="250622" y="124257"/>
                  </a:lnTo>
                  <a:cubicBezTo>
                    <a:pt x="230886" y="111481"/>
                    <a:pt x="212522" y="105080"/>
                    <a:pt x="195568" y="105080"/>
                  </a:cubicBezTo>
                  <a:cubicBezTo>
                    <a:pt x="179159" y="105080"/>
                    <a:pt x="165253" y="109588"/>
                    <a:pt x="153874" y="118631"/>
                  </a:cubicBezTo>
                  <a:cubicBezTo>
                    <a:pt x="142469" y="127660"/>
                    <a:pt x="133503" y="144005"/>
                    <a:pt x="126975" y="167627"/>
                  </a:cubicBezTo>
                  <a:cubicBezTo>
                    <a:pt x="120434" y="191249"/>
                    <a:pt x="117170" y="240754"/>
                    <a:pt x="117170" y="316090"/>
                  </a:cubicBezTo>
                  <a:lnTo>
                    <a:pt x="117170" y="452869"/>
                  </a:lnTo>
                  <a:lnTo>
                    <a:pt x="0" y="452869"/>
                  </a:lnTo>
                  <a:lnTo>
                    <a:pt x="0" y="9995"/>
                  </a:lnTo>
                  <a:lnTo>
                    <a:pt x="108839" y="9995"/>
                  </a:lnTo>
                  <a:lnTo>
                    <a:pt x="108839" y="72961"/>
                  </a:lnTo>
                  <a:cubicBezTo>
                    <a:pt x="127457" y="43218"/>
                    <a:pt x="144209" y="23622"/>
                    <a:pt x="159093" y="14161"/>
                  </a:cubicBezTo>
                  <a:cubicBezTo>
                    <a:pt x="173965" y="4712"/>
                    <a:pt x="190843" y="0"/>
                    <a:pt x="209753"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5" name="Shape 24"/>
            <p:cNvSpPr/>
            <p:nvPr/>
          </p:nvSpPr>
          <p:spPr>
            <a:xfrm>
              <a:off x="4891791" y="2490862"/>
              <a:ext cx="196210" cy="277181"/>
            </a:xfrm>
            <a:custGeom>
              <a:avLst/>
              <a:gdLst/>
              <a:ahLst/>
              <a:cxnLst/>
              <a:rect l="0" t="0" r="0" b="0"/>
              <a:pathLst>
                <a:path w="196215" h="277188">
                  <a:moveTo>
                    <a:pt x="196215" y="0"/>
                  </a:moveTo>
                  <a:lnTo>
                    <a:pt x="196215" y="74403"/>
                  </a:lnTo>
                  <a:lnTo>
                    <a:pt x="163582" y="82759"/>
                  </a:lnTo>
                  <a:cubicBezTo>
                    <a:pt x="152952" y="86167"/>
                    <a:pt x="145142" y="89539"/>
                    <a:pt x="140145" y="92873"/>
                  </a:cubicBezTo>
                  <a:cubicBezTo>
                    <a:pt x="124828" y="103693"/>
                    <a:pt x="117196" y="117473"/>
                    <a:pt x="117196" y="134148"/>
                  </a:cubicBezTo>
                  <a:cubicBezTo>
                    <a:pt x="117196" y="150544"/>
                    <a:pt x="123304" y="164730"/>
                    <a:pt x="135547" y="176693"/>
                  </a:cubicBezTo>
                  <a:cubicBezTo>
                    <a:pt x="147777" y="188644"/>
                    <a:pt x="163335" y="194613"/>
                    <a:pt x="182257" y="194613"/>
                  </a:cubicBezTo>
                  <a:lnTo>
                    <a:pt x="196215" y="192262"/>
                  </a:lnTo>
                  <a:lnTo>
                    <a:pt x="196215" y="270017"/>
                  </a:lnTo>
                  <a:lnTo>
                    <a:pt x="184845" y="273535"/>
                  </a:lnTo>
                  <a:cubicBezTo>
                    <a:pt x="172685" y="275969"/>
                    <a:pt x="160147" y="277188"/>
                    <a:pt x="147231" y="277188"/>
                  </a:cubicBezTo>
                  <a:cubicBezTo>
                    <a:pt x="101625" y="277188"/>
                    <a:pt x="65710" y="264831"/>
                    <a:pt x="39421" y="240066"/>
                  </a:cubicBezTo>
                  <a:cubicBezTo>
                    <a:pt x="13145" y="215326"/>
                    <a:pt x="0" y="184059"/>
                    <a:pt x="0" y="146238"/>
                  </a:cubicBezTo>
                  <a:cubicBezTo>
                    <a:pt x="0" y="121219"/>
                    <a:pt x="5982" y="98905"/>
                    <a:pt x="17945" y="79309"/>
                  </a:cubicBezTo>
                  <a:cubicBezTo>
                    <a:pt x="29896" y="59713"/>
                    <a:pt x="46647" y="44689"/>
                    <a:pt x="68199" y="34262"/>
                  </a:cubicBezTo>
                  <a:cubicBezTo>
                    <a:pt x="89738" y="23836"/>
                    <a:pt x="120802" y="14755"/>
                    <a:pt x="161392" y="6958"/>
                  </a:cubicBezTo>
                  <a:lnTo>
                    <a:pt x="196215"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6" name="Shape 25"/>
            <p:cNvSpPr/>
            <p:nvPr/>
          </p:nvSpPr>
          <p:spPr>
            <a:xfrm>
              <a:off x="4903893" y="2305533"/>
              <a:ext cx="184107" cy="144752"/>
            </a:xfrm>
            <a:custGeom>
              <a:avLst/>
              <a:gdLst/>
              <a:ahLst/>
              <a:cxnLst/>
              <a:rect l="0" t="0" r="0" b="0"/>
              <a:pathLst>
                <a:path w="184112" h="144755">
                  <a:moveTo>
                    <a:pt x="184112" y="0"/>
                  </a:moveTo>
                  <a:lnTo>
                    <a:pt x="184112" y="89352"/>
                  </a:lnTo>
                  <a:lnTo>
                    <a:pt x="183490" y="89294"/>
                  </a:lnTo>
                  <a:cubicBezTo>
                    <a:pt x="162636" y="89294"/>
                    <a:pt x="146380" y="93396"/>
                    <a:pt x="134696" y="101601"/>
                  </a:cubicBezTo>
                  <a:cubicBezTo>
                    <a:pt x="123025" y="109792"/>
                    <a:pt x="113576" y="124181"/>
                    <a:pt x="106337" y="144755"/>
                  </a:cubicBezTo>
                  <a:lnTo>
                    <a:pt x="0" y="125565"/>
                  </a:lnTo>
                  <a:cubicBezTo>
                    <a:pt x="11951" y="82767"/>
                    <a:pt x="32537" y="51080"/>
                    <a:pt x="61722" y="30493"/>
                  </a:cubicBezTo>
                  <a:cubicBezTo>
                    <a:pt x="83620" y="15063"/>
                    <a:pt x="113483" y="5419"/>
                    <a:pt x="151328" y="1561"/>
                  </a:cubicBezTo>
                  <a:lnTo>
                    <a:pt x="18411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7" name="Shape 26"/>
            <p:cNvSpPr/>
            <p:nvPr/>
          </p:nvSpPr>
          <p:spPr>
            <a:xfrm>
              <a:off x="5088000" y="2305165"/>
              <a:ext cx="219552" cy="455707"/>
            </a:xfrm>
            <a:custGeom>
              <a:avLst/>
              <a:gdLst/>
              <a:ahLst/>
              <a:cxnLst/>
              <a:rect l="0" t="0" r="0" b="0"/>
              <a:pathLst>
                <a:path w="219558" h="455718">
                  <a:moveTo>
                    <a:pt x="7722" y="0"/>
                  </a:moveTo>
                  <a:cubicBezTo>
                    <a:pt x="59982" y="0"/>
                    <a:pt x="98895" y="6198"/>
                    <a:pt x="124473" y="18567"/>
                  </a:cubicBezTo>
                  <a:cubicBezTo>
                    <a:pt x="150051" y="30925"/>
                    <a:pt x="168059" y="46647"/>
                    <a:pt x="178486" y="65672"/>
                  </a:cubicBezTo>
                  <a:cubicBezTo>
                    <a:pt x="188900" y="84734"/>
                    <a:pt x="194120" y="119685"/>
                    <a:pt x="194120" y="170561"/>
                  </a:cubicBezTo>
                  <a:lnTo>
                    <a:pt x="192875" y="307340"/>
                  </a:lnTo>
                  <a:cubicBezTo>
                    <a:pt x="192875" y="346266"/>
                    <a:pt x="194755" y="374968"/>
                    <a:pt x="198489" y="393446"/>
                  </a:cubicBezTo>
                  <a:cubicBezTo>
                    <a:pt x="202261" y="411950"/>
                    <a:pt x="209258" y="431749"/>
                    <a:pt x="219558" y="452882"/>
                  </a:cubicBezTo>
                  <a:lnTo>
                    <a:pt x="103620" y="452882"/>
                  </a:lnTo>
                  <a:cubicBezTo>
                    <a:pt x="100546" y="445097"/>
                    <a:pt x="96800" y="433553"/>
                    <a:pt x="92380" y="418262"/>
                  </a:cubicBezTo>
                  <a:cubicBezTo>
                    <a:pt x="90412" y="411315"/>
                    <a:pt x="89040" y="406730"/>
                    <a:pt x="88189" y="404508"/>
                  </a:cubicBezTo>
                  <a:cubicBezTo>
                    <a:pt x="68187" y="423964"/>
                    <a:pt x="46774" y="438569"/>
                    <a:pt x="23978" y="448297"/>
                  </a:cubicBezTo>
                  <a:lnTo>
                    <a:pt x="0" y="455718"/>
                  </a:lnTo>
                  <a:lnTo>
                    <a:pt x="0" y="377964"/>
                  </a:lnTo>
                  <a:lnTo>
                    <a:pt x="16988" y="375102"/>
                  </a:lnTo>
                  <a:cubicBezTo>
                    <a:pt x="27064" y="371627"/>
                    <a:pt x="36900" y="366414"/>
                    <a:pt x="46495" y="359461"/>
                  </a:cubicBezTo>
                  <a:cubicBezTo>
                    <a:pt x="60681" y="348907"/>
                    <a:pt x="69990" y="335966"/>
                    <a:pt x="74448" y="320688"/>
                  </a:cubicBezTo>
                  <a:cubicBezTo>
                    <a:pt x="77496" y="310680"/>
                    <a:pt x="79020" y="291643"/>
                    <a:pt x="79020" y="263563"/>
                  </a:cubicBezTo>
                  <a:lnTo>
                    <a:pt x="79020" y="240195"/>
                  </a:lnTo>
                  <a:cubicBezTo>
                    <a:pt x="63995" y="245199"/>
                    <a:pt x="40246" y="251181"/>
                    <a:pt x="7722" y="258128"/>
                  </a:cubicBezTo>
                  <a:lnTo>
                    <a:pt x="0" y="260105"/>
                  </a:lnTo>
                  <a:lnTo>
                    <a:pt x="0" y="185702"/>
                  </a:lnTo>
                  <a:lnTo>
                    <a:pt x="3101" y="185082"/>
                  </a:lnTo>
                  <a:cubicBezTo>
                    <a:pt x="37869" y="177633"/>
                    <a:pt x="63170" y="170571"/>
                    <a:pt x="79020" y="163893"/>
                  </a:cubicBezTo>
                  <a:lnTo>
                    <a:pt x="79020" y="152197"/>
                  </a:lnTo>
                  <a:cubicBezTo>
                    <a:pt x="79020" y="129705"/>
                    <a:pt x="73470" y="113640"/>
                    <a:pt x="62345" y="104038"/>
                  </a:cubicBezTo>
                  <a:cubicBezTo>
                    <a:pt x="56788" y="99251"/>
                    <a:pt x="48762" y="95656"/>
                    <a:pt x="38267" y="93259"/>
                  </a:cubicBezTo>
                  <a:lnTo>
                    <a:pt x="0" y="89720"/>
                  </a:lnTo>
                  <a:lnTo>
                    <a:pt x="0" y="368"/>
                  </a:lnTo>
                  <a:lnTo>
                    <a:pt x="772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8" name="Shape 27"/>
            <p:cNvSpPr/>
            <p:nvPr/>
          </p:nvSpPr>
          <p:spPr>
            <a:xfrm>
              <a:off x="5333884" y="2158814"/>
              <a:ext cx="261041" cy="609229"/>
            </a:xfrm>
            <a:custGeom>
              <a:avLst/>
              <a:gdLst/>
              <a:ahLst/>
              <a:cxnLst/>
              <a:rect l="0" t="0" r="0" b="0"/>
              <a:pathLst>
                <a:path w="261048" h="609244">
                  <a:moveTo>
                    <a:pt x="171386" y="0"/>
                  </a:moveTo>
                  <a:lnTo>
                    <a:pt x="171386" y="156375"/>
                  </a:lnTo>
                  <a:lnTo>
                    <a:pt x="251460" y="156375"/>
                  </a:lnTo>
                  <a:lnTo>
                    <a:pt x="251460" y="249771"/>
                  </a:lnTo>
                  <a:lnTo>
                    <a:pt x="171386" y="249771"/>
                  </a:lnTo>
                  <a:lnTo>
                    <a:pt x="171386" y="428244"/>
                  </a:lnTo>
                  <a:cubicBezTo>
                    <a:pt x="171386" y="464401"/>
                    <a:pt x="172136" y="485458"/>
                    <a:pt x="173685" y="491439"/>
                  </a:cubicBezTo>
                  <a:cubicBezTo>
                    <a:pt x="175196" y="497421"/>
                    <a:pt x="178689" y="502336"/>
                    <a:pt x="184099" y="506247"/>
                  </a:cubicBezTo>
                  <a:cubicBezTo>
                    <a:pt x="189522" y="510134"/>
                    <a:pt x="196126" y="512077"/>
                    <a:pt x="203911" y="512077"/>
                  </a:cubicBezTo>
                  <a:cubicBezTo>
                    <a:pt x="214769" y="512077"/>
                    <a:pt x="230467" y="508317"/>
                    <a:pt x="251028" y="500812"/>
                  </a:cubicBezTo>
                  <a:lnTo>
                    <a:pt x="261048" y="591731"/>
                  </a:lnTo>
                  <a:cubicBezTo>
                    <a:pt x="233781" y="603415"/>
                    <a:pt x="202946" y="609244"/>
                    <a:pt x="168465" y="609244"/>
                  </a:cubicBezTo>
                  <a:cubicBezTo>
                    <a:pt x="147332" y="609244"/>
                    <a:pt x="128270" y="605701"/>
                    <a:pt x="111341" y="598615"/>
                  </a:cubicBezTo>
                  <a:cubicBezTo>
                    <a:pt x="94374" y="591515"/>
                    <a:pt x="81940" y="582359"/>
                    <a:pt x="74003" y="571094"/>
                  </a:cubicBezTo>
                  <a:cubicBezTo>
                    <a:pt x="66078" y="559841"/>
                    <a:pt x="60592" y="544601"/>
                    <a:pt x="57518" y="525412"/>
                  </a:cubicBezTo>
                  <a:cubicBezTo>
                    <a:pt x="55029" y="511797"/>
                    <a:pt x="53772" y="484276"/>
                    <a:pt x="53772" y="442862"/>
                  </a:cubicBezTo>
                  <a:lnTo>
                    <a:pt x="53772" y="249771"/>
                  </a:lnTo>
                  <a:lnTo>
                    <a:pt x="0" y="249771"/>
                  </a:lnTo>
                  <a:lnTo>
                    <a:pt x="0" y="156375"/>
                  </a:lnTo>
                  <a:lnTo>
                    <a:pt x="53772" y="156375"/>
                  </a:lnTo>
                  <a:lnTo>
                    <a:pt x="53772" y="68364"/>
                  </a:lnTo>
                  <a:lnTo>
                    <a:pt x="17138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39" name="Shape 28"/>
            <p:cNvSpPr/>
            <p:nvPr/>
          </p:nvSpPr>
          <p:spPr>
            <a:xfrm>
              <a:off x="5617075" y="2305167"/>
              <a:ext cx="209764" cy="462443"/>
            </a:xfrm>
            <a:custGeom>
              <a:avLst/>
              <a:gdLst/>
              <a:ahLst/>
              <a:cxnLst/>
              <a:rect l="0" t="0" r="0" b="0"/>
              <a:pathLst>
                <a:path w="209769" h="462454">
                  <a:moveTo>
                    <a:pt x="203098" y="0"/>
                  </a:moveTo>
                  <a:lnTo>
                    <a:pt x="209769" y="582"/>
                  </a:lnTo>
                  <a:lnTo>
                    <a:pt x="209769" y="89745"/>
                  </a:lnTo>
                  <a:lnTo>
                    <a:pt x="175158" y="96649"/>
                  </a:lnTo>
                  <a:cubicBezTo>
                    <a:pt x="164595" y="101305"/>
                    <a:pt x="155143" y="108287"/>
                    <a:pt x="146799" y="117589"/>
                  </a:cubicBezTo>
                  <a:cubicBezTo>
                    <a:pt x="130111" y="136246"/>
                    <a:pt x="121920" y="161519"/>
                    <a:pt x="122200" y="193497"/>
                  </a:cubicBezTo>
                  <a:lnTo>
                    <a:pt x="209769" y="193497"/>
                  </a:lnTo>
                  <a:lnTo>
                    <a:pt x="209769" y="265214"/>
                  </a:lnTo>
                  <a:lnTo>
                    <a:pt x="120091" y="265214"/>
                  </a:lnTo>
                  <a:cubicBezTo>
                    <a:pt x="120955" y="299974"/>
                    <a:pt x="130391" y="327012"/>
                    <a:pt x="148463" y="346329"/>
                  </a:cubicBezTo>
                  <a:cubicBezTo>
                    <a:pt x="157499" y="355987"/>
                    <a:pt x="167646" y="363229"/>
                    <a:pt x="178907" y="368057"/>
                  </a:cubicBezTo>
                  <a:lnTo>
                    <a:pt x="209769" y="374077"/>
                  </a:lnTo>
                  <a:lnTo>
                    <a:pt x="209769" y="462454"/>
                  </a:lnTo>
                  <a:lnTo>
                    <a:pt x="160758" y="458172"/>
                  </a:lnTo>
                  <a:cubicBezTo>
                    <a:pt x="110509" y="448737"/>
                    <a:pt x="71514" y="425148"/>
                    <a:pt x="43777" y="387401"/>
                  </a:cubicBezTo>
                  <a:cubicBezTo>
                    <a:pt x="14592" y="347091"/>
                    <a:pt x="0" y="296215"/>
                    <a:pt x="0" y="234772"/>
                  </a:cubicBezTo>
                  <a:cubicBezTo>
                    <a:pt x="0" y="161379"/>
                    <a:pt x="19202" y="103911"/>
                    <a:pt x="57569" y="62344"/>
                  </a:cubicBezTo>
                  <a:cubicBezTo>
                    <a:pt x="95923" y="20790"/>
                    <a:pt x="144437" y="0"/>
                    <a:pt x="203098"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0" name="Shape 29"/>
            <p:cNvSpPr/>
            <p:nvPr/>
          </p:nvSpPr>
          <p:spPr>
            <a:xfrm>
              <a:off x="5826839" y="2617085"/>
              <a:ext cx="197655" cy="150961"/>
            </a:xfrm>
            <a:custGeom>
              <a:avLst/>
              <a:gdLst/>
              <a:ahLst/>
              <a:cxnLst/>
              <a:rect l="0" t="0" r="0" b="0"/>
              <a:pathLst>
                <a:path w="197660" h="150965">
                  <a:moveTo>
                    <a:pt x="80896" y="0"/>
                  </a:moveTo>
                  <a:lnTo>
                    <a:pt x="197660" y="19596"/>
                  </a:lnTo>
                  <a:cubicBezTo>
                    <a:pt x="182635" y="62421"/>
                    <a:pt x="158937" y="95009"/>
                    <a:pt x="126552" y="117386"/>
                  </a:cubicBezTo>
                  <a:cubicBezTo>
                    <a:pt x="94180" y="139776"/>
                    <a:pt x="53654" y="150965"/>
                    <a:pt x="4988" y="150965"/>
                  </a:cubicBezTo>
                  <a:lnTo>
                    <a:pt x="0" y="150529"/>
                  </a:lnTo>
                  <a:lnTo>
                    <a:pt x="0" y="62152"/>
                  </a:lnTo>
                  <a:lnTo>
                    <a:pt x="6258" y="63373"/>
                  </a:lnTo>
                  <a:cubicBezTo>
                    <a:pt x="24584" y="63373"/>
                    <a:pt x="40040" y="58382"/>
                    <a:pt x="52537" y="48387"/>
                  </a:cubicBezTo>
                  <a:cubicBezTo>
                    <a:pt x="65059" y="38367"/>
                    <a:pt x="74508" y="22250"/>
                    <a:pt x="80896"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1" name="Shape 30"/>
            <p:cNvSpPr/>
            <p:nvPr/>
          </p:nvSpPr>
          <p:spPr>
            <a:xfrm>
              <a:off x="5826839" y="2305749"/>
              <a:ext cx="205579" cy="264627"/>
            </a:xfrm>
            <a:custGeom>
              <a:avLst/>
              <a:gdLst/>
              <a:ahLst/>
              <a:cxnLst/>
              <a:rect l="0" t="0" r="0" b="0"/>
              <a:pathLst>
                <a:path w="205584" h="264633">
                  <a:moveTo>
                    <a:pt x="0" y="0"/>
                  </a:moveTo>
                  <a:lnTo>
                    <a:pt x="40137" y="3499"/>
                  </a:lnTo>
                  <a:cubicBezTo>
                    <a:pt x="84338" y="11660"/>
                    <a:pt x="120717" y="32057"/>
                    <a:pt x="149273" y="64671"/>
                  </a:cubicBezTo>
                  <a:cubicBezTo>
                    <a:pt x="187360" y="108194"/>
                    <a:pt x="205584" y="174844"/>
                    <a:pt x="203921" y="264633"/>
                  </a:cubicBezTo>
                  <a:lnTo>
                    <a:pt x="0" y="264633"/>
                  </a:lnTo>
                  <a:lnTo>
                    <a:pt x="0" y="192916"/>
                  </a:lnTo>
                  <a:lnTo>
                    <a:pt x="87576" y="192916"/>
                  </a:lnTo>
                  <a:cubicBezTo>
                    <a:pt x="86725" y="158981"/>
                    <a:pt x="77975" y="133213"/>
                    <a:pt x="61300" y="115547"/>
                  </a:cubicBezTo>
                  <a:cubicBezTo>
                    <a:pt x="44612" y="97907"/>
                    <a:pt x="24318" y="89080"/>
                    <a:pt x="416" y="89080"/>
                  </a:cubicBezTo>
                  <a:lnTo>
                    <a:pt x="0" y="89163"/>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2" name="Shape 31"/>
            <p:cNvSpPr/>
            <p:nvPr/>
          </p:nvSpPr>
          <p:spPr>
            <a:xfrm>
              <a:off x="2149344" y="2856733"/>
              <a:ext cx="248939" cy="575575"/>
            </a:xfrm>
            <a:custGeom>
              <a:avLst/>
              <a:gdLst/>
              <a:ahLst/>
              <a:cxnLst/>
              <a:rect l="0" t="0" r="0" b="0"/>
              <a:pathLst>
                <a:path w="248945" h="575589">
                  <a:moveTo>
                    <a:pt x="184455" y="0"/>
                  </a:moveTo>
                  <a:lnTo>
                    <a:pt x="248945" y="0"/>
                  </a:lnTo>
                  <a:lnTo>
                    <a:pt x="248945" y="85435"/>
                  </a:lnTo>
                  <a:lnTo>
                    <a:pt x="248501" y="83693"/>
                  </a:lnTo>
                  <a:lnTo>
                    <a:pt x="246799" y="83693"/>
                  </a:lnTo>
                  <a:cubicBezTo>
                    <a:pt x="238252" y="117005"/>
                    <a:pt x="229718" y="157150"/>
                    <a:pt x="219494" y="191300"/>
                  </a:cubicBezTo>
                  <a:lnTo>
                    <a:pt x="175082" y="333057"/>
                  </a:lnTo>
                  <a:lnTo>
                    <a:pt x="248945" y="333057"/>
                  </a:lnTo>
                  <a:lnTo>
                    <a:pt x="248945" y="412483"/>
                  </a:lnTo>
                  <a:lnTo>
                    <a:pt x="157975" y="412483"/>
                  </a:lnTo>
                  <a:lnTo>
                    <a:pt x="108458" y="575589"/>
                  </a:lnTo>
                  <a:lnTo>
                    <a:pt x="0" y="575589"/>
                  </a:lnTo>
                  <a:lnTo>
                    <a:pt x="184455"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3" name="Shape 32"/>
            <p:cNvSpPr/>
            <p:nvPr/>
          </p:nvSpPr>
          <p:spPr>
            <a:xfrm>
              <a:off x="2398283" y="2856733"/>
              <a:ext cx="256597" cy="575575"/>
            </a:xfrm>
            <a:custGeom>
              <a:avLst/>
              <a:gdLst/>
              <a:ahLst/>
              <a:cxnLst/>
              <a:rect l="0" t="0" r="0" b="0"/>
              <a:pathLst>
                <a:path w="256604" h="575589">
                  <a:moveTo>
                    <a:pt x="0" y="0"/>
                  </a:moveTo>
                  <a:lnTo>
                    <a:pt x="69596" y="0"/>
                  </a:lnTo>
                  <a:lnTo>
                    <a:pt x="256604" y="575589"/>
                  </a:lnTo>
                  <a:lnTo>
                    <a:pt x="143891" y="575589"/>
                  </a:lnTo>
                  <a:lnTo>
                    <a:pt x="91796" y="412483"/>
                  </a:lnTo>
                  <a:lnTo>
                    <a:pt x="0" y="412483"/>
                  </a:lnTo>
                  <a:lnTo>
                    <a:pt x="0" y="333057"/>
                  </a:lnTo>
                  <a:lnTo>
                    <a:pt x="73863" y="333057"/>
                  </a:lnTo>
                  <a:lnTo>
                    <a:pt x="28600" y="191300"/>
                  </a:lnTo>
                  <a:cubicBezTo>
                    <a:pt x="23051" y="173793"/>
                    <a:pt x="17926" y="155219"/>
                    <a:pt x="13121" y="136858"/>
                  </a:cubicBezTo>
                  <a:lnTo>
                    <a:pt x="0" y="85435"/>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4" name="Shape 33"/>
            <p:cNvSpPr/>
            <p:nvPr/>
          </p:nvSpPr>
          <p:spPr>
            <a:xfrm>
              <a:off x="2640398" y="3016433"/>
              <a:ext cx="616582" cy="415877"/>
            </a:xfrm>
            <a:custGeom>
              <a:avLst/>
              <a:gdLst/>
              <a:ahLst/>
              <a:cxnLst/>
              <a:rect l="0" t="0" r="0" b="0"/>
              <a:pathLst>
                <a:path w="616598" h="415887">
                  <a:moveTo>
                    <a:pt x="0" y="0"/>
                  </a:moveTo>
                  <a:lnTo>
                    <a:pt x="107607" y="0"/>
                  </a:lnTo>
                  <a:lnTo>
                    <a:pt x="151168" y="188735"/>
                  </a:lnTo>
                  <a:cubicBezTo>
                    <a:pt x="160553" y="233134"/>
                    <a:pt x="169939" y="278397"/>
                    <a:pt x="177648" y="323660"/>
                  </a:cubicBezTo>
                  <a:lnTo>
                    <a:pt x="179349" y="323660"/>
                  </a:lnTo>
                  <a:cubicBezTo>
                    <a:pt x="187884" y="278397"/>
                    <a:pt x="201549" y="232283"/>
                    <a:pt x="213500" y="189573"/>
                  </a:cubicBezTo>
                  <a:lnTo>
                    <a:pt x="267297" y="0"/>
                  </a:lnTo>
                  <a:lnTo>
                    <a:pt x="352704" y="0"/>
                  </a:lnTo>
                  <a:lnTo>
                    <a:pt x="404787" y="184455"/>
                  </a:lnTo>
                  <a:cubicBezTo>
                    <a:pt x="417601" y="233134"/>
                    <a:pt x="428714" y="278397"/>
                    <a:pt x="438087" y="323660"/>
                  </a:cubicBezTo>
                  <a:lnTo>
                    <a:pt x="439814" y="323660"/>
                  </a:lnTo>
                  <a:cubicBezTo>
                    <a:pt x="446646" y="278397"/>
                    <a:pt x="456032" y="233134"/>
                    <a:pt x="467144" y="184455"/>
                  </a:cubicBezTo>
                  <a:lnTo>
                    <a:pt x="513245" y="0"/>
                  </a:lnTo>
                  <a:lnTo>
                    <a:pt x="616598" y="0"/>
                  </a:lnTo>
                  <a:lnTo>
                    <a:pt x="485927" y="415887"/>
                  </a:lnTo>
                  <a:lnTo>
                    <a:pt x="388569" y="415887"/>
                  </a:lnTo>
                  <a:lnTo>
                    <a:pt x="339052" y="246799"/>
                  </a:lnTo>
                  <a:cubicBezTo>
                    <a:pt x="326212" y="203238"/>
                    <a:pt x="316840" y="163970"/>
                    <a:pt x="307429" y="113576"/>
                  </a:cubicBezTo>
                  <a:lnTo>
                    <a:pt x="305727" y="113576"/>
                  </a:lnTo>
                  <a:cubicBezTo>
                    <a:pt x="297193" y="164821"/>
                    <a:pt x="286093" y="205804"/>
                    <a:pt x="274130" y="246799"/>
                  </a:cubicBezTo>
                  <a:lnTo>
                    <a:pt x="221183" y="415887"/>
                  </a:lnTo>
                  <a:lnTo>
                    <a:pt x="122987" y="415887"/>
                  </a:lnTo>
                  <a:lnTo>
                    <a:pt x="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5" name="Shape 34"/>
            <p:cNvSpPr/>
            <p:nvPr/>
          </p:nvSpPr>
          <p:spPr>
            <a:xfrm>
              <a:off x="3267235" y="3165229"/>
              <a:ext cx="176785" cy="276469"/>
            </a:xfrm>
            <a:custGeom>
              <a:avLst/>
              <a:gdLst/>
              <a:ahLst/>
              <a:cxnLst/>
              <a:rect l="0" t="0" r="0" b="0"/>
              <a:pathLst>
                <a:path w="176790" h="276476">
                  <a:moveTo>
                    <a:pt x="176790" y="0"/>
                  </a:moveTo>
                  <a:lnTo>
                    <a:pt x="176790" y="71168"/>
                  </a:lnTo>
                  <a:lnTo>
                    <a:pt x="148935" y="78361"/>
                  </a:lnTo>
                  <a:cubicBezTo>
                    <a:pt x="121926" y="90107"/>
                    <a:pt x="104204" y="109966"/>
                    <a:pt x="104204" y="141564"/>
                  </a:cubicBezTo>
                  <a:cubicBezTo>
                    <a:pt x="104204" y="182547"/>
                    <a:pt x="130683" y="201330"/>
                    <a:pt x="163970" y="201330"/>
                  </a:cubicBezTo>
                  <a:lnTo>
                    <a:pt x="176790" y="199246"/>
                  </a:lnTo>
                  <a:lnTo>
                    <a:pt x="176790" y="269717"/>
                  </a:lnTo>
                  <a:lnTo>
                    <a:pt x="168989" y="272369"/>
                  </a:lnTo>
                  <a:cubicBezTo>
                    <a:pt x="156941" y="275036"/>
                    <a:pt x="144132" y="276476"/>
                    <a:pt x="130683" y="276476"/>
                  </a:cubicBezTo>
                  <a:cubicBezTo>
                    <a:pt x="46990" y="276476"/>
                    <a:pt x="0" y="215846"/>
                    <a:pt x="0" y="152664"/>
                  </a:cubicBezTo>
                  <a:cubicBezTo>
                    <a:pt x="0" y="73873"/>
                    <a:pt x="52364" y="24400"/>
                    <a:pt x="143396" y="4952"/>
                  </a:cubicBezTo>
                  <a:lnTo>
                    <a:pt x="17679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6" name="Shape 35"/>
            <p:cNvSpPr/>
            <p:nvPr/>
          </p:nvSpPr>
          <p:spPr>
            <a:xfrm>
              <a:off x="3297142" y="3007264"/>
              <a:ext cx="146878" cy="104826"/>
            </a:xfrm>
            <a:custGeom>
              <a:avLst/>
              <a:gdLst/>
              <a:ahLst/>
              <a:cxnLst/>
              <a:rect l="0" t="0" r="0" b="0"/>
              <a:pathLst>
                <a:path w="146882" h="104829">
                  <a:moveTo>
                    <a:pt x="146882" y="0"/>
                  </a:moveTo>
                  <a:lnTo>
                    <a:pt x="146882" y="75243"/>
                  </a:lnTo>
                  <a:lnTo>
                    <a:pt x="132372" y="74070"/>
                  </a:lnTo>
                  <a:cubicBezTo>
                    <a:pt x="91377" y="74070"/>
                    <a:pt x="48666" y="86884"/>
                    <a:pt x="20498" y="104829"/>
                  </a:cubicBezTo>
                  <a:lnTo>
                    <a:pt x="0" y="36491"/>
                  </a:lnTo>
                  <a:cubicBezTo>
                    <a:pt x="23051" y="22413"/>
                    <a:pt x="59081" y="8799"/>
                    <a:pt x="103393" y="2872"/>
                  </a:cubicBezTo>
                  <a:lnTo>
                    <a:pt x="146882"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7" name="Shape 36"/>
            <p:cNvSpPr/>
            <p:nvPr/>
          </p:nvSpPr>
          <p:spPr>
            <a:xfrm>
              <a:off x="3444020" y="3007038"/>
              <a:ext cx="181040" cy="427902"/>
            </a:xfrm>
            <a:custGeom>
              <a:avLst/>
              <a:gdLst/>
              <a:ahLst/>
              <a:cxnLst/>
              <a:rect l="0" t="0" r="0" b="0"/>
              <a:pathLst>
                <a:path w="181045" h="427912">
                  <a:moveTo>
                    <a:pt x="3410" y="0"/>
                  </a:moveTo>
                  <a:cubicBezTo>
                    <a:pt x="136646" y="0"/>
                    <a:pt x="175076" y="84544"/>
                    <a:pt x="175076" y="175070"/>
                  </a:cubicBezTo>
                  <a:lnTo>
                    <a:pt x="175076" y="325361"/>
                  </a:lnTo>
                  <a:cubicBezTo>
                    <a:pt x="175076" y="362941"/>
                    <a:pt x="176778" y="399682"/>
                    <a:pt x="181045" y="425285"/>
                  </a:cubicBezTo>
                  <a:lnTo>
                    <a:pt x="86252" y="425285"/>
                  </a:lnTo>
                  <a:lnTo>
                    <a:pt x="79419" y="379171"/>
                  </a:lnTo>
                  <a:lnTo>
                    <a:pt x="76854" y="379171"/>
                  </a:lnTo>
                  <a:cubicBezTo>
                    <a:pt x="64046" y="395402"/>
                    <a:pt x="46755" y="409277"/>
                    <a:pt x="25941" y="419094"/>
                  </a:cubicBezTo>
                  <a:lnTo>
                    <a:pt x="0" y="427912"/>
                  </a:lnTo>
                  <a:lnTo>
                    <a:pt x="0" y="357441"/>
                  </a:lnTo>
                  <a:lnTo>
                    <a:pt x="16328" y="354787"/>
                  </a:lnTo>
                  <a:cubicBezTo>
                    <a:pt x="43072" y="345700"/>
                    <a:pt x="62122" y="324723"/>
                    <a:pt x="69171" y="302311"/>
                  </a:cubicBezTo>
                  <a:cubicBezTo>
                    <a:pt x="71736" y="294627"/>
                    <a:pt x="72587" y="286080"/>
                    <a:pt x="72587" y="279248"/>
                  </a:cubicBezTo>
                  <a:lnTo>
                    <a:pt x="72587" y="222034"/>
                  </a:lnTo>
                  <a:cubicBezTo>
                    <a:pt x="54016" y="221605"/>
                    <a:pt x="35658" y="222299"/>
                    <a:pt x="18566" y="224568"/>
                  </a:cubicBezTo>
                  <a:lnTo>
                    <a:pt x="0" y="229362"/>
                  </a:lnTo>
                  <a:lnTo>
                    <a:pt x="0" y="158194"/>
                  </a:lnTo>
                  <a:lnTo>
                    <a:pt x="15282" y="155928"/>
                  </a:lnTo>
                  <a:cubicBezTo>
                    <a:pt x="32539" y="154358"/>
                    <a:pt x="50806" y="153626"/>
                    <a:pt x="70022" y="153734"/>
                  </a:cubicBezTo>
                  <a:lnTo>
                    <a:pt x="70022" y="146888"/>
                  </a:lnTo>
                  <a:cubicBezTo>
                    <a:pt x="70022" y="122974"/>
                    <a:pt x="61533" y="85330"/>
                    <a:pt x="10209" y="76293"/>
                  </a:cubicBezTo>
                  <a:lnTo>
                    <a:pt x="0" y="75468"/>
                  </a:lnTo>
                  <a:lnTo>
                    <a:pt x="0" y="225"/>
                  </a:lnTo>
                  <a:lnTo>
                    <a:pt x="3410"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8" name="Shape 37"/>
            <p:cNvSpPr/>
            <p:nvPr/>
          </p:nvSpPr>
          <p:spPr>
            <a:xfrm>
              <a:off x="3703634" y="3007045"/>
              <a:ext cx="236557" cy="425262"/>
            </a:xfrm>
            <a:custGeom>
              <a:avLst/>
              <a:gdLst/>
              <a:ahLst/>
              <a:cxnLst/>
              <a:rect l="0" t="0" r="0" b="0"/>
              <a:pathLst>
                <a:path w="236563" h="425272">
                  <a:moveTo>
                    <a:pt x="211811" y="0"/>
                  </a:moveTo>
                  <a:cubicBezTo>
                    <a:pt x="222047" y="0"/>
                    <a:pt x="228041" y="864"/>
                    <a:pt x="236563" y="2553"/>
                  </a:cubicBezTo>
                  <a:lnTo>
                    <a:pt x="236563" y="101613"/>
                  </a:lnTo>
                  <a:cubicBezTo>
                    <a:pt x="228041" y="99911"/>
                    <a:pt x="218631" y="98209"/>
                    <a:pt x="205829" y="98209"/>
                  </a:cubicBezTo>
                  <a:cubicBezTo>
                    <a:pt x="155435" y="98209"/>
                    <a:pt x="121272" y="130658"/>
                    <a:pt x="111887" y="177610"/>
                  </a:cubicBezTo>
                  <a:cubicBezTo>
                    <a:pt x="110173" y="187033"/>
                    <a:pt x="108471" y="198120"/>
                    <a:pt x="108471" y="210071"/>
                  </a:cubicBezTo>
                  <a:lnTo>
                    <a:pt x="108471" y="425272"/>
                  </a:lnTo>
                  <a:lnTo>
                    <a:pt x="3429" y="425272"/>
                  </a:lnTo>
                  <a:lnTo>
                    <a:pt x="3429" y="143472"/>
                  </a:lnTo>
                  <a:cubicBezTo>
                    <a:pt x="3429" y="87109"/>
                    <a:pt x="2566" y="46965"/>
                    <a:pt x="0" y="9385"/>
                  </a:cubicBezTo>
                  <a:lnTo>
                    <a:pt x="91389" y="9385"/>
                  </a:lnTo>
                  <a:lnTo>
                    <a:pt x="94806" y="88811"/>
                  </a:lnTo>
                  <a:lnTo>
                    <a:pt x="98209" y="88811"/>
                  </a:lnTo>
                  <a:cubicBezTo>
                    <a:pt x="118720" y="29870"/>
                    <a:pt x="167399" y="0"/>
                    <a:pt x="211811"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49" name="Shape 38"/>
            <p:cNvSpPr/>
            <p:nvPr/>
          </p:nvSpPr>
          <p:spPr>
            <a:xfrm>
              <a:off x="3953023" y="3007035"/>
              <a:ext cx="206656" cy="434660"/>
            </a:xfrm>
            <a:custGeom>
              <a:avLst/>
              <a:gdLst/>
              <a:ahLst/>
              <a:cxnLst/>
              <a:rect l="0" t="0" r="0" b="0"/>
              <a:pathLst>
                <a:path w="206661" h="434670">
                  <a:moveTo>
                    <a:pt x="187008" y="0"/>
                  </a:moveTo>
                  <a:lnTo>
                    <a:pt x="206661" y="2084"/>
                  </a:lnTo>
                  <a:lnTo>
                    <a:pt x="206661" y="81808"/>
                  </a:lnTo>
                  <a:lnTo>
                    <a:pt x="188750" y="83848"/>
                  </a:lnTo>
                  <a:cubicBezTo>
                    <a:pt x="136356" y="96353"/>
                    <a:pt x="107594" y="150622"/>
                    <a:pt x="107594" y="218630"/>
                  </a:cubicBezTo>
                  <a:cubicBezTo>
                    <a:pt x="107594" y="285128"/>
                    <a:pt x="136356" y="335941"/>
                    <a:pt x="188180" y="347605"/>
                  </a:cubicBezTo>
                  <a:lnTo>
                    <a:pt x="206661" y="349589"/>
                  </a:lnTo>
                  <a:lnTo>
                    <a:pt x="206661" y="431249"/>
                  </a:lnTo>
                  <a:lnTo>
                    <a:pt x="178460" y="434670"/>
                  </a:lnTo>
                  <a:cubicBezTo>
                    <a:pt x="79413" y="434670"/>
                    <a:pt x="864" y="350139"/>
                    <a:pt x="864" y="222034"/>
                  </a:cubicBezTo>
                  <a:cubicBezTo>
                    <a:pt x="0" y="82842"/>
                    <a:pt x="87097" y="0"/>
                    <a:pt x="187008"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50" name="Shape 39"/>
            <p:cNvSpPr/>
            <p:nvPr/>
          </p:nvSpPr>
          <p:spPr>
            <a:xfrm>
              <a:off x="4159679" y="2826000"/>
              <a:ext cx="207507" cy="612273"/>
            </a:xfrm>
            <a:custGeom>
              <a:avLst/>
              <a:gdLst/>
              <a:ahLst/>
              <a:cxnLst/>
              <a:rect l="0" t="0" r="0" b="0"/>
              <a:pathLst>
                <a:path w="207512" h="612288">
                  <a:moveTo>
                    <a:pt x="99066" y="0"/>
                  </a:moveTo>
                  <a:lnTo>
                    <a:pt x="204108" y="0"/>
                  </a:lnTo>
                  <a:lnTo>
                    <a:pt x="204108" y="489331"/>
                  </a:lnTo>
                  <a:cubicBezTo>
                    <a:pt x="204108" y="532041"/>
                    <a:pt x="205810" y="578142"/>
                    <a:pt x="207512" y="606323"/>
                  </a:cubicBezTo>
                  <a:lnTo>
                    <a:pt x="113570" y="606323"/>
                  </a:lnTo>
                  <a:lnTo>
                    <a:pt x="109303" y="540563"/>
                  </a:lnTo>
                  <a:lnTo>
                    <a:pt x="107588" y="540563"/>
                  </a:lnTo>
                  <a:cubicBezTo>
                    <a:pt x="89024" y="575158"/>
                    <a:pt x="56037" y="600130"/>
                    <a:pt x="15119" y="610454"/>
                  </a:cubicBezTo>
                  <a:lnTo>
                    <a:pt x="0" y="612288"/>
                  </a:lnTo>
                  <a:lnTo>
                    <a:pt x="0" y="530628"/>
                  </a:lnTo>
                  <a:lnTo>
                    <a:pt x="5124" y="531177"/>
                  </a:lnTo>
                  <a:cubicBezTo>
                    <a:pt x="47822" y="531177"/>
                    <a:pt x="85389" y="502145"/>
                    <a:pt x="95637" y="456870"/>
                  </a:cubicBezTo>
                  <a:cubicBezTo>
                    <a:pt x="98203" y="447485"/>
                    <a:pt x="99066" y="437236"/>
                    <a:pt x="99066" y="426136"/>
                  </a:cubicBezTo>
                  <a:lnTo>
                    <a:pt x="99066" y="363792"/>
                  </a:lnTo>
                  <a:cubicBezTo>
                    <a:pt x="99066" y="355257"/>
                    <a:pt x="98203" y="345008"/>
                    <a:pt x="96488" y="336461"/>
                  </a:cubicBezTo>
                  <a:cubicBezTo>
                    <a:pt x="87103" y="295478"/>
                    <a:pt x="53804" y="262166"/>
                    <a:pt x="5975" y="262166"/>
                  </a:cubicBezTo>
                  <a:lnTo>
                    <a:pt x="0" y="262847"/>
                  </a:lnTo>
                  <a:lnTo>
                    <a:pt x="0" y="183122"/>
                  </a:lnTo>
                  <a:lnTo>
                    <a:pt x="20123" y="185256"/>
                  </a:lnTo>
                  <a:cubicBezTo>
                    <a:pt x="56671" y="193423"/>
                    <a:pt x="83255" y="212639"/>
                    <a:pt x="97352" y="235699"/>
                  </a:cubicBezTo>
                  <a:lnTo>
                    <a:pt x="99066" y="235699"/>
                  </a:lnTo>
                  <a:lnTo>
                    <a:pt x="99066" y="0"/>
                  </a:ln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51" name="Shape 40"/>
            <p:cNvSpPr/>
            <p:nvPr/>
          </p:nvSpPr>
          <p:spPr>
            <a:xfrm>
              <a:off x="4427848" y="3007041"/>
              <a:ext cx="295470" cy="433809"/>
            </a:xfrm>
            <a:custGeom>
              <a:avLst/>
              <a:gdLst/>
              <a:ahLst/>
              <a:cxnLst/>
              <a:rect l="0" t="0" r="0" b="0"/>
              <a:pathLst>
                <a:path w="295478" h="433819">
                  <a:moveTo>
                    <a:pt x="168237" y="0"/>
                  </a:moveTo>
                  <a:cubicBezTo>
                    <a:pt x="214350" y="0"/>
                    <a:pt x="254495" y="11951"/>
                    <a:pt x="278397" y="24765"/>
                  </a:cubicBezTo>
                  <a:lnTo>
                    <a:pt x="257899" y="99060"/>
                  </a:lnTo>
                  <a:cubicBezTo>
                    <a:pt x="239954" y="88811"/>
                    <a:pt x="206680" y="75146"/>
                    <a:pt x="169938" y="75146"/>
                  </a:cubicBezTo>
                  <a:cubicBezTo>
                    <a:pt x="132372" y="75146"/>
                    <a:pt x="111887" y="93078"/>
                    <a:pt x="111887" y="118707"/>
                  </a:cubicBezTo>
                  <a:cubicBezTo>
                    <a:pt x="111887" y="145174"/>
                    <a:pt x="131508" y="158001"/>
                    <a:pt x="184467" y="176759"/>
                  </a:cubicBezTo>
                  <a:cubicBezTo>
                    <a:pt x="259613" y="204089"/>
                    <a:pt x="294627" y="242532"/>
                    <a:pt x="295478" y="304013"/>
                  </a:cubicBezTo>
                  <a:cubicBezTo>
                    <a:pt x="295478" y="379159"/>
                    <a:pt x="236563" y="433819"/>
                    <a:pt x="126378" y="433819"/>
                  </a:cubicBezTo>
                  <a:cubicBezTo>
                    <a:pt x="75997" y="433819"/>
                    <a:pt x="30759" y="421881"/>
                    <a:pt x="0" y="404787"/>
                  </a:cubicBezTo>
                  <a:lnTo>
                    <a:pt x="20510" y="328790"/>
                  </a:lnTo>
                  <a:cubicBezTo>
                    <a:pt x="44412" y="343306"/>
                    <a:pt x="89675" y="358673"/>
                    <a:pt x="127241" y="358673"/>
                  </a:cubicBezTo>
                  <a:cubicBezTo>
                    <a:pt x="173368" y="358673"/>
                    <a:pt x="193853" y="339890"/>
                    <a:pt x="193853" y="312560"/>
                  </a:cubicBezTo>
                  <a:cubicBezTo>
                    <a:pt x="193853" y="284378"/>
                    <a:pt x="176771" y="269850"/>
                    <a:pt x="125527" y="251930"/>
                  </a:cubicBezTo>
                  <a:cubicBezTo>
                    <a:pt x="44412" y="223749"/>
                    <a:pt x="10236" y="179337"/>
                    <a:pt x="11113" y="130658"/>
                  </a:cubicBezTo>
                  <a:cubicBezTo>
                    <a:pt x="11113" y="57213"/>
                    <a:pt x="71729" y="0"/>
                    <a:pt x="168237" y="0"/>
                  </a:cubicBezTo>
                  <a:close/>
                </a:path>
              </a:pathLst>
            </a:custGeom>
            <a:ln w="0" cap="flat">
              <a:miter lim="127000"/>
            </a:ln>
          </p:spPr>
          <p:style>
            <a:lnRef idx="0">
              <a:srgbClr val="000000">
                <a:alpha val="0"/>
              </a:srgbClr>
            </a:lnRef>
            <a:fillRef idx="1">
              <a:srgbClr val="D2A265"/>
            </a:fillRef>
            <a:effectRef idx="0">
              <a:scrgbClr r="0" g="0" b="0"/>
            </a:effectRef>
            <a:fontRef idx="none"/>
          </p:style>
          <p:txBody>
            <a:bodyPr/>
            <a:lstStyle/>
            <a:p>
              <a:endParaRPr lang="en-US"/>
            </a:p>
          </p:txBody>
        </p:sp>
        <p:sp>
          <p:nvSpPr>
            <p:cNvPr id="52" name="Shape 41"/>
            <p:cNvSpPr/>
            <p:nvPr/>
          </p:nvSpPr>
          <p:spPr>
            <a:xfrm>
              <a:off x="4876345" y="3021025"/>
              <a:ext cx="299445" cy="419281"/>
            </a:xfrm>
            <a:custGeom>
              <a:avLst/>
              <a:gdLst/>
              <a:ahLst/>
              <a:cxnLst/>
              <a:rect l="0" t="0" r="0" b="0"/>
              <a:pathLst>
                <a:path w="299453" h="419291">
                  <a:moveTo>
                    <a:pt x="207721" y="0"/>
                  </a:moveTo>
                  <a:cubicBezTo>
                    <a:pt x="236322" y="0"/>
                    <a:pt x="258775" y="8242"/>
                    <a:pt x="275044" y="24714"/>
                  </a:cubicBezTo>
                  <a:cubicBezTo>
                    <a:pt x="291312" y="41186"/>
                    <a:pt x="299453" y="61646"/>
                    <a:pt x="299453" y="86119"/>
                  </a:cubicBezTo>
                  <a:cubicBezTo>
                    <a:pt x="299453" y="104064"/>
                    <a:pt x="295999" y="121818"/>
                    <a:pt x="289090" y="139370"/>
                  </a:cubicBezTo>
                  <a:cubicBezTo>
                    <a:pt x="282181" y="156934"/>
                    <a:pt x="270701" y="176111"/>
                    <a:pt x="254622" y="196926"/>
                  </a:cubicBezTo>
                  <a:cubicBezTo>
                    <a:pt x="238544" y="217741"/>
                    <a:pt x="216941" y="241414"/>
                    <a:pt x="189827" y="267932"/>
                  </a:cubicBezTo>
                  <a:cubicBezTo>
                    <a:pt x="162687" y="294475"/>
                    <a:pt x="127927" y="326377"/>
                    <a:pt x="85522" y="363665"/>
                  </a:cubicBezTo>
                  <a:lnTo>
                    <a:pt x="70129" y="376390"/>
                  </a:lnTo>
                  <a:lnTo>
                    <a:pt x="167183" y="376390"/>
                  </a:lnTo>
                  <a:cubicBezTo>
                    <a:pt x="183159" y="376390"/>
                    <a:pt x="194843" y="375641"/>
                    <a:pt x="202247" y="374167"/>
                  </a:cubicBezTo>
                  <a:cubicBezTo>
                    <a:pt x="209639" y="372694"/>
                    <a:pt x="215900" y="369532"/>
                    <a:pt x="221043" y="364693"/>
                  </a:cubicBezTo>
                  <a:cubicBezTo>
                    <a:pt x="226161" y="359867"/>
                    <a:pt x="232473" y="351231"/>
                    <a:pt x="239979" y="338811"/>
                  </a:cubicBezTo>
                  <a:cubicBezTo>
                    <a:pt x="241757" y="335255"/>
                    <a:pt x="243129" y="332994"/>
                    <a:pt x="244119" y="332003"/>
                  </a:cubicBezTo>
                  <a:lnTo>
                    <a:pt x="265417" y="332003"/>
                  </a:lnTo>
                  <a:cubicBezTo>
                    <a:pt x="264046" y="336144"/>
                    <a:pt x="261963" y="340385"/>
                    <a:pt x="259207" y="344729"/>
                  </a:cubicBezTo>
                  <a:cubicBezTo>
                    <a:pt x="258420" y="347091"/>
                    <a:pt x="254813" y="355727"/>
                    <a:pt x="248412" y="370611"/>
                  </a:cubicBezTo>
                  <a:cubicBezTo>
                    <a:pt x="241986" y="385509"/>
                    <a:pt x="236918" y="397205"/>
                    <a:pt x="233172" y="405676"/>
                  </a:cubicBezTo>
                  <a:cubicBezTo>
                    <a:pt x="229413" y="414160"/>
                    <a:pt x="227444" y="418706"/>
                    <a:pt x="227254" y="419291"/>
                  </a:cubicBezTo>
                  <a:cubicBezTo>
                    <a:pt x="215011" y="418706"/>
                    <a:pt x="200914" y="418109"/>
                    <a:pt x="184937" y="417513"/>
                  </a:cubicBezTo>
                  <a:cubicBezTo>
                    <a:pt x="160477" y="416725"/>
                    <a:pt x="136601" y="416331"/>
                    <a:pt x="113322" y="416331"/>
                  </a:cubicBezTo>
                  <a:cubicBezTo>
                    <a:pt x="94590" y="416331"/>
                    <a:pt x="81178" y="416369"/>
                    <a:pt x="73088" y="416484"/>
                  </a:cubicBezTo>
                  <a:cubicBezTo>
                    <a:pt x="64998" y="416585"/>
                    <a:pt x="55182" y="416827"/>
                    <a:pt x="43650" y="417220"/>
                  </a:cubicBezTo>
                  <a:cubicBezTo>
                    <a:pt x="32105" y="417614"/>
                    <a:pt x="23368" y="418008"/>
                    <a:pt x="17463" y="418402"/>
                  </a:cubicBezTo>
                  <a:cubicBezTo>
                    <a:pt x="11544" y="418795"/>
                    <a:pt x="5728" y="419087"/>
                    <a:pt x="0" y="419291"/>
                  </a:cubicBezTo>
                  <a:lnTo>
                    <a:pt x="4737" y="403022"/>
                  </a:lnTo>
                  <a:cubicBezTo>
                    <a:pt x="83058" y="335356"/>
                    <a:pt x="145288" y="274993"/>
                    <a:pt x="191452" y="221920"/>
                  </a:cubicBezTo>
                  <a:cubicBezTo>
                    <a:pt x="229514" y="177940"/>
                    <a:pt x="248552" y="137300"/>
                    <a:pt x="248552" y="100013"/>
                  </a:cubicBezTo>
                  <a:cubicBezTo>
                    <a:pt x="248552" y="82067"/>
                    <a:pt x="243522" y="68059"/>
                    <a:pt x="233464" y="58001"/>
                  </a:cubicBezTo>
                  <a:cubicBezTo>
                    <a:pt x="223393" y="47943"/>
                    <a:pt x="210388" y="42913"/>
                    <a:pt x="194399" y="42913"/>
                  </a:cubicBezTo>
                  <a:cubicBezTo>
                    <a:pt x="164617" y="42913"/>
                    <a:pt x="138176" y="60757"/>
                    <a:pt x="115100" y="96469"/>
                  </a:cubicBezTo>
                  <a:lnTo>
                    <a:pt x="95580" y="96469"/>
                  </a:lnTo>
                  <a:cubicBezTo>
                    <a:pt x="102273" y="77724"/>
                    <a:pt x="109182" y="56921"/>
                    <a:pt x="116294" y="34023"/>
                  </a:cubicBezTo>
                  <a:cubicBezTo>
                    <a:pt x="130289" y="24168"/>
                    <a:pt x="144297" y="16040"/>
                    <a:pt x="158305" y="9627"/>
                  </a:cubicBezTo>
                  <a:cubicBezTo>
                    <a:pt x="172314" y="3213"/>
                    <a:pt x="188785" y="0"/>
                    <a:pt x="207721"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3" name="Shape 42"/>
            <p:cNvSpPr/>
            <p:nvPr/>
          </p:nvSpPr>
          <p:spPr>
            <a:xfrm>
              <a:off x="5205374" y="3035279"/>
              <a:ext cx="132267" cy="412428"/>
            </a:xfrm>
            <a:custGeom>
              <a:avLst/>
              <a:gdLst/>
              <a:ahLst/>
              <a:cxnLst/>
              <a:rect l="0" t="0" r="0" b="0"/>
              <a:pathLst>
                <a:path w="132270" h="412438">
                  <a:moveTo>
                    <a:pt x="132270" y="0"/>
                  </a:moveTo>
                  <a:lnTo>
                    <a:pt x="132270" y="33414"/>
                  </a:lnTo>
                  <a:lnTo>
                    <a:pt x="124130" y="41827"/>
                  </a:lnTo>
                  <a:cubicBezTo>
                    <a:pt x="116738" y="52177"/>
                    <a:pt x="108598" y="66439"/>
                    <a:pt x="99720" y="84575"/>
                  </a:cubicBezTo>
                  <a:cubicBezTo>
                    <a:pt x="80785" y="124224"/>
                    <a:pt x="68008" y="162947"/>
                    <a:pt x="61392" y="200716"/>
                  </a:cubicBezTo>
                  <a:cubicBezTo>
                    <a:pt x="54788" y="238499"/>
                    <a:pt x="51486" y="267645"/>
                    <a:pt x="51486" y="288156"/>
                  </a:cubicBezTo>
                  <a:cubicBezTo>
                    <a:pt x="51486" y="316172"/>
                    <a:pt x="55283" y="338905"/>
                    <a:pt x="62878" y="356368"/>
                  </a:cubicBezTo>
                  <a:cubicBezTo>
                    <a:pt x="70472" y="373817"/>
                    <a:pt x="81381" y="382555"/>
                    <a:pt x="95580" y="382555"/>
                  </a:cubicBezTo>
                  <a:cubicBezTo>
                    <a:pt x="106819" y="382555"/>
                    <a:pt x="117767" y="377767"/>
                    <a:pt x="128422" y="368191"/>
                  </a:cubicBezTo>
                  <a:lnTo>
                    <a:pt x="132270" y="363196"/>
                  </a:lnTo>
                  <a:lnTo>
                    <a:pt x="132270" y="395688"/>
                  </a:lnTo>
                  <a:lnTo>
                    <a:pt x="118062" y="405001"/>
                  </a:lnTo>
                  <a:cubicBezTo>
                    <a:pt x="106423" y="409958"/>
                    <a:pt x="94488" y="412438"/>
                    <a:pt x="82258" y="412438"/>
                  </a:cubicBezTo>
                  <a:cubicBezTo>
                    <a:pt x="68453" y="412438"/>
                    <a:pt x="55334" y="408831"/>
                    <a:pt x="42900" y="401630"/>
                  </a:cubicBezTo>
                  <a:cubicBezTo>
                    <a:pt x="30480" y="394442"/>
                    <a:pt x="20218" y="382098"/>
                    <a:pt x="12128" y="364648"/>
                  </a:cubicBezTo>
                  <a:cubicBezTo>
                    <a:pt x="4051" y="347185"/>
                    <a:pt x="0" y="324363"/>
                    <a:pt x="0" y="296144"/>
                  </a:cubicBezTo>
                  <a:cubicBezTo>
                    <a:pt x="0" y="282339"/>
                    <a:pt x="1130" y="265474"/>
                    <a:pt x="3403" y="245547"/>
                  </a:cubicBezTo>
                  <a:cubicBezTo>
                    <a:pt x="5677" y="225621"/>
                    <a:pt x="11290" y="200475"/>
                    <a:pt x="20269" y="170097"/>
                  </a:cubicBezTo>
                  <a:cubicBezTo>
                    <a:pt x="29248" y="139718"/>
                    <a:pt x="42608" y="109543"/>
                    <a:pt x="60363" y="79546"/>
                  </a:cubicBezTo>
                  <a:cubicBezTo>
                    <a:pt x="82258" y="42462"/>
                    <a:pt x="103111" y="17468"/>
                    <a:pt x="122949" y="4539"/>
                  </a:cubicBezTo>
                  <a:lnTo>
                    <a:pt x="13227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4" name="Shape 43"/>
            <p:cNvSpPr/>
            <p:nvPr/>
          </p:nvSpPr>
          <p:spPr>
            <a:xfrm>
              <a:off x="5337640" y="3020439"/>
              <a:ext cx="131671" cy="410519"/>
            </a:xfrm>
            <a:custGeom>
              <a:avLst/>
              <a:gdLst/>
              <a:ahLst/>
              <a:cxnLst/>
              <a:rect l="0" t="0" r="0" b="0"/>
              <a:pathLst>
                <a:path w="131674" h="410529">
                  <a:moveTo>
                    <a:pt x="50597" y="0"/>
                  </a:moveTo>
                  <a:cubicBezTo>
                    <a:pt x="68542" y="0"/>
                    <a:pt x="82995" y="4293"/>
                    <a:pt x="93942" y="12865"/>
                  </a:cubicBezTo>
                  <a:cubicBezTo>
                    <a:pt x="104889" y="21450"/>
                    <a:pt x="113030" y="31915"/>
                    <a:pt x="118364" y="44234"/>
                  </a:cubicBezTo>
                  <a:cubicBezTo>
                    <a:pt x="123685" y="56566"/>
                    <a:pt x="127229" y="68847"/>
                    <a:pt x="129007" y="81077"/>
                  </a:cubicBezTo>
                  <a:cubicBezTo>
                    <a:pt x="130785" y="93307"/>
                    <a:pt x="131674" y="104457"/>
                    <a:pt x="131674" y="114516"/>
                  </a:cubicBezTo>
                  <a:cubicBezTo>
                    <a:pt x="131674" y="145288"/>
                    <a:pt x="126924" y="179172"/>
                    <a:pt x="117462" y="216154"/>
                  </a:cubicBezTo>
                  <a:cubicBezTo>
                    <a:pt x="108001" y="253136"/>
                    <a:pt x="94882" y="287655"/>
                    <a:pt x="78118" y="319710"/>
                  </a:cubicBezTo>
                  <a:cubicBezTo>
                    <a:pt x="61341" y="351777"/>
                    <a:pt x="41910" y="377711"/>
                    <a:pt x="19825" y="397535"/>
                  </a:cubicBezTo>
                  <a:lnTo>
                    <a:pt x="0" y="410529"/>
                  </a:lnTo>
                  <a:lnTo>
                    <a:pt x="0" y="378036"/>
                  </a:lnTo>
                  <a:lnTo>
                    <a:pt x="20422" y="351523"/>
                  </a:lnTo>
                  <a:cubicBezTo>
                    <a:pt x="35001" y="323317"/>
                    <a:pt x="48717" y="287464"/>
                    <a:pt x="61544" y="243967"/>
                  </a:cubicBezTo>
                  <a:cubicBezTo>
                    <a:pt x="74371" y="200470"/>
                    <a:pt x="80785" y="157315"/>
                    <a:pt x="80785" y="114516"/>
                  </a:cubicBezTo>
                  <a:cubicBezTo>
                    <a:pt x="80785" y="89256"/>
                    <a:pt x="77521" y="68313"/>
                    <a:pt x="71006" y="51638"/>
                  </a:cubicBezTo>
                  <a:cubicBezTo>
                    <a:pt x="64491" y="34963"/>
                    <a:pt x="53061" y="26632"/>
                    <a:pt x="36690" y="26632"/>
                  </a:cubicBezTo>
                  <a:cubicBezTo>
                    <a:pt x="28791" y="26632"/>
                    <a:pt x="21196" y="29045"/>
                    <a:pt x="13907" y="33884"/>
                  </a:cubicBezTo>
                  <a:lnTo>
                    <a:pt x="0" y="48255"/>
                  </a:lnTo>
                  <a:lnTo>
                    <a:pt x="0" y="14841"/>
                  </a:lnTo>
                  <a:lnTo>
                    <a:pt x="20523" y="4847"/>
                  </a:lnTo>
                  <a:cubicBezTo>
                    <a:pt x="30512" y="1616"/>
                    <a:pt x="40539" y="0"/>
                    <a:pt x="50597"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5" name="Shape 44"/>
            <p:cNvSpPr/>
            <p:nvPr/>
          </p:nvSpPr>
          <p:spPr>
            <a:xfrm>
              <a:off x="5491199" y="3021025"/>
              <a:ext cx="222219" cy="419281"/>
            </a:xfrm>
            <a:custGeom>
              <a:avLst/>
              <a:gdLst/>
              <a:ahLst/>
              <a:cxnLst/>
              <a:rect l="0" t="0" r="0" b="0"/>
              <a:pathLst>
                <a:path w="222225" h="419291">
                  <a:moveTo>
                    <a:pt x="213932" y="0"/>
                  </a:moveTo>
                  <a:lnTo>
                    <a:pt x="222225" y="6807"/>
                  </a:lnTo>
                  <a:cubicBezTo>
                    <a:pt x="215900" y="23177"/>
                    <a:pt x="210680" y="37287"/>
                    <a:pt x="206540" y="49124"/>
                  </a:cubicBezTo>
                  <a:cubicBezTo>
                    <a:pt x="202400" y="60960"/>
                    <a:pt x="196520" y="79007"/>
                    <a:pt x="188925" y="103276"/>
                  </a:cubicBezTo>
                  <a:cubicBezTo>
                    <a:pt x="181343" y="127533"/>
                    <a:pt x="173584" y="153124"/>
                    <a:pt x="165697" y="180061"/>
                  </a:cubicBezTo>
                  <a:cubicBezTo>
                    <a:pt x="157810" y="206985"/>
                    <a:pt x="147155" y="243535"/>
                    <a:pt x="133744" y="289687"/>
                  </a:cubicBezTo>
                  <a:cubicBezTo>
                    <a:pt x="117564" y="346304"/>
                    <a:pt x="109487" y="377380"/>
                    <a:pt x="109487" y="382892"/>
                  </a:cubicBezTo>
                  <a:cubicBezTo>
                    <a:pt x="109487" y="385267"/>
                    <a:pt x="110071" y="387185"/>
                    <a:pt x="111252" y="388671"/>
                  </a:cubicBezTo>
                  <a:cubicBezTo>
                    <a:pt x="112446" y="390144"/>
                    <a:pt x="114516" y="391681"/>
                    <a:pt x="117475" y="393255"/>
                  </a:cubicBezTo>
                  <a:cubicBezTo>
                    <a:pt x="121615" y="395427"/>
                    <a:pt x="136411" y="398678"/>
                    <a:pt x="161861" y="403022"/>
                  </a:cubicBezTo>
                  <a:lnTo>
                    <a:pt x="156235" y="419291"/>
                  </a:lnTo>
                  <a:cubicBezTo>
                    <a:pt x="149530" y="418706"/>
                    <a:pt x="140056" y="418109"/>
                    <a:pt x="127826" y="417513"/>
                  </a:cubicBezTo>
                  <a:cubicBezTo>
                    <a:pt x="111646" y="416725"/>
                    <a:pt x="97256" y="416331"/>
                    <a:pt x="84633" y="416331"/>
                  </a:cubicBezTo>
                  <a:cubicBezTo>
                    <a:pt x="75552" y="416331"/>
                    <a:pt x="47346" y="417322"/>
                    <a:pt x="0" y="419291"/>
                  </a:cubicBezTo>
                  <a:lnTo>
                    <a:pt x="4737" y="403022"/>
                  </a:lnTo>
                  <a:cubicBezTo>
                    <a:pt x="5321" y="403022"/>
                    <a:pt x="7988" y="402425"/>
                    <a:pt x="12713" y="401244"/>
                  </a:cubicBezTo>
                  <a:cubicBezTo>
                    <a:pt x="22974" y="399072"/>
                    <a:pt x="30963" y="397205"/>
                    <a:pt x="36690" y="395618"/>
                  </a:cubicBezTo>
                  <a:cubicBezTo>
                    <a:pt x="42405" y="394043"/>
                    <a:pt x="46456" y="392316"/>
                    <a:pt x="48819" y="390436"/>
                  </a:cubicBezTo>
                  <a:cubicBezTo>
                    <a:pt x="51194" y="388569"/>
                    <a:pt x="53454" y="385661"/>
                    <a:pt x="55626" y="381711"/>
                  </a:cubicBezTo>
                  <a:cubicBezTo>
                    <a:pt x="59970" y="373037"/>
                    <a:pt x="66091" y="356857"/>
                    <a:pt x="73978" y="333185"/>
                  </a:cubicBezTo>
                  <a:cubicBezTo>
                    <a:pt x="81864" y="309512"/>
                    <a:pt x="89548" y="284950"/>
                    <a:pt x="97053" y="259499"/>
                  </a:cubicBezTo>
                  <a:cubicBezTo>
                    <a:pt x="104546" y="234061"/>
                    <a:pt x="110960" y="211569"/>
                    <a:pt x="116294" y="192037"/>
                  </a:cubicBezTo>
                  <a:lnTo>
                    <a:pt x="147650" y="82563"/>
                  </a:lnTo>
                  <a:cubicBezTo>
                    <a:pt x="149428" y="76251"/>
                    <a:pt x="150317" y="72403"/>
                    <a:pt x="150317" y="71018"/>
                  </a:cubicBezTo>
                  <a:cubicBezTo>
                    <a:pt x="150317" y="68263"/>
                    <a:pt x="149428" y="65837"/>
                    <a:pt x="147650" y="63767"/>
                  </a:cubicBezTo>
                  <a:cubicBezTo>
                    <a:pt x="145885" y="61697"/>
                    <a:pt x="143510" y="60668"/>
                    <a:pt x="140551" y="60668"/>
                  </a:cubicBezTo>
                  <a:cubicBezTo>
                    <a:pt x="135814" y="60668"/>
                    <a:pt x="123876" y="62636"/>
                    <a:pt x="104750" y="66573"/>
                  </a:cubicBezTo>
                  <a:cubicBezTo>
                    <a:pt x="99225" y="67767"/>
                    <a:pt x="95961" y="68555"/>
                    <a:pt x="94983" y="68948"/>
                  </a:cubicBezTo>
                  <a:lnTo>
                    <a:pt x="99428" y="50902"/>
                  </a:lnTo>
                  <a:cubicBezTo>
                    <a:pt x="149733" y="33147"/>
                    <a:pt x="187897" y="16180"/>
                    <a:pt x="213932" y="0"/>
                  </a:cubicBez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6" name="Shape 45"/>
            <p:cNvSpPr/>
            <p:nvPr/>
          </p:nvSpPr>
          <p:spPr>
            <a:xfrm>
              <a:off x="5762528" y="3217973"/>
              <a:ext cx="114068" cy="229729"/>
            </a:xfrm>
            <a:custGeom>
              <a:avLst/>
              <a:gdLst/>
              <a:ahLst/>
              <a:cxnLst/>
              <a:rect l="0" t="0" r="0" b="0"/>
              <a:pathLst>
                <a:path w="114071" h="229734">
                  <a:moveTo>
                    <a:pt x="114071" y="0"/>
                  </a:moveTo>
                  <a:lnTo>
                    <a:pt x="114071" y="29781"/>
                  </a:lnTo>
                  <a:lnTo>
                    <a:pt x="98019" y="42321"/>
                  </a:lnTo>
                  <a:cubicBezTo>
                    <a:pt x="87712" y="51321"/>
                    <a:pt x="78416" y="60481"/>
                    <a:pt x="70129" y="69803"/>
                  </a:cubicBezTo>
                  <a:cubicBezTo>
                    <a:pt x="53556" y="88446"/>
                    <a:pt x="45276" y="110785"/>
                    <a:pt x="45276" y="136821"/>
                  </a:cubicBezTo>
                  <a:cubicBezTo>
                    <a:pt x="45276" y="152403"/>
                    <a:pt x="50648" y="167148"/>
                    <a:pt x="61405" y="181067"/>
                  </a:cubicBezTo>
                  <a:cubicBezTo>
                    <a:pt x="72149" y="194961"/>
                    <a:pt x="86995" y="201921"/>
                    <a:pt x="105944" y="201921"/>
                  </a:cubicBezTo>
                  <a:lnTo>
                    <a:pt x="114071" y="200836"/>
                  </a:lnTo>
                  <a:lnTo>
                    <a:pt x="114071" y="227357"/>
                  </a:lnTo>
                  <a:lnTo>
                    <a:pt x="89065" y="229734"/>
                  </a:lnTo>
                  <a:cubicBezTo>
                    <a:pt x="72682" y="229734"/>
                    <a:pt x="57747" y="226228"/>
                    <a:pt x="44234" y="219231"/>
                  </a:cubicBezTo>
                  <a:cubicBezTo>
                    <a:pt x="30734" y="212233"/>
                    <a:pt x="19977" y="202124"/>
                    <a:pt x="11989" y="188903"/>
                  </a:cubicBezTo>
                  <a:cubicBezTo>
                    <a:pt x="3988" y="175683"/>
                    <a:pt x="0" y="160201"/>
                    <a:pt x="0" y="142447"/>
                  </a:cubicBezTo>
                  <a:cubicBezTo>
                    <a:pt x="0" y="120946"/>
                    <a:pt x="5626" y="101311"/>
                    <a:pt x="16866" y="83557"/>
                  </a:cubicBezTo>
                  <a:cubicBezTo>
                    <a:pt x="28118" y="65802"/>
                    <a:pt x="41720" y="50664"/>
                    <a:pt x="57709" y="38141"/>
                  </a:cubicBezTo>
                  <a:cubicBezTo>
                    <a:pt x="65691" y="31880"/>
                    <a:pt x="74711" y="25359"/>
                    <a:pt x="84771" y="18579"/>
                  </a:cubicBezTo>
                  <a:lnTo>
                    <a:pt x="114071"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7" name="Shape 46"/>
            <p:cNvSpPr/>
            <p:nvPr/>
          </p:nvSpPr>
          <p:spPr>
            <a:xfrm>
              <a:off x="5838282" y="3047152"/>
              <a:ext cx="38315" cy="162665"/>
            </a:xfrm>
            <a:custGeom>
              <a:avLst/>
              <a:gdLst/>
              <a:ahLst/>
              <a:cxnLst/>
              <a:rect l="0" t="0" r="0" b="0"/>
              <a:pathLst>
                <a:path w="38316" h="162669">
                  <a:moveTo>
                    <a:pt x="38316" y="0"/>
                  </a:moveTo>
                  <a:lnTo>
                    <a:pt x="38316" y="162669"/>
                  </a:lnTo>
                  <a:lnTo>
                    <a:pt x="23673" y="142101"/>
                  </a:lnTo>
                  <a:cubicBezTo>
                    <a:pt x="17945" y="133325"/>
                    <a:pt x="12573" y="122772"/>
                    <a:pt x="7531" y="110427"/>
                  </a:cubicBezTo>
                  <a:cubicBezTo>
                    <a:pt x="2515" y="98108"/>
                    <a:pt x="0" y="85535"/>
                    <a:pt x="0" y="72708"/>
                  </a:cubicBezTo>
                  <a:cubicBezTo>
                    <a:pt x="0" y="54763"/>
                    <a:pt x="5321" y="38139"/>
                    <a:pt x="15964" y="22848"/>
                  </a:cubicBezTo>
                  <a:cubicBezTo>
                    <a:pt x="21292" y="15203"/>
                    <a:pt x="27508" y="8386"/>
                    <a:pt x="34612" y="2395"/>
                  </a:cubicBezTo>
                  <a:lnTo>
                    <a:pt x="38316"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8" name="Shape 47"/>
            <p:cNvSpPr/>
            <p:nvPr/>
          </p:nvSpPr>
          <p:spPr>
            <a:xfrm>
              <a:off x="5876597" y="3367980"/>
              <a:ext cx="61841" cy="77344"/>
            </a:xfrm>
            <a:custGeom>
              <a:avLst/>
              <a:gdLst/>
              <a:ahLst/>
              <a:cxnLst/>
              <a:rect l="0" t="0" r="0" b="0"/>
              <a:pathLst>
                <a:path w="61843" h="77346">
                  <a:moveTo>
                    <a:pt x="61843" y="0"/>
                  </a:moveTo>
                  <a:lnTo>
                    <a:pt x="61843" y="48861"/>
                  </a:lnTo>
                  <a:lnTo>
                    <a:pt x="27953" y="69512"/>
                  </a:lnTo>
                  <a:cubicBezTo>
                    <a:pt x="19380" y="72915"/>
                    <a:pt x="10678" y="75468"/>
                    <a:pt x="1849" y="77170"/>
                  </a:cubicBezTo>
                  <a:lnTo>
                    <a:pt x="0" y="77346"/>
                  </a:lnTo>
                  <a:lnTo>
                    <a:pt x="0" y="50825"/>
                  </a:lnTo>
                  <a:lnTo>
                    <a:pt x="14019" y="48954"/>
                  </a:lnTo>
                  <a:cubicBezTo>
                    <a:pt x="20898" y="46982"/>
                    <a:pt x="27274" y="44023"/>
                    <a:pt x="33147" y="40073"/>
                  </a:cubicBezTo>
                  <a:cubicBezTo>
                    <a:pt x="44869" y="32187"/>
                    <a:pt x="53759" y="21874"/>
                    <a:pt x="59767" y="9149"/>
                  </a:cubicBezTo>
                  <a:lnTo>
                    <a:pt x="61843"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59" name="Shape 48"/>
            <p:cNvSpPr/>
            <p:nvPr/>
          </p:nvSpPr>
          <p:spPr>
            <a:xfrm>
              <a:off x="5876597" y="3022661"/>
              <a:ext cx="61841" cy="280130"/>
            </a:xfrm>
            <a:custGeom>
              <a:avLst/>
              <a:gdLst/>
              <a:ahLst/>
              <a:cxnLst/>
              <a:rect l="0" t="0" r="0" b="0"/>
              <a:pathLst>
                <a:path w="61843" h="280137">
                  <a:moveTo>
                    <a:pt x="61843" y="0"/>
                  </a:moveTo>
                  <a:lnTo>
                    <a:pt x="61843" y="22191"/>
                  </a:lnTo>
                  <a:lnTo>
                    <a:pt x="43090" y="25700"/>
                  </a:lnTo>
                  <a:cubicBezTo>
                    <a:pt x="36211" y="28537"/>
                    <a:pt x="30036" y="32791"/>
                    <a:pt x="24562" y="38462"/>
                  </a:cubicBezTo>
                  <a:cubicBezTo>
                    <a:pt x="13602" y="49803"/>
                    <a:pt x="8141" y="64357"/>
                    <a:pt x="8141" y="82112"/>
                  </a:cubicBezTo>
                  <a:cubicBezTo>
                    <a:pt x="8141" y="95129"/>
                    <a:pt x="11138" y="107804"/>
                    <a:pt x="17171" y="120123"/>
                  </a:cubicBezTo>
                  <a:cubicBezTo>
                    <a:pt x="23165" y="132467"/>
                    <a:pt x="32296" y="147606"/>
                    <a:pt x="44526" y="165551"/>
                  </a:cubicBezTo>
                  <a:lnTo>
                    <a:pt x="61843" y="152349"/>
                  </a:lnTo>
                  <a:lnTo>
                    <a:pt x="61843" y="183667"/>
                  </a:lnTo>
                  <a:lnTo>
                    <a:pt x="60516" y="184487"/>
                  </a:lnTo>
                  <a:lnTo>
                    <a:pt x="61843" y="186179"/>
                  </a:lnTo>
                  <a:lnTo>
                    <a:pt x="61843" y="280137"/>
                  </a:lnTo>
                  <a:lnTo>
                    <a:pt x="57404" y="268523"/>
                  </a:lnTo>
                  <a:cubicBezTo>
                    <a:pt x="49809" y="254121"/>
                    <a:pt x="36640" y="234995"/>
                    <a:pt x="17895" y="211119"/>
                  </a:cubicBezTo>
                  <a:lnTo>
                    <a:pt x="0" y="225098"/>
                  </a:lnTo>
                  <a:lnTo>
                    <a:pt x="0" y="195316"/>
                  </a:lnTo>
                  <a:lnTo>
                    <a:pt x="4001" y="192780"/>
                  </a:lnTo>
                  <a:lnTo>
                    <a:pt x="0" y="187160"/>
                  </a:lnTo>
                  <a:lnTo>
                    <a:pt x="0" y="24491"/>
                  </a:lnTo>
                  <a:lnTo>
                    <a:pt x="20269" y="11386"/>
                  </a:lnTo>
                  <a:cubicBezTo>
                    <a:pt x="29147" y="7049"/>
                    <a:pt x="38246" y="3794"/>
                    <a:pt x="47566" y="1624"/>
                  </a:cubicBezTo>
                  <a:lnTo>
                    <a:pt x="61843"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60" name="Shape 49"/>
            <p:cNvSpPr/>
            <p:nvPr/>
          </p:nvSpPr>
          <p:spPr>
            <a:xfrm>
              <a:off x="5938438" y="3208835"/>
              <a:ext cx="56063" cy="208005"/>
            </a:xfrm>
            <a:custGeom>
              <a:avLst/>
              <a:gdLst/>
              <a:ahLst/>
              <a:cxnLst/>
              <a:rect l="0" t="0" r="0" b="0"/>
              <a:pathLst>
                <a:path w="56064" h="208010">
                  <a:moveTo>
                    <a:pt x="0" y="0"/>
                  </a:moveTo>
                  <a:lnTo>
                    <a:pt x="25076" y="31971"/>
                  </a:lnTo>
                  <a:cubicBezTo>
                    <a:pt x="32423" y="42082"/>
                    <a:pt x="38316" y="51083"/>
                    <a:pt x="42755" y="58976"/>
                  </a:cubicBezTo>
                  <a:cubicBezTo>
                    <a:pt x="51632" y="74749"/>
                    <a:pt x="56064" y="91221"/>
                    <a:pt x="56064" y="108379"/>
                  </a:cubicBezTo>
                  <a:cubicBezTo>
                    <a:pt x="56064" y="125943"/>
                    <a:pt x="52076" y="142758"/>
                    <a:pt x="44088" y="158836"/>
                  </a:cubicBezTo>
                  <a:cubicBezTo>
                    <a:pt x="36100" y="174914"/>
                    <a:pt x="25394" y="188872"/>
                    <a:pt x="11983" y="200708"/>
                  </a:cubicBezTo>
                  <a:lnTo>
                    <a:pt x="0" y="208010"/>
                  </a:lnTo>
                  <a:lnTo>
                    <a:pt x="0" y="159149"/>
                  </a:lnTo>
                  <a:lnTo>
                    <a:pt x="6953" y="128508"/>
                  </a:lnTo>
                  <a:cubicBezTo>
                    <a:pt x="6953" y="120323"/>
                    <a:pt x="6001" y="112383"/>
                    <a:pt x="4101" y="104688"/>
                  </a:cubicBezTo>
                  <a:lnTo>
                    <a:pt x="0" y="93958"/>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61" name="Shape 50"/>
            <p:cNvSpPr/>
            <p:nvPr/>
          </p:nvSpPr>
          <p:spPr>
            <a:xfrm>
              <a:off x="5938438" y="3021029"/>
              <a:ext cx="96017" cy="185295"/>
            </a:xfrm>
            <a:custGeom>
              <a:avLst/>
              <a:gdLst/>
              <a:ahLst/>
              <a:cxnLst/>
              <a:rect l="0" t="0" r="0" b="0"/>
              <a:pathLst>
                <a:path w="96019" h="185299">
                  <a:moveTo>
                    <a:pt x="14345" y="0"/>
                  </a:moveTo>
                  <a:cubicBezTo>
                    <a:pt x="31515" y="0"/>
                    <a:pt x="46158" y="3112"/>
                    <a:pt x="58287" y="9322"/>
                  </a:cubicBezTo>
                  <a:cubicBezTo>
                    <a:pt x="70415" y="15532"/>
                    <a:pt x="79750" y="24117"/>
                    <a:pt x="86252" y="35065"/>
                  </a:cubicBezTo>
                  <a:cubicBezTo>
                    <a:pt x="92767" y="46012"/>
                    <a:pt x="96019" y="58585"/>
                    <a:pt x="96019" y="72784"/>
                  </a:cubicBezTo>
                  <a:cubicBezTo>
                    <a:pt x="96019" y="98641"/>
                    <a:pt x="87433" y="119748"/>
                    <a:pt x="70263" y="136119"/>
                  </a:cubicBezTo>
                  <a:cubicBezTo>
                    <a:pt x="61690" y="144304"/>
                    <a:pt x="51435" y="152562"/>
                    <a:pt x="39502" y="160895"/>
                  </a:cubicBezTo>
                  <a:lnTo>
                    <a:pt x="0" y="185299"/>
                  </a:lnTo>
                  <a:lnTo>
                    <a:pt x="0" y="153981"/>
                  </a:lnTo>
                  <a:lnTo>
                    <a:pt x="33141" y="128715"/>
                  </a:lnTo>
                  <a:cubicBezTo>
                    <a:pt x="46857" y="114910"/>
                    <a:pt x="53702" y="96660"/>
                    <a:pt x="53702" y="73978"/>
                  </a:cubicBezTo>
                  <a:cubicBezTo>
                    <a:pt x="53702" y="54648"/>
                    <a:pt x="48482" y="41326"/>
                    <a:pt x="38017" y="34023"/>
                  </a:cubicBezTo>
                  <a:cubicBezTo>
                    <a:pt x="27565" y="26734"/>
                    <a:pt x="16224" y="23076"/>
                    <a:pt x="3994" y="23076"/>
                  </a:cubicBezTo>
                  <a:lnTo>
                    <a:pt x="0" y="23823"/>
                  </a:lnTo>
                  <a:lnTo>
                    <a:pt x="0" y="1632"/>
                  </a:lnTo>
                  <a:lnTo>
                    <a:pt x="14345"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62" name="Shape 51"/>
            <p:cNvSpPr/>
            <p:nvPr/>
          </p:nvSpPr>
          <p:spPr>
            <a:xfrm>
              <a:off x="1490658" y="4124916"/>
              <a:ext cx="322610" cy="723308"/>
            </a:xfrm>
            <a:custGeom>
              <a:avLst/>
              <a:gdLst/>
              <a:ahLst/>
              <a:cxnLst/>
              <a:rect l="0" t="0" r="0" b="0"/>
              <a:pathLst>
                <a:path w="322618" h="723325">
                  <a:moveTo>
                    <a:pt x="322618" y="0"/>
                  </a:moveTo>
                  <a:lnTo>
                    <a:pt x="322618" y="140116"/>
                  </a:lnTo>
                  <a:lnTo>
                    <a:pt x="322339" y="140116"/>
                  </a:lnTo>
                  <a:lnTo>
                    <a:pt x="220993" y="444738"/>
                  </a:lnTo>
                  <a:lnTo>
                    <a:pt x="322618" y="444738"/>
                  </a:lnTo>
                  <a:lnTo>
                    <a:pt x="322618" y="556613"/>
                  </a:lnTo>
                  <a:lnTo>
                    <a:pt x="188862" y="556613"/>
                  </a:lnTo>
                  <a:lnTo>
                    <a:pt x="143446" y="696745"/>
                  </a:lnTo>
                  <a:cubicBezTo>
                    <a:pt x="141961" y="701901"/>
                    <a:pt x="140030" y="706244"/>
                    <a:pt x="137643" y="709762"/>
                  </a:cubicBezTo>
                  <a:cubicBezTo>
                    <a:pt x="135230" y="713267"/>
                    <a:pt x="131343" y="716061"/>
                    <a:pt x="125997" y="718080"/>
                  </a:cubicBezTo>
                  <a:cubicBezTo>
                    <a:pt x="120637" y="720074"/>
                    <a:pt x="113081" y="721471"/>
                    <a:pt x="103289" y="722208"/>
                  </a:cubicBezTo>
                  <a:cubicBezTo>
                    <a:pt x="93497" y="722957"/>
                    <a:pt x="80670" y="723325"/>
                    <a:pt x="64795" y="723325"/>
                  </a:cubicBezTo>
                  <a:cubicBezTo>
                    <a:pt x="47803" y="723325"/>
                    <a:pt x="34506" y="722767"/>
                    <a:pt x="24917" y="721662"/>
                  </a:cubicBezTo>
                  <a:cubicBezTo>
                    <a:pt x="15316" y="720569"/>
                    <a:pt x="8661" y="717877"/>
                    <a:pt x="4978" y="713648"/>
                  </a:cubicBezTo>
                  <a:cubicBezTo>
                    <a:pt x="1283" y="709394"/>
                    <a:pt x="0" y="703386"/>
                    <a:pt x="1105" y="695627"/>
                  </a:cubicBezTo>
                  <a:cubicBezTo>
                    <a:pt x="2210" y="687893"/>
                    <a:pt x="4978" y="677542"/>
                    <a:pt x="9411" y="664626"/>
                  </a:cubicBezTo>
                  <a:lnTo>
                    <a:pt x="230391" y="28788"/>
                  </a:lnTo>
                  <a:cubicBezTo>
                    <a:pt x="232626" y="22514"/>
                    <a:pt x="235191" y="17434"/>
                    <a:pt x="238163" y="13561"/>
                  </a:cubicBezTo>
                  <a:cubicBezTo>
                    <a:pt x="241110" y="9674"/>
                    <a:pt x="245821" y="6715"/>
                    <a:pt x="252285" y="4709"/>
                  </a:cubicBezTo>
                  <a:cubicBezTo>
                    <a:pt x="258737" y="2702"/>
                    <a:pt x="267691" y="1369"/>
                    <a:pt x="279146" y="797"/>
                  </a:cubicBezTo>
                  <a:cubicBezTo>
                    <a:pt x="284867" y="530"/>
                    <a:pt x="291513" y="327"/>
                    <a:pt x="299082" y="191"/>
                  </a:cubicBezTo>
                  <a:lnTo>
                    <a:pt x="322618"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3" name="Shape 52"/>
            <p:cNvSpPr/>
            <p:nvPr/>
          </p:nvSpPr>
          <p:spPr>
            <a:xfrm>
              <a:off x="1813268" y="4124900"/>
              <a:ext cx="338675" cy="723324"/>
            </a:xfrm>
            <a:custGeom>
              <a:avLst/>
              <a:gdLst/>
              <a:ahLst/>
              <a:cxnLst/>
              <a:rect l="0" t="0" r="0" b="0"/>
              <a:pathLst>
                <a:path w="338684" h="723341">
                  <a:moveTo>
                    <a:pt x="1943" y="0"/>
                  </a:moveTo>
                  <a:cubicBezTo>
                    <a:pt x="23724" y="0"/>
                    <a:pt x="41072" y="279"/>
                    <a:pt x="54000" y="813"/>
                  </a:cubicBezTo>
                  <a:cubicBezTo>
                    <a:pt x="66916" y="1384"/>
                    <a:pt x="76987" y="2718"/>
                    <a:pt x="84188" y="4724"/>
                  </a:cubicBezTo>
                  <a:cubicBezTo>
                    <a:pt x="91389" y="6731"/>
                    <a:pt x="96558" y="9804"/>
                    <a:pt x="99695" y="13843"/>
                  </a:cubicBezTo>
                  <a:cubicBezTo>
                    <a:pt x="102832" y="17920"/>
                    <a:pt x="105512" y="23457"/>
                    <a:pt x="107721" y="30455"/>
                  </a:cubicBezTo>
                  <a:lnTo>
                    <a:pt x="329273" y="665734"/>
                  </a:lnTo>
                  <a:cubicBezTo>
                    <a:pt x="333705" y="679043"/>
                    <a:pt x="336474" y="689547"/>
                    <a:pt x="337579" y="697319"/>
                  </a:cubicBezTo>
                  <a:cubicBezTo>
                    <a:pt x="338684" y="705053"/>
                    <a:pt x="337210" y="710870"/>
                    <a:pt x="333134" y="714756"/>
                  </a:cubicBezTo>
                  <a:cubicBezTo>
                    <a:pt x="329082" y="718642"/>
                    <a:pt x="321882" y="721030"/>
                    <a:pt x="311544" y="721957"/>
                  </a:cubicBezTo>
                  <a:cubicBezTo>
                    <a:pt x="301193" y="722871"/>
                    <a:pt x="286995" y="723341"/>
                    <a:pt x="268884" y="723341"/>
                  </a:cubicBezTo>
                  <a:cubicBezTo>
                    <a:pt x="250063" y="723341"/>
                    <a:pt x="235395" y="723062"/>
                    <a:pt x="224866" y="722516"/>
                  </a:cubicBezTo>
                  <a:cubicBezTo>
                    <a:pt x="214338" y="721957"/>
                    <a:pt x="206312" y="720839"/>
                    <a:pt x="200774" y="719201"/>
                  </a:cubicBezTo>
                  <a:cubicBezTo>
                    <a:pt x="195237" y="717524"/>
                    <a:pt x="191364" y="715239"/>
                    <a:pt x="189141" y="712267"/>
                  </a:cubicBezTo>
                  <a:cubicBezTo>
                    <a:pt x="186931" y="709308"/>
                    <a:pt x="185077" y="705447"/>
                    <a:pt x="183604" y="700634"/>
                  </a:cubicBezTo>
                  <a:lnTo>
                    <a:pt x="135420" y="556628"/>
                  </a:lnTo>
                  <a:lnTo>
                    <a:pt x="0" y="556628"/>
                  </a:lnTo>
                  <a:lnTo>
                    <a:pt x="0" y="444754"/>
                  </a:lnTo>
                  <a:lnTo>
                    <a:pt x="101625" y="444754"/>
                  </a:lnTo>
                  <a:lnTo>
                    <a:pt x="279" y="140132"/>
                  </a:lnTo>
                  <a:lnTo>
                    <a:pt x="0" y="140132"/>
                  </a:lnTo>
                  <a:lnTo>
                    <a:pt x="0" y="16"/>
                  </a:lnTo>
                  <a:lnTo>
                    <a:pt x="1943"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4" name="Shape 53"/>
            <p:cNvSpPr/>
            <p:nvPr/>
          </p:nvSpPr>
          <p:spPr>
            <a:xfrm>
              <a:off x="2181829" y="4330613"/>
              <a:ext cx="699485" cy="516662"/>
            </a:xfrm>
            <a:custGeom>
              <a:avLst/>
              <a:gdLst/>
              <a:ahLst/>
              <a:cxnLst/>
              <a:rect l="0" t="0" r="0" b="0"/>
              <a:pathLst>
                <a:path w="699503" h="516674">
                  <a:moveTo>
                    <a:pt x="52489" y="0"/>
                  </a:moveTo>
                  <a:cubicBezTo>
                    <a:pt x="64872" y="0"/>
                    <a:pt x="74701" y="178"/>
                    <a:pt x="81953" y="610"/>
                  </a:cubicBezTo>
                  <a:cubicBezTo>
                    <a:pt x="89205" y="991"/>
                    <a:pt x="94679" y="1905"/>
                    <a:pt x="98374" y="3353"/>
                  </a:cubicBezTo>
                  <a:cubicBezTo>
                    <a:pt x="102057" y="4813"/>
                    <a:pt x="104572" y="6947"/>
                    <a:pt x="105893" y="9690"/>
                  </a:cubicBezTo>
                  <a:cubicBezTo>
                    <a:pt x="107213" y="12471"/>
                    <a:pt x="108268" y="16358"/>
                    <a:pt x="109055" y="21361"/>
                  </a:cubicBezTo>
                  <a:lnTo>
                    <a:pt x="198857" y="413410"/>
                  </a:lnTo>
                  <a:lnTo>
                    <a:pt x="199250" y="413410"/>
                  </a:lnTo>
                  <a:lnTo>
                    <a:pt x="292608" y="24130"/>
                  </a:lnTo>
                  <a:cubicBezTo>
                    <a:pt x="293675" y="19152"/>
                    <a:pt x="295046" y="15037"/>
                    <a:pt x="296774" y="11862"/>
                  </a:cubicBezTo>
                  <a:cubicBezTo>
                    <a:pt x="298488" y="8699"/>
                    <a:pt x="301384" y="6274"/>
                    <a:pt x="305460" y="4559"/>
                  </a:cubicBezTo>
                  <a:cubicBezTo>
                    <a:pt x="309563" y="2819"/>
                    <a:pt x="315163" y="1651"/>
                    <a:pt x="322288" y="991"/>
                  </a:cubicBezTo>
                  <a:cubicBezTo>
                    <a:pt x="329400" y="330"/>
                    <a:pt x="338912" y="0"/>
                    <a:pt x="350761" y="0"/>
                  </a:cubicBezTo>
                  <a:cubicBezTo>
                    <a:pt x="363436" y="0"/>
                    <a:pt x="373507" y="279"/>
                    <a:pt x="381038" y="787"/>
                  </a:cubicBezTo>
                  <a:cubicBezTo>
                    <a:pt x="388557" y="1308"/>
                    <a:pt x="394360" y="2426"/>
                    <a:pt x="398450" y="4153"/>
                  </a:cubicBezTo>
                  <a:cubicBezTo>
                    <a:pt x="402527" y="5867"/>
                    <a:pt x="405486" y="8306"/>
                    <a:pt x="407340" y="11481"/>
                  </a:cubicBezTo>
                  <a:cubicBezTo>
                    <a:pt x="409181" y="14643"/>
                    <a:pt x="410642" y="18872"/>
                    <a:pt x="411696" y="24130"/>
                  </a:cubicBezTo>
                  <a:lnTo>
                    <a:pt x="508216" y="413410"/>
                  </a:lnTo>
                  <a:lnTo>
                    <a:pt x="509016" y="413410"/>
                  </a:lnTo>
                  <a:lnTo>
                    <a:pt x="598818" y="22568"/>
                  </a:lnTo>
                  <a:cubicBezTo>
                    <a:pt x="599618" y="18326"/>
                    <a:pt x="600659" y="14681"/>
                    <a:pt x="601980" y="11684"/>
                  </a:cubicBezTo>
                  <a:cubicBezTo>
                    <a:pt x="603301" y="8649"/>
                    <a:pt x="605803" y="6274"/>
                    <a:pt x="609498" y="4559"/>
                  </a:cubicBezTo>
                  <a:cubicBezTo>
                    <a:pt x="613181" y="2819"/>
                    <a:pt x="618465" y="1651"/>
                    <a:pt x="625323" y="991"/>
                  </a:cubicBezTo>
                  <a:cubicBezTo>
                    <a:pt x="632181" y="330"/>
                    <a:pt x="641820" y="0"/>
                    <a:pt x="654202" y="0"/>
                  </a:cubicBezTo>
                  <a:cubicBezTo>
                    <a:pt x="665810" y="0"/>
                    <a:pt x="674840" y="330"/>
                    <a:pt x="681304" y="991"/>
                  </a:cubicBezTo>
                  <a:cubicBezTo>
                    <a:pt x="687769" y="1651"/>
                    <a:pt x="692455" y="3429"/>
                    <a:pt x="695351" y="6337"/>
                  </a:cubicBezTo>
                  <a:cubicBezTo>
                    <a:pt x="698246" y="9233"/>
                    <a:pt x="699503" y="13513"/>
                    <a:pt x="699110" y="19190"/>
                  </a:cubicBezTo>
                  <a:cubicBezTo>
                    <a:pt x="698716" y="24867"/>
                    <a:pt x="697319" y="32576"/>
                    <a:pt x="694957" y="42342"/>
                  </a:cubicBezTo>
                  <a:lnTo>
                    <a:pt x="577456" y="487794"/>
                  </a:lnTo>
                  <a:cubicBezTo>
                    <a:pt x="575869" y="494119"/>
                    <a:pt x="573697" y="499199"/>
                    <a:pt x="570928" y="503034"/>
                  </a:cubicBezTo>
                  <a:cubicBezTo>
                    <a:pt x="568160" y="506857"/>
                    <a:pt x="564007" y="509753"/>
                    <a:pt x="558470" y="511734"/>
                  </a:cubicBezTo>
                  <a:cubicBezTo>
                    <a:pt x="552933" y="513702"/>
                    <a:pt x="545808" y="515023"/>
                    <a:pt x="537096" y="515696"/>
                  </a:cubicBezTo>
                  <a:cubicBezTo>
                    <a:pt x="528396" y="516344"/>
                    <a:pt x="517322" y="516674"/>
                    <a:pt x="503873" y="516674"/>
                  </a:cubicBezTo>
                  <a:cubicBezTo>
                    <a:pt x="488836" y="516674"/>
                    <a:pt x="476771" y="516344"/>
                    <a:pt x="467678" y="515696"/>
                  </a:cubicBezTo>
                  <a:cubicBezTo>
                    <a:pt x="458572" y="515023"/>
                    <a:pt x="451383" y="513702"/>
                    <a:pt x="446113" y="511734"/>
                  </a:cubicBezTo>
                  <a:cubicBezTo>
                    <a:pt x="440830" y="509753"/>
                    <a:pt x="437020" y="506857"/>
                    <a:pt x="434645" y="503034"/>
                  </a:cubicBezTo>
                  <a:cubicBezTo>
                    <a:pt x="432257" y="499199"/>
                    <a:pt x="430403" y="494119"/>
                    <a:pt x="429108" y="487794"/>
                  </a:cubicBezTo>
                  <a:lnTo>
                    <a:pt x="347218" y="163398"/>
                  </a:lnTo>
                  <a:lnTo>
                    <a:pt x="346418" y="163398"/>
                  </a:lnTo>
                  <a:lnTo>
                    <a:pt x="268884" y="487794"/>
                  </a:lnTo>
                  <a:cubicBezTo>
                    <a:pt x="267564" y="493878"/>
                    <a:pt x="265722" y="498805"/>
                    <a:pt x="263347" y="502628"/>
                  </a:cubicBezTo>
                  <a:cubicBezTo>
                    <a:pt x="260972" y="506463"/>
                    <a:pt x="257213" y="509422"/>
                    <a:pt x="252070" y="511530"/>
                  </a:cubicBezTo>
                  <a:cubicBezTo>
                    <a:pt x="246939" y="513652"/>
                    <a:pt x="239928" y="515023"/>
                    <a:pt x="231102" y="515696"/>
                  </a:cubicBezTo>
                  <a:cubicBezTo>
                    <a:pt x="222263" y="516344"/>
                    <a:pt x="210591" y="516674"/>
                    <a:pt x="196088" y="516674"/>
                  </a:cubicBezTo>
                  <a:cubicBezTo>
                    <a:pt x="180797" y="516674"/>
                    <a:pt x="168593" y="516344"/>
                    <a:pt x="159487" y="515696"/>
                  </a:cubicBezTo>
                  <a:cubicBezTo>
                    <a:pt x="150393" y="515023"/>
                    <a:pt x="143205" y="513702"/>
                    <a:pt x="137935" y="511734"/>
                  </a:cubicBezTo>
                  <a:cubicBezTo>
                    <a:pt x="132652" y="509753"/>
                    <a:pt x="128829" y="506857"/>
                    <a:pt x="126454" y="503034"/>
                  </a:cubicBezTo>
                  <a:cubicBezTo>
                    <a:pt x="124079" y="499199"/>
                    <a:pt x="122110" y="494119"/>
                    <a:pt x="120523" y="487794"/>
                  </a:cubicBezTo>
                  <a:lnTo>
                    <a:pt x="4216" y="41148"/>
                  </a:lnTo>
                  <a:cubicBezTo>
                    <a:pt x="1854" y="31661"/>
                    <a:pt x="521" y="24193"/>
                    <a:pt x="254" y="18796"/>
                  </a:cubicBezTo>
                  <a:cubicBezTo>
                    <a:pt x="0" y="13398"/>
                    <a:pt x="1499" y="9233"/>
                    <a:pt x="4813" y="6337"/>
                  </a:cubicBezTo>
                  <a:cubicBezTo>
                    <a:pt x="8103" y="3429"/>
                    <a:pt x="13513" y="1651"/>
                    <a:pt x="21031" y="991"/>
                  </a:cubicBezTo>
                  <a:cubicBezTo>
                    <a:pt x="28550" y="330"/>
                    <a:pt x="39027" y="0"/>
                    <a:pt x="5248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5" name="Shape 54"/>
            <p:cNvSpPr/>
            <p:nvPr/>
          </p:nvSpPr>
          <p:spPr>
            <a:xfrm>
              <a:off x="2870431" y="4330634"/>
              <a:ext cx="230448" cy="516649"/>
            </a:xfrm>
            <a:custGeom>
              <a:avLst/>
              <a:gdLst/>
              <a:ahLst/>
              <a:cxnLst/>
              <a:rect l="0" t="0" r="0" b="0"/>
              <a:pathLst>
                <a:path w="230454" h="516661">
                  <a:moveTo>
                    <a:pt x="230454" y="0"/>
                  </a:moveTo>
                  <a:lnTo>
                    <a:pt x="230454" y="100075"/>
                  </a:lnTo>
                  <a:lnTo>
                    <a:pt x="230251" y="100075"/>
                  </a:lnTo>
                  <a:lnTo>
                    <a:pt x="157861" y="317665"/>
                  </a:lnTo>
                  <a:lnTo>
                    <a:pt x="230454" y="317665"/>
                  </a:lnTo>
                  <a:lnTo>
                    <a:pt x="230454" y="397573"/>
                  </a:lnTo>
                  <a:lnTo>
                    <a:pt x="134912" y="397573"/>
                  </a:lnTo>
                  <a:lnTo>
                    <a:pt x="102476" y="497674"/>
                  </a:lnTo>
                  <a:cubicBezTo>
                    <a:pt x="101410" y="501370"/>
                    <a:pt x="100025" y="504456"/>
                    <a:pt x="98311" y="506971"/>
                  </a:cubicBezTo>
                  <a:cubicBezTo>
                    <a:pt x="96596" y="509460"/>
                    <a:pt x="93840" y="511454"/>
                    <a:pt x="90005" y="512889"/>
                  </a:cubicBezTo>
                  <a:cubicBezTo>
                    <a:pt x="86182" y="514337"/>
                    <a:pt x="80772" y="515315"/>
                    <a:pt x="73787" y="515848"/>
                  </a:cubicBezTo>
                  <a:cubicBezTo>
                    <a:pt x="66802" y="516381"/>
                    <a:pt x="57620" y="516661"/>
                    <a:pt x="46279" y="516661"/>
                  </a:cubicBezTo>
                  <a:cubicBezTo>
                    <a:pt x="34150" y="516661"/>
                    <a:pt x="24663" y="516242"/>
                    <a:pt x="17805" y="515467"/>
                  </a:cubicBezTo>
                  <a:cubicBezTo>
                    <a:pt x="10947" y="514680"/>
                    <a:pt x="6210" y="512749"/>
                    <a:pt x="3569" y="509727"/>
                  </a:cubicBezTo>
                  <a:cubicBezTo>
                    <a:pt x="914" y="506704"/>
                    <a:pt x="0" y="502411"/>
                    <a:pt x="800" y="496874"/>
                  </a:cubicBezTo>
                  <a:cubicBezTo>
                    <a:pt x="1588" y="491337"/>
                    <a:pt x="3569" y="483971"/>
                    <a:pt x="6731" y="474700"/>
                  </a:cubicBezTo>
                  <a:lnTo>
                    <a:pt x="164567" y="20561"/>
                  </a:lnTo>
                  <a:cubicBezTo>
                    <a:pt x="166167" y="16078"/>
                    <a:pt x="168008" y="12458"/>
                    <a:pt x="170116" y="9677"/>
                  </a:cubicBezTo>
                  <a:cubicBezTo>
                    <a:pt x="172225" y="6921"/>
                    <a:pt x="175590" y="4787"/>
                    <a:pt x="180213" y="3340"/>
                  </a:cubicBezTo>
                  <a:cubicBezTo>
                    <a:pt x="184823" y="1892"/>
                    <a:pt x="191224" y="965"/>
                    <a:pt x="199390" y="584"/>
                  </a:cubicBezTo>
                  <a:lnTo>
                    <a:pt x="230454"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6" name="Shape 55"/>
            <p:cNvSpPr/>
            <p:nvPr/>
          </p:nvSpPr>
          <p:spPr>
            <a:xfrm>
              <a:off x="3100879" y="4330608"/>
              <a:ext cx="241904" cy="516675"/>
            </a:xfrm>
            <a:custGeom>
              <a:avLst/>
              <a:gdLst/>
              <a:ahLst/>
              <a:cxnLst/>
              <a:rect l="0" t="0" r="0" b="0"/>
              <a:pathLst>
                <a:path w="241910" h="516687">
                  <a:moveTo>
                    <a:pt x="1384" y="0"/>
                  </a:moveTo>
                  <a:cubicBezTo>
                    <a:pt x="16929" y="0"/>
                    <a:pt x="29337" y="190"/>
                    <a:pt x="38557" y="610"/>
                  </a:cubicBezTo>
                  <a:cubicBezTo>
                    <a:pt x="47803" y="991"/>
                    <a:pt x="54978" y="1918"/>
                    <a:pt x="60135" y="3365"/>
                  </a:cubicBezTo>
                  <a:cubicBezTo>
                    <a:pt x="65278" y="4813"/>
                    <a:pt x="68961" y="6998"/>
                    <a:pt x="71209" y="9881"/>
                  </a:cubicBezTo>
                  <a:cubicBezTo>
                    <a:pt x="73457" y="12814"/>
                    <a:pt x="75362" y="16764"/>
                    <a:pt x="76937" y="21755"/>
                  </a:cubicBezTo>
                  <a:lnTo>
                    <a:pt x="235179" y="475539"/>
                  </a:lnTo>
                  <a:cubicBezTo>
                    <a:pt x="238354" y="485038"/>
                    <a:pt x="240335" y="492531"/>
                    <a:pt x="241122" y="498081"/>
                  </a:cubicBezTo>
                  <a:cubicBezTo>
                    <a:pt x="241910" y="503619"/>
                    <a:pt x="240855" y="507797"/>
                    <a:pt x="237947" y="510527"/>
                  </a:cubicBezTo>
                  <a:cubicBezTo>
                    <a:pt x="235052" y="513309"/>
                    <a:pt x="229908" y="515023"/>
                    <a:pt x="222529" y="515709"/>
                  </a:cubicBezTo>
                  <a:cubicBezTo>
                    <a:pt x="215138" y="516344"/>
                    <a:pt x="204991" y="516687"/>
                    <a:pt x="192062" y="516687"/>
                  </a:cubicBezTo>
                  <a:cubicBezTo>
                    <a:pt x="178613" y="516687"/>
                    <a:pt x="168123" y="516484"/>
                    <a:pt x="160617" y="516077"/>
                  </a:cubicBezTo>
                  <a:cubicBezTo>
                    <a:pt x="153098" y="515709"/>
                    <a:pt x="147358" y="514909"/>
                    <a:pt x="143408" y="513702"/>
                  </a:cubicBezTo>
                  <a:cubicBezTo>
                    <a:pt x="139446" y="512534"/>
                    <a:pt x="136690" y="510883"/>
                    <a:pt x="135103" y="508775"/>
                  </a:cubicBezTo>
                  <a:cubicBezTo>
                    <a:pt x="133515" y="506667"/>
                    <a:pt x="132194" y="503885"/>
                    <a:pt x="131153" y="500444"/>
                  </a:cubicBezTo>
                  <a:lnTo>
                    <a:pt x="96736" y="397599"/>
                  </a:lnTo>
                  <a:lnTo>
                    <a:pt x="0" y="397599"/>
                  </a:lnTo>
                  <a:lnTo>
                    <a:pt x="0" y="317691"/>
                  </a:lnTo>
                  <a:lnTo>
                    <a:pt x="72593" y="317691"/>
                  </a:lnTo>
                  <a:lnTo>
                    <a:pt x="190" y="100101"/>
                  </a:lnTo>
                  <a:lnTo>
                    <a:pt x="0" y="100101"/>
                  </a:lnTo>
                  <a:lnTo>
                    <a:pt x="0" y="26"/>
                  </a:lnTo>
                  <a:lnTo>
                    <a:pt x="1384"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7" name="Shape 56"/>
            <p:cNvSpPr/>
            <p:nvPr/>
          </p:nvSpPr>
          <p:spPr>
            <a:xfrm>
              <a:off x="3407662" y="4332997"/>
              <a:ext cx="174861" cy="514300"/>
            </a:xfrm>
            <a:custGeom>
              <a:avLst/>
              <a:gdLst/>
              <a:ahLst/>
              <a:cxnLst/>
              <a:rect l="0" t="0" r="0" b="0"/>
              <a:pathLst>
                <a:path w="174866" h="514312">
                  <a:moveTo>
                    <a:pt x="30861" y="0"/>
                  </a:moveTo>
                  <a:lnTo>
                    <a:pt x="163386" y="0"/>
                  </a:lnTo>
                  <a:lnTo>
                    <a:pt x="174866" y="272"/>
                  </a:lnTo>
                  <a:lnTo>
                    <a:pt x="174866" y="80537"/>
                  </a:lnTo>
                  <a:lnTo>
                    <a:pt x="150724" y="79515"/>
                  </a:lnTo>
                  <a:lnTo>
                    <a:pt x="104051" y="79515"/>
                  </a:lnTo>
                  <a:lnTo>
                    <a:pt x="104051" y="224701"/>
                  </a:lnTo>
                  <a:lnTo>
                    <a:pt x="157048" y="224701"/>
                  </a:lnTo>
                  <a:lnTo>
                    <a:pt x="174866" y="222239"/>
                  </a:lnTo>
                  <a:lnTo>
                    <a:pt x="174866" y="313983"/>
                  </a:lnTo>
                  <a:lnTo>
                    <a:pt x="165760" y="307785"/>
                  </a:lnTo>
                  <a:cubicBezTo>
                    <a:pt x="157315" y="304368"/>
                    <a:pt x="147574" y="302641"/>
                    <a:pt x="136500" y="302641"/>
                  </a:cubicBezTo>
                  <a:lnTo>
                    <a:pt x="104051" y="302641"/>
                  </a:lnTo>
                  <a:lnTo>
                    <a:pt x="104051" y="497662"/>
                  </a:lnTo>
                  <a:cubicBezTo>
                    <a:pt x="104051" y="500317"/>
                    <a:pt x="103188" y="502691"/>
                    <a:pt x="101473" y="504800"/>
                  </a:cubicBezTo>
                  <a:cubicBezTo>
                    <a:pt x="99758" y="506920"/>
                    <a:pt x="96926" y="508622"/>
                    <a:pt x="92964" y="509930"/>
                  </a:cubicBezTo>
                  <a:cubicBezTo>
                    <a:pt x="89014" y="511264"/>
                    <a:pt x="83744" y="512331"/>
                    <a:pt x="77152" y="513105"/>
                  </a:cubicBezTo>
                  <a:cubicBezTo>
                    <a:pt x="70536" y="513880"/>
                    <a:pt x="62116" y="514312"/>
                    <a:pt x="51829" y="514312"/>
                  </a:cubicBezTo>
                  <a:cubicBezTo>
                    <a:pt x="41796" y="514312"/>
                    <a:pt x="33426" y="513880"/>
                    <a:pt x="26708" y="513105"/>
                  </a:cubicBezTo>
                  <a:cubicBezTo>
                    <a:pt x="19977" y="512331"/>
                    <a:pt x="14643" y="511264"/>
                    <a:pt x="10693" y="509930"/>
                  </a:cubicBezTo>
                  <a:cubicBezTo>
                    <a:pt x="6731" y="508622"/>
                    <a:pt x="3962" y="506920"/>
                    <a:pt x="2375" y="504800"/>
                  </a:cubicBezTo>
                  <a:cubicBezTo>
                    <a:pt x="800" y="502691"/>
                    <a:pt x="0" y="500317"/>
                    <a:pt x="0" y="497662"/>
                  </a:cubicBezTo>
                  <a:lnTo>
                    <a:pt x="0" y="32829"/>
                  </a:lnTo>
                  <a:cubicBezTo>
                    <a:pt x="0" y="21222"/>
                    <a:pt x="2972" y="12840"/>
                    <a:pt x="8903" y="7721"/>
                  </a:cubicBezTo>
                  <a:cubicBezTo>
                    <a:pt x="14834"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8" name="Shape 57"/>
            <p:cNvSpPr/>
            <p:nvPr/>
          </p:nvSpPr>
          <p:spPr>
            <a:xfrm>
              <a:off x="3582524" y="4333269"/>
              <a:ext cx="204922" cy="514028"/>
            </a:xfrm>
            <a:custGeom>
              <a:avLst/>
              <a:gdLst/>
              <a:ahLst/>
              <a:cxnLst/>
              <a:rect l="0" t="0" r="0" b="0"/>
              <a:pathLst>
                <a:path w="204927" h="514040">
                  <a:moveTo>
                    <a:pt x="0" y="0"/>
                  </a:moveTo>
                  <a:lnTo>
                    <a:pt x="21755" y="515"/>
                  </a:lnTo>
                  <a:cubicBezTo>
                    <a:pt x="30455" y="1074"/>
                    <a:pt x="38367" y="1697"/>
                    <a:pt x="45491" y="2497"/>
                  </a:cubicBezTo>
                  <a:cubicBezTo>
                    <a:pt x="66053" y="5405"/>
                    <a:pt x="84582" y="10396"/>
                    <a:pt x="101067" y="17521"/>
                  </a:cubicBezTo>
                  <a:cubicBezTo>
                    <a:pt x="117564" y="24645"/>
                    <a:pt x="131534" y="33929"/>
                    <a:pt x="143015" y="45423"/>
                  </a:cubicBezTo>
                  <a:cubicBezTo>
                    <a:pt x="154483" y="56891"/>
                    <a:pt x="163259" y="70480"/>
                    <a:pt x="169329" y="86152"/>
                  </a:cubicBezTo>
                  <a:cubicBezTo>
                    <a:pt x="175374" y="101861"/>
                    <a:pt x="178422" y="119883"/>
                    <a:pt x="178422" y="140165"/>
                  </a:cubicBezTo>
                  <a:cubicBezTo>
                    <a:pt x="178422" y="157322"/>
                    <a:pt x="176238" y="172931"/>
                    <a:pt x="171895" y="187053"/>
                  </a:cubicBezTo>
                  <a:cubicBezTo>
                    <a:pt x="167538" y="201150"/>
                    <a:pt x="161138" y="213748"/>
                    <a:pt x="152705" y="224823"/>
                  </a:cubicBezTo>
                  <a:cubicBezTo>
                    <a:pt x="144259" y="235885"/>
                    <a:pt x="133845" y="245537"/>
                    <a:pt x="121450" y="253715"/>
                  </a:cubicBezTo>
                  <a:cubicBezTo>
                    <a:pt x="109055" y="261894"/>
                    <a:pt x="94945" y="268473"/>
                    <a:pt x="79121" y="273489"/>
                  </a:cubicBezTo>
                  <a:cubicBezTo>
                    <a:pt x="86754" y="277185"/>
                    <a:pt x="93955" y="281668"/>
                    <a:pt x="100673" y="286939"/>
                  </a:cubicBezTo>
                  <a:cubicBezTo>
                    <a:pt x="107404" y="292222"/>
                    <a:pt x="113729" y="298610"/>
                    <a:pt x="119672" y="306116"/>
                  </a:cubicBezTo>
                  <a:cubicBezTo>
                    <a:pt x="125603" y="313634"/>
                    <a:pt x="131204" y="322207"/>
                    <a:pt x="136474" y="331833"/>
                  </a:cubicBezTo>
                  <a:cubicBezTo>
                    <a:pt x="141757" y="341472"/>
                    <a:pt x="146888" y="352356"/>
                    <a:pt x="151917" y="364472"/>
                  </a:cubicBezTo>
                  <a:lnTo>
                    <a:pt x="195034" y="465361"/>
                  </a:lnTo>
                  <a:cubicBezTo>
                    <a:pt x="198984" y="475419"/>
                    <a:pt x="201625" y="482709"/>
                    <a:pt x="202946" y="487294"/>
                  </a:cubicBezTo>
                  <a:cubicBezTo>
                    <a:pt x="204254" y="491917"/>
                    <a:pt x="204927" y="495574"/>
                    <a:pt x="204927" y="498203"/>
                  </a:cubicBezTo>
                  <a:cubicBezTo>
                    <a:pt x="204927" y="501111"/>
                    <a:pt x="204394" y="503550"/>
                    <a:pt x="203340" y="505506"/>
                  </a:cubicBezTo>
                  <a:cubicBezTo>
                    <a:pt x="202286" y="507500"/>
                    <a:pt x="199784" y="509138"/>
                    <a:pt x="195821" y="510458"/>
                  </a:cubicBezTo>
                  <a:cubicBezTo>
                    <a:pt x="191872" y="511767"/>
                    <a:pt x="186055" y="512694"/>
                    <a:pt x="178422" y="513227"/>
                  </a:cubicBezTo>
                  <a:cubicBezTo>
                    <a:pt x="170764" y="513748"/>
                    <a:pt x="160338" y="514040"/>
                    <a:pt x="147168" y="514040"/>
                  </a:cubicBezTo>
                  <a:cubicBezTo>
                    <a:pt x="136093" y="514040"/>
                    <a:pt x="127241" y="513748"/>
                    <a:pt x="120650" y="513227"/>
                  </a:cubicBezTo>
                  <a:cubicBezTo>
                    <a:pt x="114059" y="512694"/>
                    <a:pt x="108852" y="511703"/>
                    <a:pt x="105029" y="510255"/>
                  </a:cubicBezTo>
                  <a:cubicBezTo>
                    <a:pt x="101206" y="508820"/>
                    <a:pt x="98501" y="506966"/>
                    <a:pt x="96926" y="504705"/>
                  </a:cubicBezTo>
                  <a:cubicBezTo>
                    <a:pt x="95339" y="502483"/>
                    <a:pt x="94018" y="499778"/>
                    <a:pt x="92964" y="496615"/>
                  </a:cubicBezTo>
                  <a:lnTo>
                    <a:pt x="47066" y="382290"/>
                  </a:lnTo>
                  <a:cubicBezTo>
                    <a:pt x="41529" y="369374"/>
                    <a:pt x="36132" y="357906"/>
                    <a:pt x="30848" y="347860"/>
                  </a:cubicBezTo>
                  <a:cubicBezTo>
                    <a:pt x="25565" y="337840"/>
                    <a:pt x="19710" y="329471"/>
                    <a:pt x="13246" y="322727"/>
                  </a:cubicBezTo>
                  <a:lnTo>
                    <a:pt x="0" y="313711"/>
                  </a:lnTo>
                  <a:lnTo>
                    <a:pt x="0" y="221967"/>
                  </a:lnTo>
                  <a:lnTo>
                    <a:pt x="20968" y="219070"/>
                  </a:lnTo>
                  <a:cubicBezTo>
                    <a:pt x="32042" y="215539"/>
                    <a:pt x="41275" y="210523"/>
                    <a:pt x="48666" y="204046"/>
                  </a:cubicBezTo>
                  <a:cubicBezTo>
                    <a:pt x="56045" y="197607"/>
                    <a:pt x="61582" y="189885"/>
                    <a:pt x="65278" y="180906"/>
                  </a:cubicBezTo>
                  <a:cubicBezTo>
                    <a:pt x="68961" y="171940"/>
                    <a:pt x="70815" y="161932"/>
                    <a:pt x="70815" y="150858"/>
                  </a:cubicBezTo>
                  <a:cubicBezTo>
                    <a:pt x="70815" y="133980"/>
                    <a:pt x="66993" y="119730"/>
                    <a:pt x="59334" y="108122"/>
                  </a:cubicBezTo>
                  <a:cubicBezTo>
                    <a:pt x="51689" y="96527"/>
                    <a:pt x="39154" y="88336"/>
                    <a:pt x="21755" y="83599"/>
                  </a:cubicBezTo>
                  <a:cubicBezTo>
                    <a:pt x="16485" y="82278"/>
                    <a:pt x="10477" y="81237"/>
                    <a:pt x="3759" y="80424"/>
                  </a:cubicBezTo>
                  <a:lnTo>
                    <a:pt x="0" y="80265"/>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69" name="Shape 58"/>
            <p:cNvSpPr/>
            <p:nvPr/>
          </p:nvSpPr>
          <p:spPr>
            <a:xfrm>
              <a:off x="3899191" y="4230605"/>
              <a:ext cx="210657" cy="511913"/>
            </a:xfrm>
            <a:custGeom>
              <a:avLst/>
              <a:gdLst/>
              <a:ahLst/>
              <a:cxnLst/>
              <a:rect l="0" t="0" r="0" b="0"/>
              <a:pathLst>
                <a:path w="210661" h="511924">
                  <a:moveTo>
                    <a:pt x="30861" y="0"/>
                  </a:moveTo>
                  <a:lnTo>
                    <a:pt x="162204" y="0"/>
                  </a:lnTo>
                  <a:lnTo>
                    <a:pt x="210661" y="3072"/>
                  </a:lnTo>
                  <a:lnTo>
                    <a:pt x="210661" y="87855"/>
                  </a:lnTo>
                  <a:lnTo>
                    <a:pt x="199533" y="84711"/>
                  </a:lnTo>
                  <a:cubicBezTo>
                    <a:pt x="186646" y="82569"/>
                    <a:pt x="172225" y="81496"/>
                    <a:pt x="156261" y="81496"/>
                  </a:cubicBezTo>
                  <a:lnTo>
                    <a:pt x="103645" y="81496"/>
                  </a:lnTo>
                  <a:lnTo>
                    <a:pt x="103645" y="429628"/>
                  </a:lnTo>
                  <a:lnTo>
                    <a:pt x="157848" y="429628"/>
                  </a:lnTo>
                  <a:cubicBezTo>
                    <a:pt x="172091" y="429628"/>
                    <a:pt x="185214" y="428708"/>
                    <a:pt x="197214" y="426863"/>
                  </a:cubicBezTo>
                  <a:lnTo>
                    <a:pt x="210661" y="423439"/>
                  </a:lnTo>
                  <a:lnTo>
                    <a:pt x="210661" y="508554"/>
                  </a:lnTo>
                  <a:lnTo>
                    <a:pt x="153111" y="511924"/>
                  </a:lnTo>
                  <a:lnTo>
                    <a:pt x="30861" y="511924"/>
                  </a:lnTo>
                  <a:cubicBezTo>
                    <a:pt x="22149" y="511924"/>
                    <a:pt x="14834" y="509346"/>
                    <a:pt x="8903" y="504203"/>
                  </a:cubicBezTo>
                  <a:cubicBezTo>
                    <a:pt x="2972" y="499072"/>
                    <a:pt x="0" y="490703"/>
                    <a:pt x="0" y="479082"/>
                  </a:cubicBezTo>
                  <a:lnTo>
                    <a:pt x="0" y="32830"/>
                  </a:lnTo>
                  <a:cubicBezTo>
                    <a:pt x="0" y="21234"/>
                    <a:pt x="2972" y="12853"/>
                    <a:pt x="8903" y="7722"/>
                  </a:cubicBezTo>
                  <a:cubicBezTo>
                    <a:pt x="14834"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0" name="Shape 59"/>
            <p:cNvSpPr/>
            <p:nvPr/>
          </p:nvSpPr>
          <p:spPr>
            <a:xfrm>
              <a:off x="4074452" y="4336061"/>
              <a:ext cx="214618" cy="505471"/>
            </a:xfrm>
            <a:custGeom>
              <a:avLst/>
              <a:gdLst/>
              <a:ahLst/>
              <a:cxnLst/>
              <a:rect l="0" t="0" r="0" b="0"/>
              <a:pathLst>
                <a:path w="214624" h="505483">
                  <a:moveTo>
                    <a:pt x="0" y="0"/>
                  </a:moveTo>
                  <a:lnTo>
                    <a:pt x="14781" y="937"/>
                  </a:lnTo>
                  <a:cubicBezTo>
                    <a:pt x="34134" y="3609"/>
                    <a:pt x="51759" y="7616"/>
                    <a:pt x="67646" y="12956"/>
                  </a:cubicBezTo>
                  <a:cubicBezTo>
                    <a:pt x="99422" y="23637"/>
                    <a:pt x="126206" y="39461"/>
                    <a:pt x="147949" y="60416"/>
                  </a:cubicBezTo>
                  <a:cubicBezTo>
                    <a:pt x="169716" y="81409"/>
                    <a:pt x="186265" y="107304"/>
                    <a:pt x="197618" y="138165"/>
                  </a:cubicBezTo>
                  <a:cubicBezTo>
                    <a:pt x="208947" y="169014"/>
                    <a:pt x="214624" y="204751"/>
                    <a:pt x="214624" y="245379"/>
                  </a:cubicBezTo>
                  <a:cubicBezTo>
                    <a:pt x="214624" y="292331"/>
                    <a:pt x="208490" y="332475"/>
                    <a:pt x="196221" y="365838"/>
                  </a:cubicBezTo>
                  <a:cubicBezTo>
                    <a:pt x="183966" y="399201"/>
                    <a:pt x="166364" y="426455"/>
                    <a:pt x="143415" y="447537"/>
                  </a:cubicBezTo>
                  <a:cubicBezTo>
                    <a:pt x="120466" y="468632"/>
                    <a:pt x="92577" y="484138"/>
                    <a:pt x="59734" y="494006"/>
                  </a:cubicBezTo>
                  <a:cubicBezTo>
                    <a:pt x="43313" y="498959"/>
                    <a:pt x="25330" y="502671"/>
                    <a:pt x="5783" y="505145"/>
                  </a:cubicBezTo>
                  <a:lnTo>
                    <a:pt x="0" y="505483"/>
                  </a:lnTo>
                  <a:lnTo>
                    <a:pt x="0" y="420367"/>
                  </a:lnTo>
                  <a:lnTo>
                    <a:pt x="19183" y="415482"/>
                  </a:lnTo>
                  <a:cubicBezTo>
                    <a:pt x="38703" y="408116"/>
                    <a:pt x="54985" y="396953"/>
                    <a:pt x="68053" y="382056"/>
                  </a:cubicBezTo>
                  <a:cubicBezTo>
                    <a:pt x="81096" y="367159"/>
                    <a:pt x="90849" y="348642"/>
                    <a:pt x="97314" y="326468"/>
                  </a:cubicBezTo>
                  <a:cubicBezTo>
                    <a:pt x="103778" y="304319"/>
                    <a:pt x="107017" y="278475"/>
                    <a:pt x="107017" y="248935"/>
                  </a:cubicBezTo>
                  <a:cubicBezTo>
                    <a:pt x="107017" y="224678"/>
                    <a:pt x="104172" y="202122"/>
                    <a:pt x="98508" y="181294"/>
                  </a:cubicBezTo>
                  <a:cubicBezTo>
                    <a:pt x="92831" y="160454"/>
                    <a:pt x="83738" y="142382"/>
                    <a:pt x="71215" y="127078"/>
                  </a:cubicBezTo>
                  <a:cubicBezTo>
                    <a:pt x="58680" y="111800"/>
                    <a:pt x="42589" y="99862"/>
                    <a:pt x="22943" y="91264"/>
                  </a:cubicBezTo>
                  <a:lnTo>
                    <a:pt x="0" y="84783"/>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1" name="Shape 60"/>
            <p:cNvSpPr/>
            <p:nvPr/>
          </p:nvSpPr>
          <p:spPr>
            <a:xfrm>
              <a:off x="4525898" y="4124904"/>
              <a:ext cx="979297" cy="723324"/>
            </a:xfrm>
            <a:custGeom>
              <a:avLst/>
              <a:gdLst/>
              <a:ahLst/>
              <a:cxnLst/>
              <a:rect l="0" t="0" r="0" b="0"/>
              <a:pathLst>
                <a:path w="979322" h="723341">
                  <a:moveTo>
                    <a:pt x="73469" y="0"/>
                  </a:moveTo>
                  <a:cubicBezTo>
                    <a:pt x="90830" y="0"/>
                    <a:pt x="104584" y="292"/>
                    <a:pt x="114744" y="826"/>
                  </a:cubicBezTo>
                  <a:cubicBezTo>
                    <a:pt x="124892" y="1384"/>
                    <a:pt x="132550" y="2680"/>
                    <a:pt x="137732" y="4724"/>
                  </a:cubicBezTo>
                  <a:cubicBezTo>
                    <a:pt x="142887" y="6744"/>
                    <a:pt x="146393" y="9690"/>
                    <a:pt x="148247" y="13576"/>
                  </a:cubicBezTo>
                  <a:cubicBezTo>
                    <a:pt x="150101" y="17437"/>
                    <a:pt x="151574" y="22885"/>
                    <a:pt x="152679" y="29908"/>
                  </a:cubicBezTo>
                  <a:lnTo>
                    <a:pt x="278409" y="578790"/>
                  </a:lnTo>
                  <a:lnTo>
                    <a:pt x="278955" y="578790"/>
                  </a:lnTo>
                  <a:lnTo>
                    <a:pt x="409677" y="33782"/>
                  </a:lnTo>
                  <a:cubicBezTo>
                    <a:pt x="411150" y="26772"/>
                    <a:pt x="413080" y="21057"/>
                    <a:pt x="415493" y="16612"/>
                  </a:cubicBezTo>
                  <a:cubicBezTo>
                    <a:pt x="417894" y="12179"/>
                    <a:pt x="421945" y="8776"/>
                    <a:pt x="427672" y="6363"/>
                  </a:cubicBezTo>
                  <a:cubicBezTo>
                    <a:pt x="433388" y="3975"/>
                    <a:pt x="441249" y="2311"/>
                    <a:pt x="451218" y="1384"/>
                  </a:cubicBezTo>
                  <a:cubicBezTo>
                    <a:pt x="461162" y="470"/>
                    <a:pt x="474485" y="0"/>
                    <a:pt x="491096" y="0"/>
                  </a:cubicBezTo>
                  <a:cubicBezTo>
                    <a:pt x="508813" y="0"/>
                    <a:pt x="522948" y="381"/>
                    <a:pt x="533464" y="1092"/>
                  </a:cubicBezTo>
                  <a:cubicBezTo>
                    <a:pt x="543992" y="1829"/>
                    <a:pt x="552094" y="3416"/>
                    <a:pt x="557835" y="5804"/>
                  </a:cubicBezTo>
                  <a:cubicBezTo>
                    <a:pt x="563563" y="8230"/>
                    <a:pt x="567703" y="11646"/>
                    <a:pt x="570294" y="16065"/>
                  </a:cubicBezTo>
                  <a:cubicBezTo>
                    <a:pt x="572872" y="20498"/>
                    <a:pt x="574904" y="26416"/>
                    <a:pt x="576402" y="33782"/>
                  </a:cubicBezTo>
                  <a:lnTo>
                    <a:pt x="711530" y="578790"/>
                  </a:lnTo>
                  <a:lnTo>
                    <a:pt x="712635" y="578790"/>
                  </a:lnTo>
                  <a:lnTo>
                    <a:pt x="838352" y="31572"/>
                  </a:lnTo>
                  <a:cubicBezTo>
                    <a:pt x="839457" y="25654"/>
                    <a:pt x="840930" y="20599"/>
                    <a:pt x="842797" y="16320"/>
                  </a:cubicBezTo>
                  <a:cubicBezTo>
                    <a:pt x="844639" y="12103"/>
                    <a:pt x="848144" y="8776"/>
                    <a:pt x="853313" y="6363"/>
                  </a:cubicBezTo>
                  <a:cubicBezTo>
                    <a:pt x="858469" y="3975"/>
                    <a:pt x="865860" y="2311"/>
                    <a:pt x="875475" y="1384"/>
                  </a:cubicBezTo>
                  <a:cubicBezTo>
                    <a:pt x="885063" y="470"/>
                    <a:pt x="898537" y="0"/>
                    <a:pt x="915898" y="0"/>
                  </a:cubicBezTo>
                  <a:cubicBezTo>
                    <a:pt x="932142" y="0"/>
                    <a:pt x="944778" y="470"/>
                    <a:pt x="953833" y="1384"/>
                  </a:cubicBezTo>
                  <a:cubicBezTo>
                    <a:pt x="962876" y="2311"/>
                    <a:pt x="969442" y="4801"/>
                    <a:pt x="973493" y="8865"/>
                  </a:cubicBezTo>
                  <a:cubicBezTo>
                    <a:pt x="977544" y="12929"/>
                    <a:pt x="979322" y="18923"/>
                    <a:pt x="978764" y="26861"/>
                  </a:cubicBezTo>
                  <a:cubicBezTo>
                    <a:pt x="978205" y="34811"/>
                    <a:pt x="976274" y="45593"/>
                    <a:pt x="972947" y="59271"/>
                  </a:cubicBezTo>
                  <a:lnTo>
                    <a:pt x="808456" y="682904"/>
                  </a:lnTo>
                  <a:cubicBezTo>
                    <a:pt x="806221" y="691769"/>
                    <a:pt x="803186" y="698894"/>
                    <a:pt x="799300" y="704228"/>
                  </a:cubicBezTo>
                  <a:cubicBezTo>
                    <a:pt x="795426" y="709587"/>
                    <a:pt x="789622" y="713664"/>
                    <a:pt x="781863" y="716394"/>
                  </a:cubicBezTo>
                  <a:cubicBezTo>
                    <a:pt x="774116" y="719176"/>
                    <a:pt x="764146" y="721030"/>
                    <a:pt x="751967" y="721944"/>
                  </a:cubicBezTo>
                  <a:cubicBezTo>
                    <a:pt x="739775" y="722859"/>
                    <a:pt x="724268" y="723341"/>
                    <a:pt x="705434" y="723341"/>
                  </a:cubicBezTo>
                  <a:cubicBezTo>
                    <a:pt x="684378" y="723341"/>
                    <a:pt x="667499" y="722859"/>
                    <a:pt x="654748" y="721944"/>
                  </a:cubicBezTo>
                  <a:cubicBezTo>
                    <a:pt x="642023" y="721030"/>
                    <a:pt x="631939" y="719176"/>
                    <a:pt x="624573" y="716394"/>
                  </a:cubicBezTo>
                  <a:cubicBezTo>
                    <a:pt x="617169" y="713664"/>
                    <a:pt x="611835" y="709587"/>
                    <a:pt x="608520" y="704228"/>
                  </a:cubicBezTo>
                  <a:cubicBezTo>
                    <a:pt x="605180" y="698894"/>
                    <a:pt x="602590" y="691769"/>
                    <a:pt x="600748" y="682904"/>
                  </a:cubicBezTo>
                  <a:lnTo>
                    <a:pt x="486105" y="228727"/>
                  </a:lnTo>
                  <a:lnTo>
                    <a:pt x="485000" y="228727"/>
                  </a:lnTo>
                  <a:lnTo>
                    <a:pt x="376441" y="682904"/>
                  </a:lnTo>
                  <a:cubicBezTo>
                    <a:pt x="374586" y="691401"/>
                    <a:pt x="371996" y="698348"/>
                    <a:pt x="368681" y="703682"/>
                  </a:cubicBezTo>
                  <a:cubicBezTo>
                    <a:pt x="365366" y="709041"/>
                    <a:pt x="360096" y="713194"/>
                    <a:pt x="352908" y="716140"/>
                  </a:cubicBezTo>
                  <a:cubicBezTo>
                    <a:pt x="345694" y="719099"/>
                    <a:pt x="335915" y="721030"/>
                    <a:pt x="323532" y="721944"/>
                  </a:cubicBezTo>
                  <a:cubicBezTo>
                    <a:pt x="311175" y="722859"/>
                    <a:pt x="294830" y="723341"/>
                    <a:pt x="274536" y="723341"/>
                  </a:cubicBezTo>
                  <a:cubicBezTo>
                    <a:pt x="253111" y="723341"/>
                    <a:pt x="236042" y="722859"/>
                    <a:pt x="223304" y="721944"/>
                  </a:cubicBezTo>
                  <a:cubicBezTo>
                    <a:pt x="210566" y="721030"/>
                    <a:pt x="200495" y="719176"/>
                    <a:pt x="193116" y="716394"/>
                  </a:cubicBezTo>
                  <a:cubicBezTo>
                    <a:pt x="185725" y="713664"/>
                    <a:pt x="180365" y="709587"/>
                    <a:pt x="177050" y="704228"/>
                  </a:cubicBezTo>
                  <a:cubicBezTo>
                    <a:pt x="173723" y="698894"/>
                    <a:pt x="170955" y="691769"/>
                    <a:pt x="168745" y="682904"/>
                  </a:cubicBezTo>
                  <a:lnTo>
                    <a:pt x="5905" y="57607"/>
                  </a:lnTo>
                  <a:cubicBezTo>
                    <a:pt x="2591" y="44323"/>
                    <a:pt x="736" y="33884"/>
                    <a:pt x="368" y="26302"/>
                  </a:cubicBezTo>
                  <a:cubicBezTo>
                    <a:pt x="0" y="18745"/>
                    <a:pt x="2121" y="12929"/>
                    <a:pt x="6744" y="8865"/>
                  </a:cubicBezTo>
                  <a:cubicBezTo>
                    <a:pt x="11354" y="4801"/>
                    <a:pt x="18936" y="2311"/>
                    <a:pt x="29451" y="1384"/>
                  </a:cubicBezTo>
                  <a:cubicBezTo>
                    <a:pt x="39967" y="470"/>
                    <a:pt x="54648" y="0"/>
                    <a:pt x="7346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2" name="Shape 61"/>
            <p:cNvSpPr/>
            <p:nvPr/>
          </p:nvSpPr>
          <p:spPr>
            <a:xfrm>
              <a:off x="5585606" y="4330611"/>
              <a:ext cx="104442" cy="516662"/>
            </a:xfrm>
            <a:custGeom>
              <a:avLst/>
              <a:gdLst/>
              <a:ahLst/>
              <a:cxnLst/>
              <a:rect l="0" t="0" r="0" b="0"/>
              <a:pathLst>
                <a:path w="104445" h="516674">
                  <a:moveTo>
                    <a:pt x="52210" y="0"/>
                  </a:moveTo>
                  <a:cubicBezTo>
                    <a:pt x="62509" y="0"/>
                    <a:pt x="70942" y="394"/>
                    <a:pt x="77546" y="1207"/>
                  </a:cubicBezTo>
                  <a:cubicBezTo>
                    <a:pt x="84138" y="1968"/>
                    <a:pt x="89395" y="3048"/>
                    <a:pt x="93358" y="4356"/>
                  </a:cubicBezTo>
                  <a:cubicBezTo>
                    <a:pt x="97320" y="5677"/>
                    <a:pt x="100165" y="7391"/>
                    <a:pt x="101879" y="9499"/>
                  </a:cubicBezTo>
                  <a:cubicBezTo>
                    <a:pt x="103581" y="11608"/>
                    <a:pt x="104445" y="14008"/>
                    <a:pt x="104445" y="16624"/>
                  </a:cubicBezTo>
                  <a:lnTo>
                    <a:pt x="104445" y="500050"/>
                  </a:lnTo>
                  <a:cubicBezTo>
                    <a:pt x="104445" y="502704"/>
                    <a:pt x="103581" y="505079"/>
                    <a:pt x="101879" y="507187"/>
                  </a:cubicBezTo>
                  <a:cubicBezTo>
                    <a:pt x="100165" y="509308"/>
                    <a:pt x="97320" y="511010"/>
                    <a:pt x="93358" y="512318"/>
                  </a:cubicBezTo>
                  <a:cubicBezTo>
                    <a:pt x="89395" y="513677"/>
                    <a:pt x="84138" y="514693"/>
                    <a:pt x="77546" y="515493"/>
                  </a:cubicBezTo>
                  <a:cubicBezTo>
                    <a:pt x="70942" y="516268"/>
                    <a:pt x="62509" y="516674"/>
                    <a:pt x="52210" y="516674"/>
                  </a:cubicBezTo>
                  <a:cubicBezTo>
                    <a:pt x="42215" y="516674"/>
                    <a:pt x="33833" y="516268"/>
                    <a:pt x="27102" y="515493"/>
                  </a:cubicBezTo>
                  <a:cubicBezTo>
                    <a:pt x="20384" y="514693"/>
                    <a:pt x="15049" y="513677"/>
                    <a:pt x="11087" y="512318"/>
                  </a:cubicBezTo>
                  <a:cubicBezTo>
                    <a:pt x="7138" y="511010"/>
                    <a:pt x="4280" y="509308"/>
                    <a:pt x="2578" y="507187"/>
                  </a:cubicBezTo>
                  <a:cubicBezTo>
                    <a:pt x="864" y="505079"/>
                    <a:pt x="0" y="502704"/>
                    <a:pt x="0" y="500050"/>
                  </a:cubicBezTo>
                  <a:lnTo>
                    <a:pt x="0" y="16624"/>
                  </a:lnTo>
                  <a:cubicBezTo>
                    <a:pt x="0" y="14008"/>
                    <a:pt x="864" y="11608"/>
                    <a:pt x="2578" y="9499"/>
                  </a:cubicBezTo>
                  <a:cubicBezTo>
                    <a:pt x="4280" y="7391"/>
                    <a:pt x="7176" y="5677"/>
                    <a:pt x="11278" y="4356"/>
                  </a:cubicBezTo>
                  <a:cubicBezTo>
                    <a:pt x="15354" y="3048"/>
                    <a:pt x="20701" y="1968"/>
                    <a:pt x="27305" y="1207"/>
                  </a:cubicBezTo>
                  <a:cubicBezTo>
                    <a:pt x="33896" y="394"/>
                    <a:pt x="42215" y="0"/>
                    <a:pt x="52210"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3" name="Shape 62"/>
            <p:cNvSpPr/>
            <p:nvPr/>
          </p:nvSpPr>
          <p:spPr>
            <a:xfrm>
              <a:off x="5801620" y="4331409"/>
              <a:ext cx="422099" cy="515875"/>
            </a:xfrm>
            <a:custGeom>
              <a:avLst/>
              <a:gdLst/>
              <a:ahLst/>
              <a:cxnLst/>
              <a:rect l="0" t="0" r="0" b="0"/>
              <a:pathLst>
                <a:path w="422110" h="515887">
                  <a:moveTo>
                    <a:pt x="376619" y="0"/>
                  </a:moveTo>
                  <a:cubicBezTo>
                    <a:pt x="385597" y="0"/>
                    <a:pt x="393090" y="330"/>
                    <a:pt x="399161" y="991"/>
                  </a:cubicBezTo>
                  <a:cubicBezTo>
                    <a:pt x="405231" y="1638"/>
                    <a:pt x="409905" y="2756"/>
                    <a:pt x="413220" y="4356"/>
                  </a:cubicBezTo>
                  <a:cubicBezTo>
                    <a:pt x="416509" y="5931"/>
                    <a:pt x="418821" y="7798"/>
                    <a:pt x="420129" y="9881"/>
                  </a:cubicBezTo>
                  <a:cubicBezTo>
                    <a:pt x="421437" y="12014"/>
                    <a:pt x="422110" y="14389"/>
                    <a:pt x="422110" y="17005"/>
                  </a:cubicBezTo>
                  <a:lnTo>
                    <a:pt x="422110" y="477114"/>
                  </a:lnTo>
                  <a:cubicBezTo>
                    <a:pt x="422110" y="483197"/>
                    <a:pt x="421043" y="488582"/>
                    <a:pt x="418935" y="493319"/>
                  </a:cubicBezTo>
                  <a:cubicBezTo>
                    <a:pt x="416827" y="498069"/>
                    <a:pt x="414007" y="502031"/>
                    <a:pt x="410426" y="505194"/>
                  </a:cubicBezTo>
                  <a:cubicBezTo>
                    <a:pt x="406895" y="508356"/>
                    <a:pt x="402641" y="510680"/>
                    <a:pt x="397777" y="512115"/>
                  </a:cubicBezTo>
                  <a:cubicBezTo>
                    <a:pt x="392900" y="513563"/>
                    <a:pt x="387972" y="514299"/>
                    <a:pt x="382943" y="514299"/>
                  </a:cubicBezTo>
                  <a:lnTo>
                    <a:pt x="338646" y="514299"/>
                  </a:lnTo>
                  <a:cubicBezTo>
                    <a:pt x="329412" y="514299"/>
                    <a:pt x="321424" y="513359"/>
                    <a:pt x="314706" y="511531"/>
                  </a:cubicBezTo>
                  <a:cubicBezTo>
                    <a:pt x="307988" y="509677"/>
                    <a:pt x="301777" y="506311"/>
                    <a:pt x="296101" y="501434"/>
                  </a:cubicBezTo>
                  <a:cubicBezTo>
                    <a:pt x="290436" y="496557"/>
                    <a:pt x="284950" y="489953"/>
                    <a:pt x="279692" y="481660"/>
                  </a:cubicBezTo>
                  <a:cubicBezTo>
                    <a:pt x="274396" y="473342"/>
                    <a:pt x="268478" y="462598"/>
                    <a:pt x="261900" y="449415"/>
                  </a:cubicBezTo>
                  <a:lnTo>
                    <a:pt x="134506" y="210071"/>
                  </a:lnTo>
                  <a:cubicBezTo>
                    <a:pt x="127102" y="195834"/>
                    <a:pt x="119609" y="180467"/>
                    <a:pt x="111951" y="163970"/>
                  </a:cubicBezTo>
                  <a:cubicBezTo>
                    <a:pt x="104292" y="147498"/>
                    <a:pt x="97460" y="131470"/>
                    <a:pt x="91377" y="115913"/>
                  </a:cubicBezTo>
                  <a:lnTo>
                    <a:pt x="90589" y="115913"/>
                  </a:lnTo>
                  <a:cubicBezTo>
                    <a:pt x="91630" y="134900"/>
                    <a:pt x="92418" y="153835"/>
                    <a:pt x="92964" y="172669"/>
                  </a:cubicBezTo>
                  <a:cubicBezTo>
                    <a:pt x="93485" y="191554"/>
                    <a:pt x="93764" y="210998"/>
                    <a:pt x="93764" y="231039"/>
                  </a:cubicBezTo>
                  <a:lnTo>
                    <a:pt x="93764" y="498869"/>
                  </a:lnTo>
                  <a:cubicBezTo>
                    <a:pt x="93764" y="501510"/>
                    <a:pt x="93028" y="503873"/>
                    <a:pt x="91580" y="505981"/>
                  </a:cubicBezTo>
                  <a:cubicBezTo>
                    <a:pt x="90107" y="508089"/>
                    <a:pt x="87617" y="509893"/>
                    <a:pt x="84074" y="511327"/>
                  </a:cubicBezTo>
                  <a:cubicBezTo>
                    <a:pt x="80493" y="512788"/>
                    <a:pt x="75692" y="513905"/>
                    <a:pt x="69621" y="514693"/>
                  </a:cubicBezTo>
                  <a:cubicBezTo>
                    <a:pt x="63564" y="515481"/>
                    <a:pt x="55766" y="515887"/>
                    <a:pt x="46279" y="515887"/>
                  </a:cubicBezTo>
                  <a:cubicBezTo>
                    <a:pt x="37046" y="515887"/>
                    <a:pt x="29388" y="515481"/>
                    <a:pt x="23343" y="514693"/>
                  </a:cubicBezTo>
                  <a:cubicBezTo>
                    <a:pt x="17259" y="513905"/>
                    <a:pt x="12509" y="512788"/>
                    <a:pt x="9093" y="511327"/>
                  </a:cubicBezTo>
                  <a:cubicBezTo>
                    <a:pt x="5664" y="509893"/>
                    <a:pt x="3277" y="508089"/>
                    <a:pt x="1981" y="505981"/>
                  </a:cubicBezTo>
                  <a:cubicBezTo>
                    <a:pt x="622" y="503873"/>
                    <a:pt x="0" y="501510"/>
                    <a:pt x="0" y="498869"/>
                  </a:cubicBezTo>
                  <a:lnTo>
                    <a:pt x="0" y="38760"/>
                  </a:lnTo>
                  <a:cubicBezTo>
                    <a:pt x="0" y="26378"/>
                    <a:pt x="3620" y="17069"/>
                    <a:pt x="10859" y="10884"/>
                  </a:cubicBezTo>
                  <a:cubicBezTo>
                    <a:pt x="18110" y="4686"/>
                    <a:pt x="27025" y="1588"/>
                    <a:pt x="37579" y="1588"/>
                  </a:cubicBezTo>
                  <a:lnTo>
                    <a:pt x="93358" y="1588"/>
                  </a:lnTo>
                  <a:cubicBezTo>
                    <a:pt x="103378" y="1588"/>
                    <a:pt x="111823" y="2439"/>
                    <a:pt x="118669" y="4153"/>
                  </a:cubicBezTo>
                  <a:cubicBezTo>
                    <a:pt x="125527" y="5880"/>
                    <a:pt x="131674" y="8700"/>
                    <a:pt x="137084" y="12675"/>
                  </a:cubicBezTo>
                  <a:cubicBezTo>
                    <a:pt x="142468" y="16612"/>
                    <a:pt x="147561" y="22085"/>
                    <a:pt x="152298" y="29083"/>
                  </a:cubicBezTo>
                  <a:cubicBezTo>
                    <a:pt x="157048" y="36055"/>
                    <a:pt x="161925" y="44691"/>
                    <a:pt x="166941" y="55004"/>
                  </a:cubicBezTo>
                  <a:lnTo>
                    <a:pt x="266636" y="242126"/>
                  </a:lnTo>
                  <a:cubicBezTo>
                    <a:pt x="272440" y="253479"/>
                    <a:pt x="278168" y="264605"/>
                    <a:pt x="283820" y="275539"/>
                  </a:cubicBezTo>
                  <a:cubicBezTo>
                    <a:pt x="289509" y="286474"/>
                    <a:pt x="294970" y="297447"/>
                    <a:pt x="300253" y="308382"/>
                  </a:cubicBezTo>
                  <a:cubicBezTo>
                    <a:pt x="305524" y="319329"/>
                    <a:pt x="310680" y="330086"/>
                    <a:pt x="315684" y="340627"/>
                  </a:cubicBezTo>
                  <a:cubicBezTo>
                    <a:pt x="320713" y="351181"/>
                    <a:pt x="325577" y="361722"/>
                    <a:pt x="330314" y="372275"/>
                  </a:cubicBezTo>
                  <a:lnTo>
                    <a:pt x="330733" y="372275"/>
                  </a:lnTo>
                  <a:cubicBezTo>
                    <a:pt x="329933" y="353822"/>
                    <a:pt x="329337" y="334556"/>
                    <a:pt x="328930" y="314503"/>
                  </a:cubicBezTo>
                  <a:cubicBezTo>
                    <a:pt x="328562" y="294475"/>
                    <a:pt x="328333" y="275349"/>
                    <a:pt x="328333" y="257150"/>
                  </a:cubicBezTo>
                  <a:lnTo>
                    <a:pt x="328333" y="17005"/>
                  </a:lnTo>
                  <a:cubicBezTo>
                    <a:pt x="328333" y="14389"/>
                    <a:pt x="329159" y="12014"/>
                    <a:pt x="330733" y="9881"/>
                  </a:cubicBezTo>
                  <a:cubicBezTo>
                    <a:pt x="332308" y="7798"/>
                    <a:pt x="334950" y="5931"/>
                    <a:pt x="338646" y="4356"/>
                  </a:cubicBezTo>
                  <a:cubicBezTo>
                    <a:pt x="342316" y="2756"/>
                    <a:pt x="347193" y="1638"/>
                    <a:pt x="353276" y="991"/>
                  </a:cubicBezTo>
                  <a:cubicBezTo>
                    <a:pt x="359334" y="330"/>
                    <a:pt x="367119" y="0"/>
                    <a:pt x="376619"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4" name="Shape 63"/>
            <p:cNvSpPr/>
            <p:nvPr/>
          </p:nvSpPr>
          <p:spPr>
            <a:xfrm>
              <a:off x="6335293" y="4331409"/>
              <a:ext cx="422099" cy="515875"/>
            </a:xfrm>
            <a:custGeom>
              <a:avLst/>
              <a:gdLst/>
              <a:ahLst/>
              <a:cxnLst/>
              <a:rect l="0" t="0" r="0" b="0"/>
              <a:pathLst>
                <a:path w="422110" h="515887">
                  <a:moveTo>
                    <a:pt x="376606" y="0"/>
                  </a:moveTo>
                  <a:cubicBezTo>
                    <a:pt x="385572" y="0"/>
                    <a:pt x="393103" y="330"/>
                    <a:pt x="399148" y="991"/>
                  </a:cubicBezTo>
                  <a:cubicBezTo>
                    <a:pt x="405231" y="1638"/>
                    <a:pt x="409905" y="2756"/>
                    <a:pt x="413195" y="4356"/>
                  </a:cubicBezTo>
                  <a:cubicBezTo>
                    <a:pt x="416497" y="5931"/>
                    <a:pt x="418808" y="7798"/>
                    <a:pt x="420129" y="9881"/>
                  </a:cubicBezTo>
                  <a:cubicBezTo>
                    <a:pt x="421424" y="12014"/>
                    <a:pt x="422110" y="14389"/>
                    <a:pt x="422110" y="17005"/>
                  </a:cubicBezTo>
                  <a:lnTo>
                    <a:pt x="422110" y="477114"/>
                  </a:lnTo>
                  <a:cubicBezTo>
                    <a:pt x="422110" y="483197"/>
                    <a:pt x="421043" y="488582"/>
                    <a:pt x="418922" y="493319"/>
                  </a:cubicBezTo>
                  <a:cubicBezTo>
                    <a:pt x="416852" y="498069"/>
                    <a:pt x="413982" y="502031"/>
                    <a:pt x="410451" y="505194"/>
                  </a:cubicBezTo>
                  <a:cubicBezTo>
                    <a:pt x="406870" y="508356"/>
                    <a:pt x="402666" y="510680"/>
                    <a:pt x="397789" y="512115"/>
                  </a:cubicBezTo>
                  <a:cubicBezTo>
                    <a:pt x="392887" y="513563"/>
                    <a:pt x="387947" y="514299"/>
                    <a:pt x="382943" y="514299"/>
                  </a:cubicBezTo>
                  <a:lnTo>
                    <a:pt x="338646" y="514299"/>
                  </a:lnTo>
                  <a:cubicBezTo>
                    <a:pt x="329387" y="514299"/>
                    <a:pt x="321412" y="513359"/>
                    <a:pt x="314706" y="511531"/>
                  </a:cubicBezTo>
                  <a:cubicBezTo>
                    <a:pt x="307975" y="509677"/>
                    <a:pt x="301752" y="506311"/>
                    <a:pt x="296101" y="501434"/>
                  </a:cubicBezTo>
                  <a:cubicBezTo>
                    <a:pt x="290436" y="496557"/>
                    <a:pt x="284950" y="489953"/>
                    <a:pt x="279692" y="481660"/>
                  </a:cubicBezTo>
                  <a:cubicBezTo>
                    <a:pt x="274409" y="473342"/>
                    <a:pt x="268453" y="462598"/>
                    <a:pt x="261887" y="449415"/>
                  </a:cubicBezTo>
                  <a:lnTo>
                    <a:pt x="134506" y="210071"/>
                  </a:lnTo>
                  <a:cubicBezTo>
                    <a:pt x="127102" y="195834"/>
                    <a:pt x="119583" y="180467"/>
                    <a:pt x="111925" y="163970"/>
                  </a:cubicBezTo>
                  <a:cubicBezTo>
                    <a:pt x="104305" y="147498"/>
                    <a:pt x="97434" y="131470"/>
                    <a:pt x="91377" y="115913"/>
                  </a:cubicBezTo>
                  <a:lnTo>
                    <a:pt x="90589" y="115913"/>
                  </a:lnTo>
                  <a:cubicBezTo>
                    <a:pt x="91630" y="134900"/>
                    <a:pt x="92431" y="153835"/>
                    <a:pt x="92951" y="172669"/>
                  </a:cubicBezTo>
                  <a:cubicBezTo>
                    <a:pt x="93472" y="191554"/>
                    <a:pt x="93751" y="210998"/>
                    <a:pt x="93751" y="231039"/>
                  </a:cubicBezTo>
                  <a:lnTo>
                    <a:pt x="93751" y="498869"/>
                  </a:lnTo>
                  <a:cubicBezTo>
                    <a:pt x="93751" y="501510"/>
                    <a:pt x="93028" y="503873"/>
                    <a:pt x="91592" y="505981"/>
                  </a:cubicBezTo>
                  <a:cubicBezTo>
                    <a:pt x="90119" y="508089"/>
                    <a:pt x="87630" y="509893"/>
                    <a:pt x="84061" y="511327"/>
                  </a:cubicBezTo>
                  <a:cubicBezTo>
                    <a:pt x="80505" y="512788"/>
                    <a:pt x="75679" y="513905"/>
                    <a:pt x="69609" y="514693"/>
                  </a:cubicBezTo>
                  <a:cubicBezTo>
                    <a:pt x="63551" y="515481"/>
                    <a:pt x="55766" y="515887"/>
                    <a:pt x="46279" y="515887"/>
                  </a:cubicBezTo>
                  <a:cubicBezTo>
                    <a:pt x="37059" y="515887"/>
                    <a:pt x="29388" y="515481"/>
                    <a:pt x="23330" y="514693"/>
                  </a:cubicBezTo>
                  <a:cubicBezTo>
                    <a:pt x="17272" y="513905"/>
                    <a:pt x="12509" y="512788"/>
                    <a:pt x="9093" y="511327"/>
                  </a:cubicBezTo>
                  <a:cubicBezTo>
                    <a:pt x="5652" y="509893"/>
                    <a:pt x="3277" y="508089"/>
                    <a:pt x="1981" y="505981"/>
                  </a:cubicBezTo>
                  <a:cubicBezTo>
                    <a:pt x="635" y="503873"/>
                    <a:pt x="0" y="501510"/>
                    <a:pt x="0" y="498869"/>
                  </a:cubicBezTo>
                  <a:lnTo>
                    <a:pt x="0" y="38760"/>
                  </a:lnTo>
                  <a:cubicBezTo>
                    <a:pt x="0" y="26378"/>
                    <a:pt x="3620" y="17069"/>
                    <a:pt x="10871" y="10884"/>
                  </a:cubicBezTo>
                  <a:cubicBezTo>
                    <a:pt x="18123" y="4686"/>
                    <a:pt x="27013" y="1588"/>
                    <a:pt x="37579" y="1588"/>
                  </a:cubicBezTo>
                  <a:lnTo>
                    <a:pt x="93358" y="1588"/>
                  </a:lnTo>
                  <a:cubicBezTo>
                    <a:pt x="103365" y="1588"/>
                    <a:pt x="111798" y="2439"/>
                    <a:pt x="118669" y="4153"/>
                  </a:cubicBezTo>
                  <a:cubicBezTo>
                    <a:pt x="125514" y="5880"/>
                    <a:pt x="131648" y="8700"/>
                    <a:pt x="137071" y="12675"/>
                  </a:cubicBezTo>
                  <a:cubicBezTo>
                    <a:pt x="142468" y="16612"/>
                    <a:pt x="147561" y="22085"/>
                    <a:pt x="152298" y="29083"/>
                  </a:cubicBezTo>
                  <a:cubicBezTo>
                    <a:pt x="157048" y="36055"/>
                    <a:pt x="161912" y="44691"/>
                    <a:pt x="166929" y="55004"/>
                  </a:cubicBezTo>
                  <a:lnTo>
                    <a:pt x="266636" y="242126"/>
                  </a:lnTo>
                  <a:cubicBezTo>
                    <a:pt x="272415" y="253479"/>
                    <a:pt x="278168" y="264605"/>
                    <a:pt x="283845" y="275539"/>
                  </a:cubicBezTo>
                  <a:cubicBezTo>
                    <a:pt x="289522" y="286474"/>
                    <a:pt x="294996" y="297447"/>
                    <a:pt x="300253" y="308382"/>
                  </a:cubicBezTo>
                  <a:cubicBezTo>
                    <a:pt x="305511" y="319329"/>
                    <a:pt x="310680" y="330086"/>
                    <a:pt x="315684" y="340627"/>
                  </a:cubicBezTo>
                  <a:cubicBezTo>
                    <a:pt x="320688" y="351181"/>
                    <a:pt x="325577" y="361722"/>
                    <a:pt x="330314" y="372275"/>
                  </a:cubicBezTo>
                  <a:lnTo>
                    <a:pt x="330733" y="372275"/>
                  </a:lnTo>
                  <a:cubicBezTo>
                    <a:pt x="329933" y="353822"/>
                    <a:pt x="329324" y="334556"/>
                    <a:pt x="328943" y="314503"/>
                  </a:cubicBezTo>
                  <a:cubicBezTo>
                    <a:pt x="328549" y="294475"/>
                    <a:pt x="328333" y="275349"/>
                    <a:pt x="328333" y="257150"/>
                  </a:cubicBezTo>
                  <a:lnTo>
                    <a:pt x="328333" y="17005"/>
                  </a:lnTo>
                  <a:cubicBezTo>
                    <a:pt x="328333" y="14389"/>
                    <a:pt x="329133" y="12014"/>
                    <a:pt x="330733" y="9881"/>
                  </a:cubicBezTo>
                  <a:cubicBezTo>
                    <a:pt x="332296" y="7798"/>
                    <a:pt x="334925" y="5931"/>
                    <a:pt x="338646" y="4356"/>
                  </a:cubicBezTo>
                  <a:cubicBezTo>
                    <a:pt x="342316" y="2756"/>
                    <a:pt x="347218" y="1638"/>
                    <a:pt x="353263" y="991"/>
                  </a:cubicBezTo>
                  <a:cubicBezTo>
                    <a:pt x="359334" y="330"/>
                    <a:pt x="367119" y="0"/>
                    <a:pt x="376606"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5" name="Shape 64"/>
            <p:cNvSpPr/>
            <p:nvPr/>
          </p:nvSpPr>
          <p:spPr>
            <a:xfrm>
              <a:off x="6868942" y="4332987"/>
              <a:ext cx="303433" cy="511925"/>
            </a:xfrm>
            <a:custGeom>
              <a:avLst/>
              <a:gdLst/>
              <a:ahLst/>
              <a:cxnLst/>
              <a:rect l="0" t="0" r="0" b="0"/>
              <a:pathLst>
                <a:path w="303441" h="511937">
                  <a:moveTo>
                    <a:pt x="30874" y="0"/>
                  </a:moveTo>
                  <a:lnTo>
                    <a:pt x="286423" y="0"/>
                  </a:lnTo>
                  <a:cubicBezTo>
                    <a:pt x="288811" y="0"/>
                    <a:pt x="290906" y="660"/>
                    <a:pt x="292760" y="1994"/>
                  </a:cubicBezTo>
                  <a:cubicBezTo>
                    <a:pt x="294627" y="3315"/>
                    <a:pt x="296202" y="5613"/>
                    <a:pt x="297510" y="8903"/>
                  </a:cubicBezTo>
                  <a:cubicBezTo>
                    <a:pt x="298818" y="12205"/>
                    <a:pt x="299796" y="16421"/>
                    <a:pt x="300469" y="21565"/>
                  </a:cubicBezTo>
                  <a:cubicBezTo>
                    <a:pt x="301130" y="26708"/>
                    <a:pt x="301473" y="33223"/>
                    <a:pt x="301473" y="41148"/>
                  </a:cubicBezTo>
                  <a:cubicBezTo>
                    <a:pt x="301473" y="48552"/>
                    <a:pt x="301130" y="54801"/>
                    <a:pt x="300469" y="59944"/>
                  </a:cubicBezTo>
                  <a:cubicBezTo>
                    <a:pt x="299796" y="65062"/>
                    <a:pt x="298818" y="69241"/>
                    <a:pt x="297510" y="72416"/>
                  </a:cubicBezTo>
                  <a:cubicBezTo>
                    <a:pt x="296202" y="75565"/>
                    <a:pt x="294627" y="77864"/>
                    <a:pt x="292760" y="79312"/>
                  </a:cubicBezTo>
                  <a:cubicBezTo>
                    <a:pt x="290906" y="80759"/>
                    <a:pt x="288811" y="81496"/>
                    <a:pt x="286423" y="81496"/>
                  </a:cubicBezTo>
                  <a:lnTo>
                    <a:pt x="103658" y="81496"/>
                  </a:lnTo>
                  <a:lnTo>
                    <a:pt x="103658" y="206515"/>
                  </a:lnTo>
                  <a:lnTo>
                    <a:pt x="258331" y="206515"/>
                  </a:lnTo>
                  <a:cubicBezTo>
                    <a:pt x="260718" y="206515"/>
                    <a:pt x="262903" y="207239"/>
                    <a:pt x="264859" y="208699"/>
                  </a:cubicBezTo>
                  <a:cubicBezTo>
                    <a:pt x="266852" y="210134"/>
                    <a:pt x="268516" y="212395"/>
                    <a:pt x="269824" y="215405"/>
                  </a:cubicBezTo>
                  <a:cubicBezTo>
                    <a:pt x="271120" y="218440"/>
                    <a:pt x="272098" y="222529"/>
                    <a:pt x="272783" y="227686"/>
                  </a:cubicBezTo>
                  <a:cubicBezTo>
                    <a:pt x="273444" y="232804"/>
                    <a:pt x="273774" y="239116"/>
                    <a:pt x="273774" y="246482"/>
                  </a:cubicBezTo>
                  <a:cubicBezTo>
                    <a:pt x="273774" y="254127"/>
                    <a:pt x="273444" y="260452"/>
                    <a:pt x="272783" y="265468"/>
                  </a:cubicBezTo>
                  <a:cubicBezTo>
                    <a:pt x="272098" y="270472"/>
                    <a:pt x="271120" y="274498"/>
                    <a:pt x="269824" y="277533"/>
                  </a:cubicBezTo>
                  <a:cubicBezTo>
                    <a:pt x="268516" y="280556"/>
                    <a:pt x="266852" y="282740"/>
                    <a:pt x="264859" y="284061"/>
                  </a:cubicBezTo>
                  <a:cubicBezTo>
                    <a:pt x="262903" y="285382"/>
                    <a:pt x="260718" y="286029"/>
                    <a:pt x="258331" y="286029"/>
                  </a:cubicBezTo>
                  <a:lnTo>
                    <a:pt x="103658" y="286029"/>
                  </a:lnTo>
                  <a:lnTo>
                    <a:pt x="103658" y="430429"/>
                  </a:lnTo>
                  <a:lnTo>
                    <a:pt x="288011" y="430429"/>
                  </a:lnTo>
                  <a:cubicBezTo>
                    <a:pt x="290385" y="430429"/>
                    <a:pt x="292557" y="431165"/>
                    <a:pt x="294551" y="432613"/>
                  </a:cubicBezTo>
                  <a:cubicBezTo>
                    <a:pt x="296507" y="434061"/>
                    <a:pt x="298158" y="436359"/>
                    <a:pt x="299479" y="439534"/>
                  </a:cubicBezTo>
                  <a:cubicBezTo>
                    <a:pt x="300799" y="442709"/>
                    <a:pt x="301790" y="446850"/>
                    <a:pt x="302463" y="451980"/>
                  </a:cubicBezTo>
                  <a:cubicBezTo>
                    <a:pt x="303124" y="457149"/>
                    <a:pt x="303441" y="463525"/>
                    <a:pt x="303441" y="471170"/>
                  </a:cubicBezTo>
                  <a:cubicBezTo>
                    <a:pt x="303441" y="478841"/>
                    <a:pt x="303124" y="485216"/>
                    <a:pt x="302463" y="490372"/>
                  </a:cubicBezTo>
                  <a:cubicBezTo>
                    <a:pt x="301790" y="495503"/>
                    <a:pt x="300799" y="499656"/>
                    <a:pt x="299479" y="502831"/>
                  </a:cubicBezTo>
                  <a:cubicBezTo>
                    <a:pt x="298158" y="505994"/>
                    <a:pt x="296507" y="508317"/>
                    <a:pt x="294551" y="509740"/>
                  </a:cubicBezTo>
                  <a:cubicBezTo>
                    <a:pt x="292557" y="511188"/>
                    <a:pt x="290385" y="511937"/>
                    <a:pt x="288011" y="511937"/>
                  </a:cubicBezTo>
                  <a:lnTo>
                    <a:pt x="30874" y="511937"/>
                  </a:lnTo>
                  <a:cubicBezTo>
                    <a:pt x="22161" y="511937"/>
                    <a:pt x="14834" y="509359"/>
                    <a:pt x="8928" y="504203"/>
                  </a:cubicBezTo>
                  <a:cubicBezTo>
                    <a:pt x="2972" y="499072"/>
                    <a:pt x="0" y="490715"/>
                    <a:pt x="0" y="479082"/>
                  </a:cubicBezTo>
                  <a:lnTo>
                    <a:pt x="0" y="32830"/>
                  </a:lnTo>
                  <a:cubicBezTo>
                    <a:pt x="0" y="21247"/>
                    <a:pt x="2972" y="12853"/>
                    <a:pt x="8928" y="7722"/>
                  </a:cubicBezTo>
                  <a:cubicBezTo>
                    <a:pt x="14834" y="2566"/>
                    <a:pt x="22161" y="0"/>
                    <a:pt x="30874"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6" name="Shape 65"/>
            <p:cNvSpPr/>
            <p:nvPr/>
          </p:nvSpPr>
          <p:spPr>
            <a:xfrm>
              <a:off x="7264147" y="4332997"/>
              <a:ext cx="174868" cy="514300"/>
            </a:xfrm>
            <a:custGeom>
              <a:avLst/>
              <a:gdLst/>
              <a:ahLst/>
              <a:cxnLst/>
              <a:rect l="0" t="0" r="0" b="0"/>
              <a:pathLst>
                <a:path w="174873" h="514312">
                  <a:moveTo>
                    <a:pt x="30861" y="0"/>
                  </a:moveTo>
                  <a:lnTo>
                    <a:pt x="163398" y="0"/>
                  </a:lnTo>
                  <a:lnTo>
                    <a:pt x="174873" y="272"/>
                  </a:lnTo>
                  <a:lnTo>
                    <a:pt x="174873" y="80536"/>
                  </a:lnTo>
                  <a:lnTo>
                    <a:pt x="150736" y="79515"/>
                  </a:lnTo>
                  <a:lnTo>
                    <a:pt x="104064" y="79515"/>
                  </a:lnTo>
                  <a:lnTo>
                    <a:pt x="104064" y="224701"/>
                  </a:lnTo>
                  <a:lnTo>
                    <a:pt x="157061" y="224701"/>
                  </a:lnTo>
                  <a:lnTo>
                    <a:pt x="174873" y="222239"/>
                  </a:lnTo>
                  <a:lnTo>
                    <a:pt x="174873" y="313984"/>
                  </a:lnTo>
                  <a:lnTo>
                    <a:pt x="165760" y="307785"/>
                  </a:lnTo>
                  <a:cubicBezTo>
                    <a:pt x="157328" y="304368"/>
                    <a:pt x="147561" y="302641"/>
                    <a:pt x="136487" y="302641"/>
                  </a:cubicBezTo>
                  <a:lnTo>
                    <a:pt x="104064" y="302641"/>
                  </a:lnTo>
                  <a:lnTo>
                    <a:pt x="104064" y="497662"/>
                  </a:lnTo>
                  <a:cubicBezTo>
                    <a:pt x="104064" y="500317"/>
                    <a:pt x="103188" y="502691"/>
                    <a:pt x="101486" y="504800"/>
                  </a:cubicBezTo>
                  <a:cubicBezTo>
                    <a:pt x="99784" y="506920"/>
                    <a:pt x="96926" y="508622"/>
                    <a:pt x="92989" y="509930"/>
                  </a:cubicBezTo>
                  <a:cubicBezTo>
                    <a:pt x="89014" y="511264"/>
                    <a:pt x="83757" y="512331"/>
                    <a:pt x="77140" y="513105"/>
                  </a:cubicBezTo>
                  <a:cubicBezTo>
                    <a:pt x="70548" y="513880"/>
                    <a:pt x="62128" y="514312"/>
                    <a:pt x="51829" y="514312"/>
                  </a:cubicBezTo>
                  <a:cubicBezTo>
                    <a:pt x="41821" y="514312"/>
                    <a:pt x="33426" y="513880"/>
                    <a:pt x="26721" y="513105"/>
                  </a:cubicBezTo>
                  <a:cubicBezTo>
                    <a:pt x="19990" y="512331"/>
                    <a:pt x="14656" y="511264"/>
                    <a:pt x="10694" y="509930"/>
                  </a:cubicBezTo>
                  <a:cubicBezTo>
                    <a:pt x="6744" y="508622"/>
                    <a:pt x="3963" y="506920"/>
                    <a:pt x="2387" y="504800"/>
                  </a:cubicBezTo>
                  <a:cubicBezTo>
                    <a:pt x="813" y="502691"/>
                    <a:pt x="0" y="500317"/>
                    <a:pt x="0" y="497662"/>
                  </a:cubicBezTo>
                  <a:lnTo>
                    <a:pt x="0" y="32829"/>
                  </a:lnTo>
                  <a:cubicBezTo>
                    <a:pt x="0" y="21222"/>
                    <a:pt x="2985" y="12840"/>
                    <a:pt x="8903" y="7721"/>
                  </a:cubicBezTo>
                  <a:cubicBezTo>
                    <a:pt x="14846" y="2565"/>
                    <a:pt x="22149" y="0"/>
                    <a:pt x="30861" y="0"/>
                  </a:cubicBez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7" name="Shape 66"/>
            <p:cNvSpPr/>
            <p:nvPr/>
          </p:nvSpPr>
          <p:spPr>
            <a:xfrm>
              <a:off x="7439015" y="4333269"/>
              <a:ext cx="204928" cy="514028"/>
            </a:xfrm>
            <a:custGeom>
              <a:avLst/>
              <a:gdLst/>
              <a:ahLst/>
              <a:cxnLst/>
              <a:rect l="0" t="0" r="0" b="0"/>
              <a:pathLst>
                <a:path w="204933" h="514040">
                  <a:moveTo>
                    <a:pt x="0" y="0"/>
                  </a:moveTo>
                  <a:lnTo>
                    <a:pt x="21761" y="515"/>
                  </a:lnTo>
                  <a:cubicBezTo>
                    <a:pt x="30448" y="1074"/>
                    <a:pt x="38373" y="1697"/>
                    <a:pt x="45498" y="2497"/>
                  </a:cubicBezTo>
                  <a:cubicBezTo>
                    <a:pt x="66059" y="5405"/>
                    <a:pt x="84588" y="10396"/>
                    <a:pt x="101086" y="17521"/>
                  </a:cubicBezTo>
                  <a:cubicBezTo>
                    <a:pt x="117570" y="24645"/>
                    <a:pt x="131528" y="33929"/>
                    <a:pt x="143034" y="45423"/>
                  </a:cubicBezTo>
                  <a:cubicBezTo>
                    <a:pt x="154477" y="56891"/>
                    <a:pt x="163227" y="70480"/>
                    <a:pt x="169323" y="86152"/>
                  </a:cubicBezTo>
                  <a:cubicBezTo>
                    <a:pt x="175381" y="101861"/>
                    <a:pt x="178429" y="119883"/>
                    <a:pt x="178429" y="140165"/>
                  </a:cubicBezTo>
                  <a:cubicBezTo>
                    <a:pt x="178429" y="157322"/>
                    <a:pt x="176257" y="172931"/>
                    <a:pt x="171888" y="187053"/>
                  </a:cubicBezTo>
                  <a:cubicBezTo>
                    <a:pt x="167545" y="201150"/>
                    <a:pt x="161144" y="213748"/>
                    <a:pt x="152698" y="224823"/>
                  </a:cubicBezTo>
                  <a:cubicBezTo>
                    <a:pt x="144253" y="235885"/>
                    <a:pt x="133852" y="245537"/>
                    <a:pt x="121444" y="253715"/>
                  </a:cubicBezTo>
                  <a:cubicBezTo>
                    <a:pt x="109061" y="261894"/>
                    <a:pt x="94939" y="268473"/>
                    <a:pt x="79115" y="273489"/>
                  </a:cubicBezTo>
                  <a:cubicBezTo>
                    <a:pt x="86773" y="277185"/>
                    <a:pt x="93948" y="281668"/>
                    <a:pt x="100692" y="286939"/>
                  </a:cubicBezTo>
                  <a:cubicBezTo>
                    <a:pt x="107410" y="292222"/>
                    <a:pt x="113748" y="298610"/>
                    <a:pt x="119666" y="306116"/>
                  </a:cubicBezTo>
                  <a:cubicBezTo>
                    <a:pt x="125609" y="313634"/>
                    <a:pt x="131210" y="322207"/>
                    <a:pt x="136480" y="331833"/>
                  </a:cubicBezTo>
                  <a:cubicBezTo>
                    <a:pt x="141751" y="341472"/>
                    <a:pt x="146895" y="352356"/>
                    <a:pt x="151911" y="364472"/>
                  </a:cubicBezTo>
                  <a:lnTo>
                    <a:pt x="195028" y="465361"/>
                  </a:lnTo>
                  <a:cubicBezTo>
                    <a:pt x="198990" y="475419"/>
                    <a:pt x="201632" y="482709"/>
                    <a:pt x="202953" y="487294"/>
                  </a:cubicBezTo>
                  <a:cubicBezTo>
                    <a:pt x="204248" y="491917"/>
                    <a:pt x="204933" y="495574"/>
                    <a:pt x="204933" y="498203"/>
                  </a:cubicBezTo>
                  <a:cubicBezTo>
                    <a:pt x="204933" y="501111"/>
                    <a:pt x="204388" y="503550"/>
                    <a:pt x="203346" y="505506"/>
                  </a:cubicBezTo>
                  <a:cubicBezTo>
                    <a:pt x="202279" y="507500"/>
                    <a:pt x="199790" y="509138"/>
                    <a:pt x="195840" y="510458"/>
                  </a:cubicBezTo>
                  <a:cubicBezTo>
                    <a:pt x="191865" y="511767"/>
                    <a:pt x="186062" y="512694"/>
                    <a:pt x="178429" y="513227"/>
                  </a:cubicBezTo>
                  <a:cubicBezTo>
                    <a:pt x="170771" y="513748"/>
                    <a:pt x="160344" y="514040"/>
                    <a:pt x="147174" y="514040"/>
                  </a:cubicBezTo>
                  <a:cubicBezTo>
                    <a:pt x="136087" y="514040"/>
                    <a:pt x="127248" y="513748"/>
                    <a:pt x="120656" y="513227"/>
                  </a:cubicBezTo>
                  <a:cubicBezTo>
                    <a:pt x="114052" y="512694"/>
                    <a:pt x="108858" y="511703"/>
                    <a:pt x="105035" y="510255"/>
                  </a:cubicBezTo>
                  <a:cubicBezTo>
                    <a:pt x="101225" y="508820"/>
                    <a:pt x="98508" y="506966"/>
                    <a:pt x="96920" y="504705"/>
                  </a:cubicBezTo>
                  <a:cubicBezTo>
                    <a:pt x="95320" y="502483"/>
                    <a:pt x="94024" y="499778"/>
                    <a:pt x="92958" y="496615"/>
                  </a:cubicBezTo>
                  <a:lnTo>
                    <a:pt x="47073" y="382290"/>
                  </a:lnTo>
                  <a:cubicBezTo>
                    <a:pt x="41535" y="369374"/>
                    <a:pt x="36125" y="357906"/>
                    <a:pt x="30855" y="347860"/>
                  </a:cubicBezTo>
                  <a:cubicBezTo>
                    <a:pt x="25559" y="337840"/>
                    <a:pt x="19717" y="329471"/>
                    <a:pt x="13252" y="322727"/>
                  </a:cubicBezTo>
                  <a:lnTo>
                    <a:pt x="0" y="313712"/>
                  </a:lnTo>
                  <a:lnTo>
                    <a:pt x="0" y="221967"/>
                  </a:lnTo>
                  <a:lnTo>
                    <a:pt x="20962" y="219070"/>
                  </a:lnTo>
                  <a:cubicBezTo>
                    <a:pt x="32036" y="215539"/>
                    <a:pt x="41281" y="210523"/>
                    <a:pt x="48660" y="204046"/>
                  </a:cubicBezTo>
                  <a:cubicBezTo>
                    <a:pt x="56052" y="197607"/>
                    <a:pt x="61576" y="189885"/>
                    <a:pt x="65259" y="180906"/>
                  </a:cubicBezTo>
                  <a:cubicBezTo>
                    <a:pt x="68955" y="171940"/>
                    <a:pt x="70809" y="161932"/>
                    <a:pt x="70809" y="150858"/>
                  </a:cubicBezTo>
                  <a:cubicBezTo>
                    <a:pt x="70809" y="133980"/>
                    <a:pt x="66973" y="119730"/>
                    <a:pt x="59341" y="108122"/>
                  </a:cubicBezTo>
                  <a:cubicBezTo>
                    <a:pt x="51683" y="96527"/>
                    <a:pt x="39160" y="88336"/>
                    <a:pt x="21761" y="83599"/>
                  </a:cubicBezTo>
                  <a:cubicBezTo>
                    <a:pt x="16491" y="82278"/>
                    <a:pt x="10471" y="81237"/>
                    <a:pt x="3766" y="80424"/>
                  </a:cubicBezTo>
                  <a:lnTo>
                    <a:pt x="0" y="80264"/>
                  </a:lnTo>
                  <a:lnTo>
                    <a:pt x="0" y="0"/>
                  </a:lnTo>
                  <a:close/>
                </a:path>
              </a:pathLst>
            </a:custGeom>
            <a:ln w="0" cap="flat">
              <a:miter lim="127000"/>
            </a:ln>
          </p:spPr>
          <p:style>
            <a:lnRef idx="0">
              <a:srgbClr val="000000">
                <a:alpha val="0"/>
              </a:srgbClr>
            </a:lnRef>
            <a:fillRef idx="1">
              <a:srgbClr val="1E1A24"/>
            </a:fillRef>
            <a:effectRef idx="0">
              <a:scrgbClr r="0" g="0" b="0"/>
            </a:effectRef>
            <a:fontRef idx="none"/>
          </p:style>
          <p:txBody>
            <a:bodyPr/>
            <a:lstStyle/>
            <a:p>
              <a:endParaRPr lang="en-US"/>
            </a:p>
          </p:txBody>
        </p:sp>
        <p:sp>
          <p:nvSpPr>
            <p:cNvPr id="78" name="Shape 278"/>
            <p:cNvSpPr/>
            <p:nvPr/>
          </p:nvSpPr>
          <p:spPr>
            <a:xfrm>
              <a:off x="6158100" y="2160090"/>
              <a:ext cx="281108" cy="1278389"/>
            </a:xfrm>
            <a:custGeom>
              <a:avLst/>
              <a:gdLst/>
              <a:ahLst/>
              <a:cxnLst/>
              <a:rect l="0" t="0" r="0" b="0"/>
              <a:pathLst>
                <a:path w="281115" h="1278420">
                  <a:moveTo>
                    <a:pt x="0" y="0"/>
                  </a:moveTo>
                  <a:lnTo>
                    <a:pt x="281115" y="0"/>
                  </a:lnTo>
                  <a:lnTo>
                    <a:pt x="281115" y="1278420"/>
                  </a:lnTo>
                  <a:lnTo>
                    <a:pt x="0" y="1278420"/>
                  </a:lnTo>
                  <a:lnTo>
                    <a:pt x="0" y="0"/>
                  </a:lnTo>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sp>
          <p:nvSpPr>
            <p:cNvPr id="79" name="Shape 68"/>
            <p:cNvSpPr/>
            <p:nvPr/>
          </p:nvSpPr>
          <p:spPr>
            <a:xfrm>
              <a:off x="6561861" y="2160089"/>
              <a:ext cx="1047431" cy="1278389"/>
            </a:xfrm>
            <a:custGeom>
              <a:avLst/>
              <a:gdLst/>
              <a:ahLst/>
              <a:cxnLst/>
              <a:rect l="0" t="0" r="0" b="0"/>
              <a:pathLst>
                <a:path w="1047458" h="1278420">
                  <a:moveTo>
                    <a:pt x="0" y="0"/>
                  </a:moveTo>
                  <a:lnTo>
                    <a:pt x="1047458" y="0"/>
                  </a:lnTo>
                  <a:lnTo>
                    <a:pt x="1047458" y="236347"/>
                  </a:lnTo>
                  <a:lnTo>
                    <a:pt x="664286" y="236347"/>
                  </a:lnTo>
                  <a:lnTo>
                    <a:pt x="664286" y="1278420"/>
                  </a:lnTo>
                  <a:lnTo>
                    <a:pt x="383172" y="1278420"/>
                  </a:lnTo>
                  <a:lnTo>
                    <a:pt x="383172" y="236347"/>
                  </a:lnTo>
                  <a:lnTo>
                    <a:pt x="0" y="236347"/>
                  </a:lnTo>
                  <a:lnTo>
                    <a:pt x="0" y="0"/>
                  </a:lnTo>
                  <a:close/>
                </a:path>
              </a:pathLst>
            </a:custGeom>
            <a:ln w="0" cap="flat">
              <a:miter lim="127000"/>
            </a:ln>
          </p:spPr>
          <p:style>
            <a:lnRef idx="0">
              <a:srgbClr val="000000">
                <a:alpha val="0"/>
              </a:srgbClr>
            </a:lnRef>
            <a:fillRef idx="1">
              <a:srgbClr val="FFFEFD"/>
            </a:fillRef>
            <a:effectRef idx="0">
              <a:scrgbClr r="0" g="0" b="0"/>
            </a:effectRef>
            <a:fontRef idx="none"/>
          </p:style>
          <p:txBody>
            <a:bodyPr/>
            <a:lstStyle/>
            <a:p>
              <a:endParaRPr lang="en-US"/>
            </a:p>
          </p:txBody>
        </p:sp>
      </p:grpSp>
      <p:pic>
        <p:nvPicPr>
          <p:cNvPr id="2050" name="Picture 2" descr="https://webbank.prd.ext.socialsecurity.be/sites/default/files/assets/images/logo_overheidsorganisatie_van_het_jaar_web.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29861" y="5645827"/>
            <a:ext cx="2038350" cy="80962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04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t>Gaining support</a:t>
            </a:r>
            <a:endParaRPr lang="en-US" altLang="en-US" smtClean="0"/>
          </a:p>
        </p:txBody>
      </p:sp>
      <p:sp>
        <p:nvSpPr>
          <p:cNvPr id="3" name="Content Placeholder 2"/>
          <p:cNvSpPr>
            <a:spLocks noGrp="1"/>
          </p:cNvSpPr>
          <p:nvPr>
            <p:ph idx="1"/>
          </p:nvPr>
        </p:nvSpPr>
        <p:spPr/>
        <p:txBody>
          <a:bodyPr rtlCol="0">
            <a:normAutofit/>
          </a:bodyPr>
          <a:lstStyle/>
          <a:p>
            <a:pPr algn="just">
              <a:defRPr/>
            </a:pPr>
            <a:r>
              <a:rPr lang="en-GB" sz="1900" dirty="0"/>
              <a:t>small team in direct support of the federal Minister of Social Affairs</a:t>
            </a:r>
          </a:p>
          <a:p>
            <a:pPr lvl="1" algn="just">
              <a:defRPr/>
            </a:pPr>
            <a:r>
              <a:rPr lang="en-GB" sz="1700" dirty="0"/>
              <a:t>consisting of</a:t>
            </a:r>
          </a:p>
          <a:p>
            <a:pPr lvl="2" algn="just">
              <a:defRPr/>
            </a:pPr>
            <a:r>
              <a:rPr lang="en-GB" sz="1700" dirty="0"/>
              <a:t>experienced civil servants with a sound human network within all levels of the social sector</a:t>
            </a:r>
          </a:p>
          <a:p>
            <a:pPr lvl="2" algn="just">
              <a:defRPr/>
            </a:pPr>
            <a:r>
              <a:rPr lang="en-GB" sz="1700" dirty="0"/>
              <a:t>scientific experts</a:t>
            </a:r>
          </a:p>
          <a:p>
            <a:pPr lvl="2" algn="just">
              <a:defRPr/>
            </a:pPr>
            <a:r>
              <a:rPr lang="en-GB" sz="1700" dirty="0"/>
              <a:t>political advisors</a:t>
            </a:r>
          </a:p>
          <a:p>
            <a:pPr lvl="1" algn="just">
              <a:defRPr/>
            </a:pPr>
            <a:r>
              <a:rPr lang="en-GB" sz="1700" dirty="0"/>
              <a:t>with multidisciplinary skills</a:t>
            </a:r>
          </a:p>
          <a:p>
            <a:pPr lvl="2" algn="just">
              <a:defRPr/>
            </a:pPr>
            <a:r>
              <a:rPr lang="en-GB" sz="1700" dirty="0"/>
              <a:t>business process re-engineering</a:t>
            </a:r>
          </a:p>
          <a:p>
            <a:pPr lvl="2" algn="just">
              <a:defRPr/>
            </a:pPr>
            <a:r>
              <a:rPr lang="en-GB" sz="1700" dirty="0"/>
              <a:t>change management</a:t>
            </a:r>
          </a:p>
          <a:p>
            <a:pPr lvl="2" algn="just">
              <a:defRPr/>
            </a:pPr>
            <a:r>
              <a:rPr lang="en-GB" sz="1700" dirty="0"/>
              <a:t>legal</a:t>
            </a:r>
          </a:p>
          <a:p>
            <a:pPr lvl="2" algn="just">
              <a:defRPr/>
            </a:pPr>
            <a:r>
              <a:rPr lang="en-GB" sz="1700" dirty="0"/>
              <a:t>ICT</a:t>
            </a:r>
          </a:p>
          <a:p>
            <a:pPr lvl="2" algn="just">
              <a:defRPr/>
            </a:pPr>
            <a:r>
              <a:rPr lang="en-GB" sz="1700" dirty="0"/>
              <a:t>information security and privacy protection</a:t>
            </a:r>
          </a:p>
          <a:p>
            <a:pPr lvl="2" algn="just">
              <a:defRPr/>
            </a:pPr>
            <a:r>
              <a:rPr lang="en-GB" sz="1700" dirty="0"/>
              <a:t>communication</a:t>
            </a:r>
          </a:p>
          <a:p>
            <a:pPr lvl="2" algn="just">
              <a:defRPr/>
            </a:pPr>
            <a:r>
              <a:rPr lang="en-GB" sz="1700" dirty="0"/>
              <a:t>program and project management</a:t>
            </a:r>
          </a:p>
          <a:p>
            <a:pPr algn="just">
              <a:defRPr/>
            </a:pPr>
            <a:r>
              <a:rPr lang="en-GB" sz="1900" dirty="0"/>
              <a:t>gradually, co-operation agreements with other government levels (regions, local authorities, …)</a:t>
            </a:r>
          </a:p>
          <a:p>
            <a:pPr>
              <a:defRPr/>
            </a:pPr>
            <a:endParaRPr lang="en-US" dirty="0"/>
          </a:p>
        </p:txBody>
      </p:sp>
      <p:sp>
        <p:nvSpPr>
          <p:cNvPr id="2" name="Slide Number Placeholder 1"/>
          <p:cNvSpPr>
            <a:spLocks noGrp="1"/>
          </p:cNvSpPr>
          <p:nvPr>
            <p:ph type="sldNum" sz="quarter" idx="12"/>
          </p:nvPr>
        </p:nvSpPr>
        <p:spPr/>
        <p:txBody>
          <a:bodyPr/>
          <a:lstStyle/>
          <a:p>
            <a:fld id="{FF9E0EB1-AE04-4E54-BA55-36539836E3BB}" type="slidenum">
              <a:rPr lang="en-US" smtClean="0"/>
              <a:t>6</a:t>
            </a:fld>
            <a:endParaRPr lang="en-US"/>
          </a:p>
        </p:txBody>
      </p:sp>
    </p:spTree>
    <p:extLst>
      <p:ext uri="{BB962C8B-B14F-4D97-AF65-F5344CB8AC3E}">
        <p14:creationId xmlns:p14="http://schemas.microsoft.com/office/powerpoint/2010/main" val="3600578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information</a:t>
            </a:r>
            <a:endParaRPr lang="en-US" dirty="0"/>
          </a:p>
        </p:txBody>
      </p:sp>
      <p:sp>
        <p:nvSpPr>
          <p:cNvPr id="3" name="Content Placeholder 2"/>
          <p:cNvSpPr>
            <a:spLocks noGrp="1"/>
          </p:cNvSpPr>
          <p:nvPr>
            <p:ph idx="1"/>
          </p:nvPr>
        </p:nvSpPr>
        <p:spPr>
          <a:xfrm>
            <a:off x="838200" y="1825624"/>
            <a:ext cx="10515600" cy="4794631"/>
          </a:xfrm>
        </p:spPr>
        <p:txBody>
          <a:bodyPr>
            <a:normAutofit/>
          </a:bodyPr>
          <a:lstStyle/>
          <a:p>
            <a:r>
              <a:rPr lang="en-US" dirty="0" smtClean="0"/>
              <a:t>Website CBSS</a:t>
            </a:r>
            <a:endParaRPr lang="en-US" dirty="0" smtClean="0"/>
          </a:p>
          <a:p>
            <a:pPr>
              <a:buFont typeface="Wingdings" panose="05000000000000000000" pitchFamily="2" charset="2"/>
              <a:buChar char="à"/>
            </a:pPr>
            <a:r>
              <a:rPr lang="en-US" dirty="0">
                <a:sym typeface="Wingdings" panose="05000000000000000000" pitchFamily="2" charset="2"/>
              </a:rPr>
              <a:t> </a:t>
            </a:r>
            <a:r>
              <a:rPr lang="en-US" dirty="0" smtClean="0">
                <a:sym typeface="Wingdings" panose="05000000000000000000" pitchFamily="2" charset="2"/>
                <a:hlinkClick r:id="rId2"/>
              </a:rPr>
              <a:t>https</a:t>
            </a:r>
            <a:r>
              <a:rPr lang="en-US" dirty="0">
                <a:sym typeface="Wingdings" panose="05000000000000000000" pitchFamily="2" charset="2"/>
                <a:hlinkClick r:id="rId2"/>
              </a:rPr>
              <a:t>://www.ksz-bcss.fgov.be</a:t>
            </a:r>
            <a:endParaRPr lang="en-US" dirty="0">
              <a:sym typeface="Wingdings" panose="05000000000000000000" pitchFamily="2" charset="2"/>
            </a:endParaRPr>
          </a:p>
          <a:p>
            <a:pPr marL="0" indent="0">
              <a:buNone/>
            </a:pPr>
            <a:endParaRPr lang="en-US" sz="600" dirty="0" smtClean="0"/>
          </a:p>
          <a:p>
            <a:r>
              <a:rPr lang="en-US" dirty="0"/>
              <a:t>Website </a:t>
            </a:r>
            <a:r>
              <a:rPr lang="en-US" dirty="0" smtClean="0"/>
              <a:t>of the data </a:t>
            </a:r>
            <a:r>
              <a:rPr lang="en-US" dirty="0"/>
              <a:t>warehouse containing statistical information with regard to the </a:t>
            </a:r>
            <a:r>
              <a:rPr lang="en-US" dirty="0" err="1"/>
              <a:t>labour</a:t>
            </a:r>
            <a:r>
              <a:rPr lang="en-US" dirty="0"/>
              <a:t> market and all branches of social security </a:t>
            </a:r>
            <a:endParaRPr lang="en-US" dirty="0" smtClean="0"/>
          </a:p>
          <a:p>
            <a:pPr marL="0" indent="0">
              <a:buNone/>
            </a:pPr>
            <a:r>
              <a:rPr lang="en-US" dirty="0">
                <a:sym typeface="Wingdings" panose="05000000000000000000" pitchFamily="2" charset="2"/>
              </a:rPr>
              <a:t> </a:t>
            </a:r>
            <a:r>
              <a:rPr lang="en-US" dirty="0">
                <a:sym typeface="Wingdings" panose="05000000000000000000" pitchFamily="2" charset="2"/>
                <a:hlinkClick r:id="rId3"/>
              </a:rPr>
              <a:t>https://www.ksz-bcss.fgov.be/fr/dwh/homepage</a:t>
            </a:r>
            <a:endParaRPr lang="en-US" dirty="0" smtClean="0"/>
          </a:p>
          <a:p>
            <a:endParaRPr lang="en-US" sz="600" dirty="0" smtClean="0"/>
          </a:p>
          <a:p>
            <a:r>
              <a:rPr lang="en-US" dirty="0"/>
              <a:t>Belgian Social Security </a:t>
            </a:r>
            <a:r>
              <a:rPr lang="en-US" dirty="0" smtClean="0"/>
              <a:t>portal</a:t>
            </a:r>
            <a:endParaRPr lang="en-US" dirty="0" smtClean="0"/>
          </a:p>
          <a:p>
            <a:pPr marL="0" indent="0">
              <a:buNone/>
            </a:pPr>
            <a:r>
              <a:rPr lang="en-US" dirty="0" smtClean="0">
                <a:sym typeface="Wingdings" panose="05000000000000000000" pitchFamily="2" charset="2"/>
              </a:rPr>
              <a:t> </a:t>
            </a:r>
            <a:r>
              <a:rPr lang="en-US" dirty="0" smtClean="0">
                <a:sym typeface="Wingdings" panose="05000000000000000000" pitchFamily="2" charset="2"/>
                <a:hlinkClick r:id="rId4"/>
              </a:rPr>
              <a:t>https://www.socialsecurity.be</a:t>
            </a:r>
            <a:endParaRPr lang="en-US" dirty="0" smtClean="0">
              <a:sym typeface="Wingdings" panose="05000000000000000000" pitchFamily="2" charset="2"/>
            </a:endParaRPr>
          </a:p>
          <a:p>
            <a:endParaRPr lang="en-US" sz="600" dirty="0" smtClean="0">
              <a:sym typeface="Wingdings" panose="05000000000000000000" pitchFamily="2" charset="2"/>
            </a:endParaRP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FF9E0EB1-AE04-4E54-BA55-36539836E3BB}" type="slidenum">
              <a:rPr lang="en-US" smtClean="0"/>
              <a:t>60</a:t>
            </a:fld>
            <a:endParaRPr lang="en-US"/>
          </a:p>
        </p:txBody>
      </p:sp>
      <p:grpSp>
        <p:nvGrpSpPr>
          <p:cNvPr id="9" name="Group 8"/>
          <p:cNvGrpSpPr/>
          <p:nvPr/>
        </p:nvGrpSpPr>
        <p:grpSpPr>
          <a:xfrm>
            <a:off x="1023236" y="5126352"/>
            <a:ext cx="4424236" cy="1569660"/>
            <a:chOff x="5055740" y="4394832"/>
            <a:chExt cx="4424236" cy="1569660"/>
          </a:xfrm>
        </p:grpSpPr>
        <p:sp>
          <p:nvSpPr>
            <p:cNvPr id="5" name="TextBox 12"/>
            <p:cNvSpPr txBox="1">
              <a:spLocks noChangeArrowheads="1"/>
            </p:cNvSpPr>
            <p:nvPr/>
          </p:nvSpPr>
          <p:spPr bwMode="auto">
            <a:xfrm>
              <a:off x="5592188" y="4394832"/>
              <a:ext cx="38877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nl-BE" sz="1600" dirty="0">
                <a:solidFill>
                  <a:srgbClr val="0D0D0D"/>
                </a:solidFill>
              </a:endParaRPr>
            </a:p>
            <a:p>
              <a:r>
                <a:rPr lang="nl-BE" sz="1600" dirty="0" smtClean="0"/>
                <a:t>frank.robben@mail.fgov.be </a:t>
              </a:r>
              <a:endParaRPr lang="nl-BE" sz="1600" dirty="0"/>
            </a:p>
            <a:p>
              <a:endParaRPr lang="nl-BE" sz="1600" dirty="0" smtClean="0">
                <a:sym typeface="Arial" pitchFamily="34" charset="0"/>
              </a:endParaRPr>
            </a:p>
            <a:p>
              <a:r>
                <a:rPr lang="nl-BE" sz="1600" dirty="0" smtClean="0">
                  <a:sym typeface="Arial" pitchFamily="34" charset="0"/>
                </a:rPr>
                <a:t>@</a:t>
              </a:r>
              <a:r>
                <a:rPr lang="nl-BE" sz="1600" dirty="0" smtClean="0">
                  <a:sym typeface="Arial" pitchFamily="34" charset="0"/>
                </a:rPr>
                <a:t>FrRobben</a:t>
              </a:r>
              <a:endParaRPr lang="nl-BE" sz="1600" dirty="0">
                <a:sym typeface="Arial" pitchFamily="34" charset="0"/>
              </a:endParaRPr>
            </a:p>
            <a:p>
              <a:endParaRPr lang="nl-BE" sz="1600" dirty="0" smtClean="0">
                <a:sym typeface="Arial" pitchFamily="34" charset="0"/>
                <a:hlinkClick r:id="rId5"/>
              </a:endParaRPr>
            </a:p>
            <a:p>
              <a:r>
                <a:rPr lang="nl-BE" sz="1600" dirty="0" smtClean="0">
                  <a:sym typeface="Arial" pitchFamily="34" charset="0"/>
                  <a:hlinkClick r:id="rId5"/>
                </a:rPr>
                <a:t>https</a:t>
              </a:r>
              <a:r>
                <a:rPr lang="nl-BE" sz="1600" dirty="0" smtClean="0">
                  <a:sym typeface="Arial" pitchFamily="34" charset="0"/>
                  <a:hlinkClick r:id="rId5"/>
                </a:rPr>
                <a:t>://</a:t>
              </a:r>
              <a:r>
                <a:rPr lang="nl-BE" sz="1600" dirty="0" smtClean="0">
                  <a:sym typeface="Arial" pitchFamily="34" charset="0"/>
                  <a:hlinkClick r:id="rId5"/>
                </a:rPr>
                <a:t>www.frankrobben.be</a:t>
              </a:r>
              <a:endParaRPr lang="nl-BE" sz="1600" dirty="0" smtClean="0">
                <a:sym typeface="Arial" pitchFamily="34" charset="0"/>
              </a:endParaRPr>
            </a:p>
          </p:txBody>
        </p:sp>
        <p:grpSp>
          <p:nvGrpSpPr>
            <p:cNvPr id="6" name="Group 11"/>
            <p:cNvGrpSpPr>
              <a:grpSpLocks/>
            </p:cNvGrpSpPr>
            <p:nvPr/>
          </p:nvGrpSpPr>
          <p:grpSpPr bwMode="auto">
            <a:xfrm>
              <a:off x="5055740" y="4597162"/>
              <a:ext cx="397733" cy="892782"/>
              <a:chOff x="4406900" y="3629091"/>
              <a:chExt cx="397733" cy="893182"/>
            </a:xfrm>
          </p:grpSpPr>
          <p:pic>
            <p:nvPicPr>
              <p:cNvPr id="7"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23690" y="4131806"/>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867409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solution – concrete results and </a:t>
            </a:r>
            <a:r>
              <a:rPr lang="en-GB" dirty="0" smtClean="0"/>
              <a:t>impact</a:t>
            </a:r>
            <a:endParaRPr lang="en-US" dirty="0"/>
          </a:p>
        </p:txBody>
      </p:sp>
      <p:grpSp>
        <p:nvGrpSpPr>
          <p:cNvPr id="34" name="Group 33"/>
          <p:cNvGrpSpPr/>
          <p:nvPr/>
        </p:nvGrpSpPr>
        <p:grpSpPr>
          <a:xfrm>
            <a:off x="1919537" y="1471072"/>
            <a:ext cx="7560841" cy="5111750"/>
            <a:chOff x="467544" y="1404565"/>
            <a:chExt cx="7560841" cy="5111750"/>
          </a:xfrm>
        </p:grpSpPr>
        <p:grpSp>
          <p:nvGrpSpPr>
            <p:cNvPr id="35" name="Group 30720"/>
            <p:cNvGrpSpPr>
              <a:grpSpLocks/>
            </p:cNvGrpSpPr>
            <p:nvPr/>
          </p:nvGrpSpPr>
          <p:grpSpPr bwMode="auto">
            <a:xfrm>
              <a:off x="467544" y="1404565"/>
              <a:ext cx="7264400" cy="5111750"/>
              <a:chOff x="387375" y="1114698"/>
              <a:chExt cx="7263209" cy="5111774"/>
            </a:xfrm>
          </p:grpSpPr>
          <p:sp>
            <p:nvSpPr>
              <p:cNvPr id="39" name="Freeform 38"/>
              <p:cNvSpPr>
                <a:spLocks noChangeAspect="1"/>
              </p:cNvSpPr>
              <p:nvPr/>
            </p:nvSpPr>
            <p:spPr bwMode="auto">
              <a:xfrm>
                <a:off x="3617407" y="2637118"/>
                <a:ext cx="1603112" cy="1598620"/>
              </a:xfrm>
              <a:custGeom>
                <a:avLst/>
                <a:gdLst>
                  <a:gd name="connsiteX0" fmla="*/ 0 w 2861953"/>
                  <a:gd name="connsiteY0" fmla="*/ 1426830 h 2853660"/>
                  <a:gd name="connsiteX1" fmla="*/ 1430977 w 2861953"/>
                  <a:gd name="connsiteY1" fmla="*/ 0 h 2853660"/>
                  <a:gd name="connsiteX2" fmla="*/ 2861954 w 2861953"/>
                  <a:gd name="connsiteY2" fmla="*/ 1426830 h 2853660"/>
                  <a:gd name="connsiteX3" fmla="*/ 1430977 w 2861953"/>
                  <a:gd name="connsiteY3" fmla="*/ 2853660 h 2853660"/>
                  <a:gd name="connsiteX4" fmla="*/ 0 w 2861953"/>
                  <a:gd name="connsiteY4" fmla="*/ 1426830 h 2853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953" h="2853660">
                    <a:moveTo>
                      <a:pt x="0" y="1426830"/>
                    </a:moveTo>
                    <a:cubicBezTo>
                      <a:pt x="0" y="638814"/>
                      <a:pt x="640670" y="0"/>
                      <a:pt x="1430977" y="0"/>
                    </a:cubicBezTo>
                    <a:cubicBezTo>
                      <a:pt x="2221284" y="0"/>
                      <a:pt x="2861954" y="638814"/>
                      <a:pt x="2861954" y="1426830"/>
                    </a:cubicBezTo>
                    <a:cubicBezTo>
                      <a:pt x="2861954" y="2214846"/>
                      <a:pt x="2221284" y="2853660"/>
                      <a:pt x="1430977" y="2853660"/>
                    </a:cubicBezTo>
                    <a:cubicBezTo>
                      <a:pt x="640670" y="2853660"/>
                      <a:pt x="0" y="2214846"/>
                      <a:pt x="0" y="1426830"/>
                    </a:cubicBezTo>
                    <a:close/>
                  </a:path>
                </a:pathLst>
              </a:custGeom>
              <a:no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501673" tIns="500459" rIns="501673" bIns="500459" spcCol="1270" anchor="ctr"/>
              <a:lstStyle/>
              <a:p>
                <a:pPr algn="ctr" defTabSz="2889250">
                  <a:lnSpc>
                    <a:spcPct val="90000"/>
                  </a:lnSpc>
                  <a:spcAft>
                    <a:spcPct val="35000"/>
                  </a:spcAft>
                  <a:defRPr/>
                </a:pPr>
                <a:endParaRPr lang="en-US" sz="2000" dirty="0">
                  <a:solidFill>
                    <a:schemeClr val="bg1"/>
                  </a:solidFill>
                  <a:latin typeface="Calibri Light" panose="020F0302020204030204" pitchFamily="34" charset="0"/>
                </a:endParaRPr>
              </a:p>
            </p:txBody>
          </p:sp>
          <p:sp>
            <p:nvSpPr>
              <p:cNvPr id="40" name="Freeform 39"/>
              <p:cNvSpPr>
                <a:spLocks noChangeAspect="1"/>
              </p:cNvSpPr>
              <p:nvPr/>
            </p:nvSpPr>
            <p:spPr bwMode="auto">
              <a:xfrm>
                <a:off x="4050029" y="1474641"/>
                <a:ext cx="831714" cy="82709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INASTI</a:t>
                </a:r>
                <a:endParaRPr lang="en-US" sz="1400" dirty="0"/>
              </a:p>
            </p:txBody>
          </p:sp>
          <p:sp>
            <p:nvSpPr>
              <p:cNvPr id="41" name="Freeform 40"/>
              <p:cNvSpPr>
                <a:spLocks noChangeAspect="1"/>
              </p:cNvSpPr>
              <p:nvPr/>
            </p:nvSpPr>
            <p:spPr bwMode="auto">
              <a:xfrm>
                <a:off x="4802232" y="1657254"/>
                <a:ext cx="831714"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SFP</a:t>
                </a:r>
                <a:endParaRPr lang="en-US" sz="1400" dirty="0"/>
              </a:p>
            </p:txBody>
          </p:sp>
          <p:sp>
            <p:nvSpPr>
              <p:cNvPr id="42" name="Freeform 41"/>
              <p:cNvSpPr>
                <a:spLocks noChangeAspect="1"/>
              </p:cNvSpPr>
              <p:nvPr/>
            </p:nvSpPr>
            <p:spPr bwMode="auto">
              <a:xfrm>
                <a:off x="5417957" y="2122716"/>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SPP IS</a:t>
                </a:r>
                <a:endParaRPr lang="en-US" sz="1400" dirty="0"/>
              </a:p>
            </p:txBody>
          </p:sp>
          <p:grpSp>
            <p:nvGrpSpPr>
              <p:cNvPr id="43" name="Group 2"/>
              <p:cNvGrpSpPr>
                <a:grpSpLocks/>
              </p:cNvGrpSpPr>
              <p:nvPr/>
            </p:nvGrpSpPr>
            <p:grpSpPr bwMode="auto">
              <a:xfrm>
                <a:off x="2394117" y="2169249"/>
                <a:ext cx="4103785" cy="3201853"/>
                <a:chOff x="2451795" y="2242795"/>
                <a:chExt cx="3683720" cy="2908915"/>
              </a:xfrm>
            </p:grpSpPr>
            <p:sp>
              <p:nvSpPr>
                <p:cNvPr id="52" name="Freeform 51"/>
                <p:cNvSpPr>
                  <a:spLocks noChangeAspect="1"/>
                </p:cNvSpPr>
                <p:nvPr/>
              </p:nvSpPr>
              <p:spPr bwMode="auto">
                <a:xfrm>
                  <a:off x="5386086"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en-US" sz="1150" dirty="0"/>
                    <a:t>ORINT</a:t>
                  </a:r>
                </a:p>
              </p:txBody>
            </p:sp>
            <p:sp>
              <p:nvSpPr>
                <p:cNvPr id="53" name="Freeform 52"/>
                <p:cNvSpPr>
                  <a:spLocks noChangeAspect="1"/>
                </p:cNvSpPr>
                <p:nvPr/>
              </p:nvSpPr>
              <p:spPr bwMode="auto">
                <a:xfrm>
                  <a:off x="5321457" y="3551202"/>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300" dirty="0"/>
                    <a:t>FEDRIS</a:t>
                  </a:r>
                  <a:endParaRPr lang="en-US" sz="1300" dirty="0"/>
                </a:p>
              </p:txBody>
            </p:sp>
            <p:sp>
              <p:nvSpPr>
                <p:cNvPr id="54" name="Freeform 53"/>
                <p:cNvSpPr>
                  <a:spLocks noChangeAspect="1"/>
                </p:cNvSpPr>
                <p:nvPr/>
              </p:nvSpPr>
              <p:spPr bwMode="auto">
                <a:xfrm>
                  <a:off x="4935122" y="4139984"/>
                  <a:ext cx="748005"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ONVA</a:t>
                  </a:r>
                  <a:endParaRPr lang="en-US" sz="1400" dirty="0"/>
                </a:p>
              </p:txBody>
            </p:sp>
            <p:sp>
              <p:nvSpPr>
                <p:cNvPr id="55" name="Freeform 54"/>
                <p:cNvSpPr>
                  <a:spLocks noChangeAspect="1"/>
                </p:cNvSpPr>
                <p:nvPr/>
              </p:nvSpPr>
              <p:spPr bwMode="auto">
                <a:xfrm>
                  <a:off x="4286007" y="4424808"/>
                  <a:ext cx="750854" cy="726902"/>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SS</a:t>
                  </a:r>
                  <a:endParaRPr lang="en-US" sz="1400" dirty="0"/>
                </a:p>
              </p:txBody>
            </p:sp>
            <p:sp>
              <p:nvSpPr>
                <p:cNvPr id="56" name="Freeform 55"/>
                <p:cNvSpPr>
                  <a:spLocks noChangeAspect="1"/>
                </p:cNvSpPr>
                <p:nvPr/>
              </p:nvSpPr>
              <p:spPr bwMode="auto">
                <a:xfrm>
                  <a:off x="3615075" y="4401663"/>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INAMI</a:t>
                  </a:r>
                  <a:endParaRPr lang="en-US" sz="1400" dirty="0"/>
                </a:p>
              </p:txBody>
            </p:sp>
            <p:sp>
              <p:nvSpPr>
                <p:cNvPr id="57" name="Freeform 56"/>
                <p:cNvSpPr>
                  <a:spLocks noChangeAspect="1"/>
                </p:cNvSpPr>
                <p:nvPr/>
              </p:nvSpPr>
              <p:spPr bwMode="auto">
                <a:xfrm>
                  <a:off x="2968808" y="4097707"/>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CIN</a:t>
                  </a:r>
                  <a:endParaRPr lang="en-US" sz="1400" dirty="0"/>
                </a:p>
              </p:txBody>
            </p:sp>
            <p:sp>
              <p:nvSpPr>
                <p:cNvPr id="58" name="Freeform 57"/>
                <p:cNvSpPr>
                  <a:spLocks noChangeAspect="1"/>
                </p:cNvSpPr>
                <p:nvPr/>
              </p:nvSpPr>
              <p:spPr bwMode="auto">
                <a:xfrm>
                  <a:off x="2542512" y="3551200"/>
                  <a:ext cx="749429" cy="74276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ONEM</a:t>
                  </a:r>
                  <a:endParaRPr lang="en-US" sz="1400" dirty="0"/>
                </a:p>
              </p:txBody>
            </p:sp>
            <p:sp>
              <p:nvSpPr>
                <p:cNvPr id="59" name="Freeform 58"/>
                <p:cNvSpPr>
                  <a:spLocks noChangeAspect="1"/>
                </p:cNvSpPr>
                <p:nvPr/>
              </p:nvSpPr>
              <p:spPr bwMode="auto">
                <a:xfrm>
                  <a:off x="2451795" y="2854722"/>
                  <a:ext cx="749429" cy="74420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SPF E&amp;TO</a:t>
                  </a:r>
                  <a:endParaRPr lang="en-US" sz="1400" dirty="0"/>
                </a:p>
              </p:txBody>
            </p:sp>
            <p:sp>
              <p:nvSpPr>
                <p:cNvPr id="60" name="Freeform 59"/>
                <p:cNvSpPr>
                  <a:spLocks noChangeAspect="1"/>
                </p:cNvSpPr>
                <p:nvPr/>
              </p:nvSpPr>
              <p:spPr bwMode="auto">
                <a:xfrm>
                  <a:off x="2736392" y="2242795"/>
                  <a:ext cx="749429" cy="742767"/>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AIS</a:t>
                  </a:r>
                  <a:endParaRPr lang="en-US" sz="1400" dirty="0"/>
                </a:p>
              </p:txBody>
            </p:sp>
          </p:grpSp>
          <p:sp>
            <p:nvSpPr>
              <p:cNvPr id="44" name="Freeform 43"/>
              <p:cNvSpPr>
                <a:spLocks noChangeAspect="1"/>
              </p:cNvSpPr>
              <p:nvPr/>
            </p:nvSpPr>
            <p:spPr bwMode="auto">
              <a:xfrm>
                <a:off x="3288724" y="1657254"/>
                <a:ext cx="833301" cy="825504"/>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a:solidFill>
                <a:srgbClr val="008CB2">
                  <a:alpha val="55000"/>
                </a:srgbClr>
              </a:solidFill>
              <a:ln>
                <a:no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lIns="170177" tIns="168972" rIns="170177" bIns="168972" spcCol="1270" anchor="ctr"/>
              <a:lstStyle/>
              <a:p>
                <a:pPr algn="ctr" defTabSz="622300">
                  <a:lnSpc>
                    <a:spcPct val="90000"/>
                  </a:lnSpc>
                  <a:spcAft>
                    <a:spcPct val="35000"/>
                  </a:spcAft>
                  <a:defRPr/>
                </a:pPr>
                <a:r>
                  <a:rPr lang="fr-BE" sz="1400" dirty="0"/>
                  <a:t>ONSS</a:t>
                </a:r>
                <a:endParaRPr lang="en-US" sz="1400" dirty="0"/>
              </a:p>
            </p:txBody>
          </p:sp>
          <p:pic>
            <p:nvPicPr>
              <p:cNvPr id="45" name="Picture 3" descr="C:\Documents and Settings\a21\Local Settings\Temporary Internet Files\Content.IE5\TKSAXZ7R\MC90043877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4869160"/>
                <a:ext cx="1630362" cy="1357312"/>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375" y="4941168"/>
                <a:ext cx="2384425" cy="1150938"/>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114698"/>
                <a:ext cx="1422400" cy="946150"/>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8" name="Group 30719"/>
              <p:cNvGrpSpPr>
                <a:grpSpLocks/>
              </p:cNvGrpSpPr>
              <p:nvPr/>
            </p:nvGrpSpPr>
            <p:grpSpPr bwMode="auto">
              <a:xfrm>
                <a:off x="839738" y="1379812"/>
                <a:ext cx="1499942" cy="3247357"/>
                <a:chOff x="134159" y="1079090"/>
                <a:chExt cx="1499942" cy="3247357"/>
              </a:xfrm>
            </p:grpSpPr>
            <p:sp>
              <p:nvSpPr>
                <p:cNvPr id="49" name="Freeform 48"/>
                <p:cNvSpPr>
                  <a:spLocks noChangeAspect="1"/>
                </p:cNvSpPr>
                <p:nvPr/>
              </p:nvSpPr>
              <p:spPr bwMode="auto">
                <a:xfrm>
                  <a:off x="272993" y="3036582"/>
                  <a:ext cx="1321457" cy="1289865"/>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err="1">
                      <a:latin typeface="Calibri Light" panose="020F0302020204030204" pitchFamily="34" charset="0"/>
                    </a:rPr>
                    <a:t>Cities</a:t>
                  </a:r>
                  <a:r>
                    <a:rPr lang="fr-BE" sz="1200" dirty="0">
                      <a:latin typeface="Calibri Light" panose="020F0302020204030204" pitchFamily="34" charset="0"/>
                    </a:rPr>
                    <a:t> </a:t>
                  </a:r>
                  <a:r>
                    <a:rPr lang="fr-BE" sz="1200" dirty="0" err="1" smtClean="0">
                      <a:latin typeface="Calibri Light" panose="020F0302020204030204" pitchFamily="34" charset="0"/>
                    </a:rPr>
                    <a:t>Municipalities</a:t>
                  </a:r>
                  <a:r>
                    <a:rPr lang="fr-BE" sz="1200" dirty="0" smtClean="0">
                      <a:latin typeface="Calibri Light" panose="020F0302020204030204" pitchFamily="34" charset="0"/>
                    </a:rPr>
                    <a:t> P</a:t>
                  </a:r>
                  <a:r>
                    <a:rPr lang="fr-BE" sz="1200" dirty="0" smtClean="0">
                      <a:latin typeface="Calibri Light" panose="020F0302020204030204" pitchFamily="34" charset="0"/>
                    </a:rPr>
                    <a:t>ublic </a:t>
                  </a:r>
                  <a:r>
                    <a:rPr lang="fr-BE" sz="1200" dirty="0">
                      <a:latin typeface="Calibri Light" panose="020F0302020204030204" pitchFamily="34" charset="0"/>
                    </a:rPr>
                    <a:t>social </a:t>
                  </a:r>
                  <a:r>
                    <a:rPr lang="fr-BE" sz="1200" dirty="0" err="1">
                      <a:latin typeface="Calibri Light" panose="020F0302020204030204" pitchFamily="34" charset="0"/>
                    </a:rPr>
                    <a:t>welfare</a:t>
                  </a:r>
                  <a:r>
                    <a:rPr lang="fr-BE" sz="1200" dirty="0">
                      <a:latin typeface="Calibri Light" panose="020F0302020204030204" pitchFamily="34" charset="0"/>
                    </a:rPr>
                    <a:t> centres</a:t>
                  </a:r>
                  <a:endParaRPr lang="en-US" sz="1200" dirty="0">
                    <a:latin typeface="Calibri Light" panose="020F0302020204030204" pitchFamily="34" charset="0"/>
                  </a:endParaRPr>
                </a:p>
              </p:txBody>
            </p:sp>
            <p:sp>
              <p:nvSpPr>
                <p:cNvPr id="50" name="Freeform 49"/>
                <p:cNvSpPr>
                  <a:spLocks noChangeAspect="1"/>
                </p:cNvSpPr>
                <p:nvPr/>
              </p:nvSpPr>
              <p:spPr bwMode="auto">
                <a:xfrm>
                  <a:off x="423037" y="1079090"/>
                  <a:ext cx="1211064" cy="1179518"/>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300" dirty="0">
                      <a:latin typeface="Calibri Light" panose="020F0302020204030204" pitchFamily="34" charset="0"/>
                    </a:rPr>
                    <a:t>Public </a:t>
                  </a:r>
                  <a:r>
                    <a:rPr lang="fr-BE" sz="1300" dirty="0" err="1" smtClean="0">
                      <a:latin typeface="Calibri Light" panose="020F0302020204030204" pitchFamily="34" charset="0"/>
                    </a:rPr>
                    <a:t>Interest</a:t>
                  </a:r>
                  <a:r>
                    <a:rPr lang="fr-BE" sz="1300" dirty="0" smtClean="0">
                      <a:latin typeface="Calibri Light" panose="020F0302020204030204" pitchFamily="34" charset="0"/>
                    </a:rPr>
                    <a:t> </a:t>
                  </a:r>
                  <a:r>
                    <a:rPr lang="fr-BE" sz="1300" dirty="0" err="1" smtClean="0">
                      <a:latin typeface="Calibri Light" panose="020F0302020204030204" pitchFamily="34" charset="0"/>
                    </a:rPr>
                    <a:t>Companies</a:t>
                  </a:r>
                  <a:endParaRPr lang="fr-BE" sz="1300" dirty="0">
                    <a:latin typeface="Calibri Light" panose="020F0302020204030204" pitchFamily="34" charset="0"/>
                  </a:endParaRPr>
                </a:p>
              </p:txBody>
            </p:sp>
            <p:sp>
              <p:nvSpPr>
                <p:cNvPr id="51" name="Freeform 50"/>
                <p:cNvSpPr>
                  <a:spLocks noChangeAspect="1"/>
                </p:cNvSpPr>
                <p:nvPr/>
              </p:nvSpPr>
              <p:spPr bwMode="auto">
                <a:xfrm>
                  <a:off x="134159" y="2182407"/>
                  <a:ext cx="909489" cy="885829"/>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a:latin typeface="Calibri Light" panose="020F0302020204030204" pitchFamily="34" charset="0"/>
                    </a:rPr>
                    <a:t>SIGeDIS</a:t>
                  </a:r>
                </a:p>
              </p:txBody>
            </p:sp>
          </p:grpSp>
        </p:grpSp>
        <p:sp>
          <p:nvSpPr>
            <p:cNvPr id="36" name="Flowchart: Connector 35"/>
            <p:cNvSpPr/>
            <p:nvPr/>
          </p:nvSpPr>
          <p:spPr>
            <a:xfrm>
              <a:off x="2779901" y="1983679"/>
              <a:ext cx="3609165" cy="346733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bwMode="auto">
            <a:xfrm>
              <a:off x="6693230" y="2931017"/>
              <a:ext cx="1335155" cy="1300156"/>
            </a:xfrm>
            <a:custGeom>
              <a:avLst/>
              <a:gdLst>
                <a:gd name="connsiteX0" fmla="*/ 0 w 1040630"/>
                <a:gd name="connsiteY0" fmla="*/ 516201 h 1032401"/>
                <a:gd name="connsiteX1" fmla="*/ 520315 w 1040630"/>
                <a:gd name="connsiteY1" fmla="*/ 0 h 1032401"/>
                <a:gd name="connsiteX2" fmla="*/ 1040630 w 1040630"/>
                <a:gd name="connsiteY2" fmla="*/ 516201 h 1032401"/>
                <a:gd name="connsiteX3" fmla="*/ 520315 w 1040630"/>
                <a:gd name="connsiteY3" fmla="*/ 1032402 h 1032401"/>
                <a:gd name="connsiteX4" fmla="*/ 0 w 1040630"/>
                <a:gd name="connsiteY4" fmla="*/ 516201 h 103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630" h="1032401">
                  <a:moveTo>
                    <a:pt x="0" y="516201"/>
                  </a:moveTo>
                  <a:cubicBezTo>
                    <a:pt x="0" y="231111"/>
                    <a:pt x="232953" y="0"/>
                    <a:pt x="520315" y="0"/>
                  </a:cubicBezTo>
                  <a:cubicBezTo>
                    <a:pt x="807677" y="0"/>
                    <a:pt x="1040630" y="231111"/>
                    <a:pt x="1040630" y="516201"/>
                  </a:cubicBezTo>
                  <a:cubicBezTo>
                    <a:pt x="1040630" y="801291"/>
                    <a:pt x="807677" y="1032402"/>
                    <a:pt x="520315" y="1032402"/>
                  </a:cubicBezTo>
                  <a:cubicBezTo>
                    <a:pt x="232953" y="1032402"/>
                    <a:pt x="0" y="801291"/>
                    <a:pt x="0" y="516201"/>
                  </a:cubicBezTo>
                  <a:close/>
                </a:path>
              </a:pathLst>
            </a:custGeom>
          </p:spPr>
          <p:style>
            <a:lnRef idx="2">
              <a:schemeClr val="accent5"/>
            </a:lnRef>
            <a:fillRef idx="1">
              <a:schemeClr val="lt1"/>
            </a:fillRef>
            <a:effectRef idx="0">
              <a:schemeClr val="accent5"/>
            </a:effectRef>
            <a:fontRef idx="minor">
              <a:schemeClr val="dk1"/>
            </a:fontRef>
          </p:style>
          <p:txBody>
            <a:bodyPr lIns="170177" tIns="168972" rIns="170177" bIns="168972" spcCol="1270" anchor="ctr"/>
            <a:lstStyle/>
            <a:p>
              <a:pPr algn="ctr" defTabSz="622300">
                <a:lnSpc>
                  <a:spcPct val="90000"/>
                </a:lnSpc>
                <a:spcAft>
                  <a:spcPct val="35000"/>
                </a:spcAft>
                <a:defRPr/>
              </a:pPr>
              <a:r>
                <a:rPr lang="fr-BE" sz="1200" dirty="0" err="1">
                  <a:latin typeface="Calibri Light" panose="020F0302020204030204" pitchFamily="34" charset="0"/>
                </a:rPr>
                <a:t>Regions</a:t>
              </a:r>
              <a:r>
                <a:rPr lang="fr-BE" sz="1200" dirty="0">
                  <a:latin typeface="Calibri Light" panose="020F0302020204030204" pitchFamily="34" charset="0"/>
                </a:rPr>
                <a:t> and </a:t>
              </a:r>
              <a:r>
                <a:rPr lang="fr-BE" sz="1200" dirty="0" err="1">
                  <a:latin typeface="Calibri Light" panose="020F0302020204030204" pitchFamily="34" charset="0"/>
                </a:rPr>
                <a:t>Communities</a:t>
              </a:r>
              <a:endParaRPr lang="fr-BE" sz="1200" dirty="0">
                <a:latin typeface="Calibri Light" panose="020F0302020204030204" pitchFamily="34" charset="0"/>
              </a:endParaRPr>
            </a:p>
          </p:txBody>
        </p:sp>
      </p:grpSp>
      <p:pic>
        <p:nvPicPr>
          <p:cNvPr id="61" name="Picture 60"/>
          <p:cNvPicPr>
            <a:picLocks noChangeAspect="1"/>
          </p:cNvPicPr>
          <p:nvPr/>
        </p:nvPicPr>
        <p:blipFill rotWithShape="1">
          <a:blip r:embed="rId5" cstate="print">
            <a:extLst>
              <a:ext uri="{28A0092B-C50C-407E-A947-70E740481C1C}">
                <a14:useLocalDpi xmlns:a14="http://schemas.microsoft.com/office/drawing/2010/main" val="0"/>
              </a:ext>
            </a:extLst>
          </a:blip>
          <a:srcRect t="1" b="25854"/>
          <a:stretch/>
        </p:blipFill>
        <p:spPr>
          <a:xfrm>
            <a:off x="5024616" y="3533581"/>
            <a:ext cx="2007489" cy="508068"/>
          </a:xfrm>
          <a:prstGeom prst="rect">
            <a:avLst/>
          </a:prstGeom>
        </p:spPr>
      </p:pic>
      <p:sp>
        <p:nvSpPr>
          <p:cNvPr id="5" name="Slide Number Placeholder 4"/>
          <p:cNvSpPr>
            <a:spLocks noGrp="1"/>
          </p:cNvSpPr>
          <p:nvPr>
            <p:ph type="sldNum" sz="quarter" idx="12"/>
          </p:nvPr>
        </p:nvSpPr>
        <p:spPr/>
        <p:txBody>
          <a:bodyPr/>
          <a:lstStyle/>
          <a:p>
            <a:fld id="{FF9E0EB1-AE04-4E54-BA55-36539836E3BB}" type="slidenum">
              <a:rPr lang="en-US" smtClean="0"/>
              <a:t>7</a:t>
            </a:fld>
            <a:endParaRPr lang="en-US"/>
          </a:p>
        </p:txBody>
      </p:sp>
    </p:spTree>
    <p:extLst>
      <p:ext uri="{BB962C8B-B14F-4D97-AF65-F5344CB8AC3E}">
        <p14:creationId xmlns:p14="http://schemas.microsoft.com/office/powerpoint/2010/main" val="4237294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l" eaLnBrk="1" hangingPunct="1"/>
            <a:r>
              <a:rPr lang="en-GB" dirty="0"/>
              <a:t>The solution – concrete results and </a:t>
            </a:r>
            <a:r>
              <a:rPr lang="en-GB" dirty="0" smtClean="0"/>
              <a:t>impact</a:t>
            </a:r>
            <a:endParaRPr lang="en-US" altLang="en-US" dirty="0" smtClean="0">
              <a:cs typeface="Arial" charset="0"/>
              <a:sym typeface="Arial" charset="0"/>
            </a:endParaRPr>
          </a:p>
        </p:txBody>
      </p:sp>
      <p:grpSp>
        <p:nvGrpSpPr>
          <p:cNvPr id="9" name="Group 8"/>
          <p:cNvGrpSpPr/>
          <p:nvPr/>
        </p:nvGrpSpPr>
        <p:grpSpPr>
          <a:xfrm>
            <a:off x="2311401" y="1533462"/>
            <a:ext cx="7739063" cy="5032376"/>
            <a:chOff x="2311401" y="1341438"/>
            <a:chExt cx="7739063" cy="5032376"/>
          </a:xfrm>
        </p:grpSpPr>
        <p:sp>
          <p:nvSpPr>
            <p:cNvPr id="24580" name="Rectangle 110"/>
            <p:cNvSpPr>
              <a:spLocks noChangeArrowheads="1"/>
            </p:cNvSpPr>
            <p:nvPr/>
          </p:nvSpPr>
          <p:spPr bwMode="auto">
            <a:xfrm>
              <a:off x="9120189" y="3860800"/>
              <a:ext cx="65087" cy="1379538"/>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1" name="Rectangle 5"/>
            <p:cNvSpPr>
              <a:spLocks noChangeArrowheads="1"/>
            </p:cNvSpPr>
            <p:nvPr/>
          </p:nvSpPr>
          <p:spPr bwMode="auto">
            <a:xfrm>
              <a:off x="4017963" y="4092576"/>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2" name="Rectangle 6"/>
            <p:cNvSpPr>
              <a:spLocks noChangeArrowheads="1"/>
            </p:cNvSpPr>
            <p:nvPr/>
          </p:nvSpPr>
          <p:spPr bwMode="auto">
            <a:xfrm>
              <a:off x="4017963"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583" name="Line 7"/>
            <p:cNvSpPr>
              <a:spLocks noChangeShapeType="1"/>
            </p:cNvSpPr>
            <p:nvPr/>
          </p:nvSpPr>
          <p:spPr bwMode="auto">
            <a:xfrm flipH="1">
              <a:off x="4211639" y="5389563"/>
              <a:ext cx="9429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4" name="Line 8"/>
            <p:cNvSpPr>
              <a:spLocks noChangeShapeType="1"/>
            </p:cNvSpPr>
            <p:nvPr/>
          </p:nvSpPr>
          <p:spPr bwMode="auto">
            <a:xfrm>
              <a:off x="7218363" y="5564188"/>
              <a:ext cx="1668462" cy="58896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9"/>
            <p:cNvSpPr>
              <a:spLocks noChangeShapeType="1"/>
            </p:cNvSpPr>
            <p:nvPr/>
          </p:nvSpPr>
          <p:spPr bwMode="auto">
            <a:xfrm flipH="1">
              <a:off x="3297239" y="5564189"/>
              <a:ext cx="1857375" cy="5413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10"/>
            <p:cNvSpPr>
              <a:spLocks noChangeArrowheads="1"/>
            </p:cNvSpPr>
            <p:nvPr/>
          </p:nvSpPr>
          <p:spPr bwMode="auto">
            <a:xfrm>
              <a:off x="6138864" y="3849688"/>
              <a:ext cx="84137" cy="17018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 name="Rectangle 11"/>
            <p:cNvSpPr>
              <a:spLocks noChangeArrowheads="1"/>
            </p:cNvSpPr>
            <p:nvPr/>
          </p:nvSpPr>
          <p:spPr bwMode="auto">
            <a:xfrm>
              <a:off x="8177213" y="2390776"/>
              <a:ext cx="1414462"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07" name="Rectangle 12"/>
            <p:cNvSpPr>
              <a:spLocks noChangeArrowheads="1"/>
            </p:cNvSpPr>
            <p:nvPr/>
          </p:nvSpPr>
          <p:spPr bwMode="auto">
            <a:xfrm>
              <a:off x="6762751" y="3119439"/>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814" name="Rectangle 14"/>
            <p:cNvSpPr>
              <a:spLocks noChangeArrowheads="1"/>
            </p:cNvSpPr>
            <p:nvPr/>
          </p:nvSpPr>
          <p:spPr bwMode="auto">
            <a:xfrm>
              <a:off x="7292975" y="3028951"/>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0" name="Freeform 15"/>
            <p:cNvSpPr>
              <a:spLocks/>
            </p:cNvSpPr>
            <p:nvPr/>
          </p:nvSpPr>
          <p:spPr bwMode="auto">
            <a:xfrm>
              <a:off x="7292975" y="2906714"/>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1" name="Freeform 16"/>
            <p:cNvSpPr>
              <a:spLocks/>
            </p:cNvSpPr>
            <p:nvPr/>
          </p:nvSpPr>
          <p:spPr bwMode="auto">
            <a:xfrm>
              <a:off x="7605713" y="29067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2" name="Rectangle 18"/>
            <p:cNvSpPr>
              <a:spLocks noChangeArrowheads="1"/>
            </p:cNvSpPr>
            <p:nvPr/>
          </p:nvSpPr>
          <p:spPr bwMode="auto">
            <a:xfrm>
              <a:off x="5816600" y="4194176"/>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593" name="Freeform 19"/>
            <p:cNvSpPr>
              <a:spLocks/>
            </p:cNvSpPr>
            <p:nvPr/>
          </p:nvSpPr>
          <p:spPr bwMode="auto">
            <a:xfrm>
              <a:off x="5816600"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4" name="Freeform 20"/>
            <p:cNvSpPr>
              <a:spLocks/>
            </p:cNvSpPr>
            <p:nvPr/>
          </p:nvSpPr>
          <p:spPr bwMode="auto">
            <a:xfrm>
              <a:off x="6440488"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8" name="Rectangle 22"/>
            <p:cNvSpPr>
              <a:spLocks noChangeArrowheads="1"/>
            </p:cNvSpPr>
            <p:nvPr/>
          </p:nvSpPr>
          <p:spPr bwMode="auto">
            <a:xfrm>
              <a:off x="6003925" y="4730751"/>
              <a:ext cx="312738"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596" name="Freeform 23"/>
            <p:cNvSpPr>
              <a:spLocks/>
            </p:cNvSpPr>
            <p:nvPr/>
          </p:nvSpPr>
          <p:spPr bwMode="auto">
            <a:xfrm>
              <a:off x="6003925"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597" name="Freeform 24"/>
            <p:cNvSpPr>
              <a:spLocks/>
            </p:cNvSpPr>
            <p:nvPr/>
          </p:nvSpPr>
          <p:spPr bwMode="auto">
            <a:xfrm>
              <a:off x="6316663" y="4608514"/>
              <a:ext cx="125412"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Oval 25"/>
            <p:cNvSpPr>
              <a:spLocks noChangeArrowheads="1"/>
            </p:cNvSpPr>
            <p:nvPr/>
          </p:nvSpPr>
          <p:spPr bwMode="auto">
            <a:xfrm>
              <a:off x="3727451" y="5146676"/>
              <a:ext cx="665163" cy="4857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ONEM</a:t>
              </a:r>
              <a:endParaRPr lang="en-US" altLang="en-US" sz="1600" b="1" dirty="0">
                <a:solidFill>
                  <a:schemeClr val="tx1">
                    <a:lumMod val="75000"/>
                    <a:lumOff val="25000"/>
                  </a:schemeClr>
                </a:solidFill>
                <a:sym typeface="Arial" charset="0"/>
              </a:endParaRPr>
            </a:p>
          </p:txBody>
        </p:sp>
        <p:sp>
          <p:nvSpPr>
            <p:cNvPr id="24599" name="Line 26"/>
            <p:cNvSpPr>
              <a:spLocks noChangeShapeType="1"/>
            </p:cNvSpPr>
            <p:nvPr/>
          </p:nvSpPr>
          <p:spPr bwMode="auto">
            <a:xfrm flipV="1">
              <a:off x="3824289" y="1647825"/>
              <a:ext cx="1552575" cy="7556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7"/>
            <p:cNvSpPr>
              <a:spLocks noChangeShapeType="1"/>
            </p:cNvSpPr>
            <p:nvPr/>
          </p:nvSpPr>
          <p:spPr bwMode="auto">
            <a:xfrm flipV="1">
              <a:off x="3824289" y="2055814"/>
              <a:ext cx="1552575" cy="4286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8"/>
            <p:cNvSpPr>
              <a:spLocks noChangeShapeType="1"/>
            </p:cNvSpPr>
            <p:nvPr/>
          </p:nvSpPr>
          <p:spPr bwMode="auto">
            <a:xfrm>
              <a:off x="3890963" y="2541589"/>
              <a:ext cx="1485900" cy="20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Line 29"/>
            <p:cNvSpPr>
              <a:spLocks noChangeShapeType="1"/>
            </p:cNvSpPr>
            <p:nvPr/>
          </p:nvSpPr>
          <p:spPr bwMode="auto">
            <a:xfrm>
              <a:off x="3824289" y="2646364"/>
              <a:ext cx="1552575" cy="3889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11" name="Oval 30"/>
            <p:cNvSpPr>
              <a:spLocks noChangeArrowheads="1"/>
            </p:cNvSpPr>
            <p:nvPr/>
          </p:nvSpPr>
          <p:spPr bwMode="auto">
            <a:xfrm>
              <a:off x="2322513" y="2065339"/>
              <a:ext cx="1579562" cy="841375"/>
            </a:xfrm>
            <a:prstGeom prst="ellipse">
              <a:avLst/>
            </a:prstGeom>
            <a:solidFill>
              <a:srgbClr val="CECECE"/>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fr-BE" altLang="en-US" sz="1800" dirty="0" err="1">
                  <a:solidFill>
                    <a:srgbClr val="000000"/>
                  </a:solidFill>
                  <a:latin typeface="+mn-lt"/>
                  <a:sym typeface="Arial" charset="0"/>
                </a:rPr>
                <a:t>Users</a:t>
              </a:r>
              <a:endParaRPr lang="en-US" altLang="en-US" sz="1800" dirty="0">
                <a:solidFill>
                  <a:srgbClr val="000000"/>
                </a:solidFill>
                <a:latin typeface="+mn-lt"/>
                <a:sym typeface="Arial" charset="0"/>
              </a:endParaRPr>
            </a:p>
          </p:txBody>
        </p:sp>
        <p:sp>
          <p:nvSpPr>
            <p:cNvPr id="24604" name="Rectangle 32"/>
            <p:cNvSpPr>
              <a:spLocks noChangeArrowheads="1"/>
            </p:cNvSpPr>
            <p:nvPr/>
          </p:nvSpPr>
          <p:spPr bwMode="auto">
            <a:xfrm>
              <a:off x="3654425" y="4194176"/>
              <a:ext cx="623888"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5" name="Freeform 33"/>
            <p:cNvSpPr>
              <a:spLocks/>
            </p:cNvSpPr>
            <p:nvPr/>
          </p:nvSpPr>
          <p:spPr bwMode="auto">
            <a:xfrm>
              <a:off x="3654425"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06" name="Freeform 34"/>
            <p:cNvSpPr>
              <a:spLocks/>
            </p:cNvSpPr>
            <p:nvPr/>
          </p:nvSpPr>
          <p:spPr bwMode="auto">
            <a:xfrm>
              <a:off x="4278313" y="4011613"/>
              <a:ext cx="188912"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Rectangle 35"/>
            <p:cNvSpPr>
              <a:spLocks noChangeArrowheads="1"/>
            </p:cNvSpPr>
            <p:nvPr/>
          </p:nvSpPr>
          <p:spPr bwMode="auto">
            <a:xfrm>
              <a:off x="9156701" y="2633664"/>
              <a:ext cx="53975" cy="12160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4608" name="Rectangle 36"/>
            <p:cNvSpPr>
              <a:spLocks noChangeArrowheads="1"/>
            </p:cNvSpPr>
            <p:nvPr/>
          </p:nvSpPr>
          <p:spPr bwMode="auto">
            <a:xfrm>
              <a:off x="8812214" y="2328863"/>
              <a:ext cx="623887"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09" name="Freeform 37"/>
            <p:cNvSpPr>
              <a:spLocks/>
            </p:cNvSpPr>
            <p:nvPr/>
          </p:nvSpPr>
          <p:spPr bwMode="auto">
            <a:xfrm>
              <a:off x="8812213" y="2146300"/>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0" name="Freeform 38"/>
            <p:cNvSpPr>
              <a:spLocks/>
            </p:cNvSpPr>
            <p:nvPr/>
          </p:nvSpPr>
          <p:spPr bwMode="auto">
            <a:xfrm>
              <a:off x="9436101" y="2146300"/>
              <a:ext cx="188913"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1" name="Rectangle 43"/>
            <p:cNvSpPr>
              <a:spLocks noChangeArrowheads="1"/>
            </p:cNvSpPr>
            <p:nvPr/>
          </p:nvSpPr>
          <p:spPr bwMode="auto">
            <a:xfrm>
              <a:off x="8812214" y="4194176"/>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12" name="Freeform 44"/>
            <p:cNvSpPr>
              <a:spLocks/>
            </p:cNvSpPr>
            <p:nvPr/>
          </p:nvSpPr>
          <p:spPr bwMode="auto">
            <a:xfrm>
              <a:off x="8812213"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3" name="Freeform 45"/>
            <p:cNvSpPr>
              <a:spLocks/>
            </p:cNvSpPr>
            <p:nvPr/>
          </p:nvSpPr>
          <p:spPr bwMode="auto">
            <a:xfrm>
              <a:off x="9436101"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7" name="Rectangle 47"/>
            <p:cNvSpPr>
              <a:spLocks noChangeArrowheads="1"/>
            </p:cNvSpPr>
            <p:nvPr/>
          </p:nvSpPr>
          <p:spPr bwMode="auto">
            <a:xfrm>
              <a:off x="8970964" y="4730751"/>
              <a:ext cx="312737"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15" name="Freeform 48"/>
            <p:cNvSpPr>
              <a:spLocks/>
            </p:cNvSpPr>
            <p:nvPr/>
          </p:nvSpPr>
          <p:spPr bwMode="auto">
            <a:xfrm>
              <a:off x="8970963"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6" name="Freeform 49"/>
            <p:cNvSpPr>
              <a:spLocks/>
            </p:cNvSpPr>
            <p:nvPr/>
          </p:nvSpPr>
          <p:spPr bwMode="auto">
            <a:xfrm>
              <a:off x="9283701" y="4608514"/>
              <a:ext cx="125413"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Rectangle 51"/>
            <p:cNvSpPr>
              <a:spLocks noChangeArrowheads="1"/>
            </p:cNvSpPr>
            <p:nvPr/>
          </p:nvSpPr>
          <p:spPr bwMode="auto">
            <a:xfrm>
              <a:off x="3841750" y="47307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18" name="Freeform 52"/>
            <p:cNvSpPr>
              <a:spLocks/>
            </p:cNvSpPr>
            <p:nvPr/>
          </p:nvSpPr>
          <p:spPr bwMode="auto">
            <a:xfrm>
              <a:off x="3841750"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19" name="Freeform 53"/>
            <p:cNvSpPr>
              <a:spLocks/>
            </p:cNvSpPr>
            <p:nvPr/>
          </p:nvSpPr>
          <p:spPr bwMode="auto">
            <a:xfrm>
              <a:off x="4152900" y="46085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88" name="Rectangle 55"/>
            <p:cNvSpPr>
              <a:spLocks noChangeArrowheads="1"/>
            </p:cNvSpPr>
            <p:nvPr/>
          </p:nvSpPr>
          <p:spPr bwMode="auto">
            <a:xfrm>
              <a:off x="6762751" y="1660526"/>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91" name="Rectangle 57"/>
            <p:cNvSpPr>
              <a:spLocks noChangeArrowheads="1"/>
            </p:cNvSpPr>
            <p:nvPr/>
          </p:nvSpPr>
          <p:spPr bwMode="auto">
            <a:xfrm>
              <a:off x="7292975" y="1570038"/>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a:solidFill>
                    <a:schemeClr val="tx1">
                      <a:lumMod val="75000"/>
                      <a:lumOff val="25000"/>
                    </a:schemeClr>
                  </a:solidFill>
                  <a:sym typeface="Arial" charset="0"/>
                </a:rPr>
                <a:t>R</a:t>
              </a:r>
            </a:p>
          </p:txBody>
        </p:sp>
        <p:sp>
          <p:nvSpPr>
            <p:cNvPr id="24622" name="Freeform 58"/>
            <p:cNvSpPr>
              <a:spLocks/>
            </p:cNvSpPr>
            <p:nvPr/>
          </p:nvSpPr>
          <p:spPr bwMode="auto">
            <a:xfrm>
              <a:off x="7292975" y="1447801"/>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3" name="Freeform 59"/>
            <p:cNvSpPr>
              <a:spLocks/>
            </p:cNvSpPr>
            <p:nvPr/>
          </p:nvSpPr>
          <p:spPr bwMode="auto">
            <a:xfrm>
              <a:off x="7605713" y="14478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4" name="Oval 60"/>
            <p:cNvSpPr>
              <a:spLocks noChangeArrowheads="1"/>
            </p:cNvSpPr>
            <p:nvPr/>
          </p:nvSpPr>
          <p:spPr bwMode="auto">
            <a:xfrm>
              <a:off x="5376864" y="1341438"/>
              <a:ext cx="1406525" cy="481012"/>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Internet</a:t>
              </a:r>
            </a:p>
          </p:txBody>
        </p:sp>
        <p:sp>
          <p:nvSpPr>
            <p:cNvPr id="29782" name="Rectangle 62"/>
            <p:cNvSpPr>
              <a:spLocks noChangeArrowheads="1"/>
            </p:cNvSpPr>
            <p:nvPr/>
          </p:nvSpPr>
          <p:spPr bwMode="auto">
            <a:xfrm>
              <a:off x="6762751" y="2146301"/>
              <a:ext cx="1414463" cy="36513"/>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85" name="Rectangle 64"/>
            <p:cNvSpPr>
              <a:spLocks noChangeArrowheads="1"/>
            </p:cNvSpPr>
            <p:nvPr/>
          </p:nvSpPr>
          <p:spPr bwMode="auto">
            <a:xfrm>
              <a:off x="7292975" y="2055813"/>
              <a:ext cx="312738" cy="303212"/>
            </a:xfrm>
            <a:prstGeom prst="rect">
              <a:avLst/>
            </a:prstGeom>
            <a:solidFill>
              <a:srgbClr val="FA7D00"/>
            </a:solidFill>
            <a:ln>
              <a:noFill/>
            </a:ln>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sz="1500" b="1" dirty="0">
                  <a:solidFill>
                    <a:schemeClr val="tx1">
                      <a:lumMod val="75000"/>
                      <a:lumOff val="25000"/>
                    </a:schemeClr>
                  </a:solidFill>
                  <a:sym typeface="Arial" charset="0"/>
                </a:rPr>
                <a:t>R</a:t>
              </a:r>
            </a:p>
          </p:txBody>
        </p:sp>
        <p:sp>
          <p:nvSpPr>
            <p:cNvPr id="24627" name="Freeform 65"/>
            <p:cNvSpPr>
              <a:spLocks/>
            </p:cNvSpPr>
            <p:nvPr/>
          </p:nvSpPr>
          <p:spPr bwMode="auto">
            <a:xfrm>
              <a:off x="7292975" y="1933576"/>
              <a:ext cx="439738"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8" name="Freeform 66"/>
            <p:cNvSpPr>
              <a:spLocks/>
            </p:cNvSpPr>
            <p:nvPr/>
          </p:nvSpPr>
          <p:spPr bwMode="auto">
            <a:xfrm>
              <a:off x="7605713" y="1933575"/>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29" name="Oval 67"/>
            <p:cNvSpPr>
              <a:spLocks noChangeArrowheads="1"/>
            </p:cNvSpPr>
            <p:nvPr/>
          </p:nvSpPr>
          <p:spPr bwMode="auto">
            <a:xfrm>
              <a:off x="5376864" y="1822451"/>
              <a:ext cx="1406525" cy="506413"/>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FedMAN</a:t>
              </a:r>
            </a:p>
          </p:txBody>
        </p:sp>
        <p:sp>
          <p:nvSpPr>
            <p:cNvPr id="29776" name="Rectangle 69"/>
            <p:cNvSpPr>
              <a:spLocks noChangeArrowheads="1"/>
            </p:cNvSpPr>
            <p:nvPr/>
          </p:nvSpPr>
          <p:spPr bwMode="auto">
            <a:xfrm>
              <a:off x="6762751" y="2633664"/>
              <a:ext cx="1414463" cy="34925"/>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fr-FR" altLang="en-US"/>
            </a:p>
          </p:txBody>
        </p:sp>
        <p:sp>
          <p:nvSpPr>
            <p:cNvPr id="29779" name="Rectangle 71"/>
            <p:cNvSpPr>
              <a:spLocks noChangeArrowheads="1"/>
            </p:cNvSpPr>
            <p:nvPr/>
          </p:nvSpPr>
          <p:spPr bwMode="auto">
            <a:xfrm>
              <a:off x="7292975" y="2541588"/>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a:solidFill>
                    <a:schemeClr val="tx1">
                      <a:lumMod val="75000"/>
                      <a:lumOff val="25000"/>
                    </a:schemeClr>
                  </a:solidFill>
                  <a:sym typeface="Arial" charset="0"/>
                </a:rPr>
                <a:t>R</a:t>
              </a:r>
            </a:p>
          </p:txBody>
        </p:sp>
        <p:sp>
          <p:nvSpPr>
            <p:cNvPr id="24632" name="Freeform 72"/>
            <p:cNvSpPr>
              <a:spLocks/>
            </p:cNvSpPr>
            <p:nvPr/>
          </p:nvSpPr>
          <p:spPr bwMode="auto">
            <a:xfrm>
              <a:off x="7292975" y="2420939"/>
              <a:ext cx="439738" cy="122237"/>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3" name="Freeform 73"/>
            <p:cNvSpPr>
              <a:spLocks/>
            </p:cNvSpPr>
            <p:nvPr/>
          </p:nvSpPr>
          <p:spPr bwMode="auto">
            <a:xfrm>
              <a:off x="7605713" y="2420939"/>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34" name="Oval 74"/>
            <p:cNvSpPr>
              <a:spLocks noChangeArrowheads="1"/>
            </p:cNvSpPr>
            <p:nvPr/>
          </p:nvSpPr>
          <p:spPr bwMode="auto">
            <a:xfrm>
              <a:off x="5376864" y="2328864"/>
              <a:ext cx="1406525" cy="466725"/>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Isabel</a:t>
              </a:r>
            </a:p>
          </p:txBody>
        </p:sp>
        <p:sp>
          <p:nvSpPr>
            <p:cNvPr id="24635" name="Oval 75"/>
            <p:cNvSpPr>
              <a:spLocks noChangeArrowheads="1"/>
            </p:cNvSpPr>
            <p:nvPr/>
          </p:nvSpPr>
          <p:spPr bwMode="auto">
            <a:xfrm>
              <a:off x="5376864" y="2795588"/>
              <a:ext cx="1406525" cy="495300"/>
            </a:xfrm>
            <a:prstGeom prst="ellipse">
              <a:avLst/>
            </a:prstGeom>
            <a:solidFill>
              <a:srgbClr val="8CCA1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a:solidFill>
                    <a:srgbClr val="000000"/>
                  </a:solidFill>
                  <a:sym typeface="Arial" charset="0"/>
                </a:rPr>
                <a:t>…</a:t>
              </a:r>
            </a:p>
          </p:txBody>
        </p:sp>
        <p:sp>
          <p:nvSpPr>
            <p:cNvPr id="24636" name="Rectangle 76"/>
            <p:cNvSpPr>
              <a:spLocks noChangeArrowheads="1"/>
            </p:cNvSpPr>
            <p:nvPr/>
          </p:nvSpPr>
          <p:spPr bwMode="auto">
            <a:xfrm>
              <a:off x="8135938" y="1498600"/>
              <a:ext cx="36512" cy="194310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7" name="Rectangle 77"/>
            <p:cNvSpPr>
              <a:spLocks noChangeArrowheads="1"/>
            </p:cNvSpPr>
            <p:nvPr/>
          </p:nvSpPr>
          <p:spPr bwMode="auto">
            <a:xfrm>
              <a:off x="2978150" y="4092576"/>
              <a:ext cx="82550"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8" name="Rectangle 78"/>
            <p:cNvSpPr>
              <a:spLocks noChangeArrowheads="1"/>
            </p:cNvSpPr>
            <p:nvPr/>
          </p:nvSpPr>
          <p:spPr bwMode="auto">
            <a:xfrm>
              <a:off x="3144838" y="5105400"/>
              <a:ext cx="82550" cy="730250"/>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39" name="Rectangle 79"/>
            <p:cNvSpPr>
              <a:spLocks noChangeArrowheads="1"/>
            </p:cNvSpPr>
            <p:nvPr/>
          </p:nvSpPr>
          <p:spPr bwMode="auto">
            <a:xfrm>
              <a:off x="2978150" y="3849688"/>
              <a:ext cx="82550"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0" name="Rectangle 81"/>
            <p:cNvSpPr>
              <a:spLocks noChangeArrowheads="1"/>
            </p:cNvSpPr>
            <p:nvPr/>
          </p:nvSpPr>
          <p:spPr bwMode="auto">
            <a:xfrm>
              <a:off x="2655889" y="4194176"/>
              <a:ext cx="623887" cy="3032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41" name="Freeform 82"/>
            <p:cNvSpPr>
              <a:spLocks/>
            </p:cNvSpPr>
            <p:nvPr/>
          </p:nvSpPr>
          <p:spPr bwMode="auto">
            <a:xfrm>
              <a:off x="2655888" y="40116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2" name="Freeform 83"/>
            <p:cNvSpPr>
              <a:spLocks/>
            </p:cNvSpPr>
            <p:nvPr/>
          </p:nvSpPr>
          <p:spPr bwMode="auto">
            <a:xfrm>
              <a:off x="3279776" y="4011613"/>
              <a:ext cx="188913" cy="487362"/>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0" name="Rectangle 85"/>
            <p:cNvSpPr>
              <a:spLocks noChangeArrowheads="1"/>
            </p:cNvSpPr>
            <p:nvPr/>
          </p:nvSpPr>
          <p:spPr bwMode="auto">
            <a:xfrm>
              <a:off x="2843213" y="47307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4" name="Freeform 86"/>
            <p:cNvSpPr>
              <a:spLocks/>
            </p:cNvSpPr>
            <p:nvPr/>
          </p:nvSpPr>
          <p:spPr bwMode="auto">
            <a:xfrm>
              <a:off x="2843213" y="46085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5" name="Freeform 87"/>
            <p:cNvSpPr>
              <a:spLocks/>
            </p:cNvSpPr>
            <p:nvPr/>
          </p:nvSpPr>
          <p:spPr bwMode="auto">
            <a:xfrm>
              <a:off x="3154363" y="46085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46" name="Rectangle 88"/>
            <p:cNvSpPr>
              <a:spLocks noChangeArrowheads="1"/>
            </p:cNvSpPr>
            <p:nvPr/>
          </p:nvSpPr>
          <p:spPr bwMode="auto">
            <a:xfrm>
              <a:off x="3144838" y="5065714"/>
              <a:ext cx="82550" cy="1133475"/>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47" name="AutoShape 89"/>
            <p:cNvSpPr>
              <a:spLocks noChangeArrowheads="1"/>
            </p:cNvSpPr>
            <p:nvPr/>
          </p:nvSpPr>
          <p:spPr bwMode="auto">
            <a:xfrm>
              <a:off x="2978150" y="5065714"/>
              <a:ext cx="249238" cy="161925"/>
            </a:xfrm>
            <a:prstGeom prst="parallelogram">
              <a:avLst>
                <a:gd name="adj" fmla="val 8748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5" name="Rectangle 91"/>
            <p:cNvSpPr>
              <a:spLocks noChangeArrowheads="1"/>
            </p:cNvSpPr>
            <p:nvPr/>
          </p:nvSpPr>
          <p:spPr bwMode="auto">
            <a:xfrm>
              <a:off x="2843213" y="5429250"/>
              <a:ext cx="311150"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49" name="Freeform 92"/>
            <p:cNvSpPr>
              <a:spLocks/>
            </p:cNvSpPr>
            <p:nvPr/>
          </p:nvSpPr>
          <p:spPr bwMode="auto">
            <a:xfrm>
              <a:off x="2843213" y="5308600"/>
              <a:ext cx="438150" cy="122238"/>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0" name="Freeform 93"/>
            <p:cNvSpPr>
              <a:spLocks/>
            </p:cNvSpPr>
            <p:nvPr/>
          </p:nvSpPr>
          <p:spPr bwMode="auto">
            <a:xfrm>
              <a:off x="3154363" y="5308600"/>
              <a:ext cx="127000"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Oval 94"/>
            <p:cNvSpPr>
              <a:spLocks noChangeArrowheads="1"/>
            </p:cNvSpPr>
            <p:nvPr/>
          </p:nvSpPr>
          <p:spPr bwMode="auto">
            <a:xfrm>
              <a:off x="2728913" y="5875338"/>
              <a:ext cx="665162" cy="487362"/>
            </a:xfrm>
            <a:prstGeom prst="ellipse">
              <a:avLst/>
            </a:prstGeom>
            <a:solidFill>
              <a:srgbClr val="00ABDA"/>
            </a:solidFill>
            <a:ln>
              <a:noFill/>
            </a:ln>
          </p:spPr>
          <p:txBody>
            <a:bodyPr wrap="none" anchor="ctr"/>
            <a:lstStyle/>
            <a:p>
              <a:pPr algn="ctr">
                <a:defRPr/>
              </a:pPr>
              <a:r>
                <a:rPr lang="en-US" altLang="en-US" sz="1600" b="1" dirty="0">
                  <a:solidFill>
                    <a:schemeClr val="tx1">
                      <a:lumMod val="75000"/>
                      <a:lumOff val="25000"/>
                    </a:schemeClr>
                  </a:solidFill>
                  <a:sym typeface="Arial" charset="0"/>
                </a:rPr>
                <a:t>CIN</a:t>
              </a:r>
            </a:p>
          </p:txBody>
        </p:sp>
        <p:sp>
          <p:nvSpPr>
            <p:cNvPr id="24652" name="Rectangle 97"/>
            <p:cNvSpPr>
              <a:spLocks noChangeArrowheads="1"/>
            </p:cNvSpPr>
            <p:nvPr/>
          </p:nvSpPr>
          <p:spPr bwMode="auto">
            <a:xfrm>
              <a:off x="2311401" y="3787776"/>
              <a:ext cx="7739063" cy="61913"/>
            </a:xfrm>
            <a:prstGeom prst="rect">
              <a:avLst/>
            </a:prstGeom>
            <a:gradFill rotWithShape="0">
              <a:gsLst>
                <a:gs pos="0">
                  <a:srgbClr val="3D3D3D"/>
                </a:gs>
                <a:gs pos="100000">
                  <a:srgbClr val="CECEC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324708" name="Rectangle 100"/>
            <p:cNvSpPr>
              <a:spLocks noChangeArrowheads="1"/>
            </p:cNvSpPr>
            <p:nvPr/>
          </p:nvSpPr>
          <p:spPr bwMode="auto">
            <a:xfrm>
              <a:off x="2455864" y="3355975"/>
              <a:ext cx="1824037" cy="363538"/>
            </a:xfrm>
            <a:prstGeom prst="rect">
              <a:avLst/>
            </a:prstGeom>
            <a:noFill/>
            <a:ln>
              <a:noFill/>
            </a:ln>
            <a:effectLst/>
            <a:extLst/>
          </p:spPr>
          <p:txBody>
            <a:bodyPr lIns="90488" tIns="44450" rIns="90488" bIns="44450">
              <a:spAutoFit/>
            </a:bodyPr>
            <a:lstStyle/>
            <a:p>
              <a:pPr>
                <a:buSzPct val="100000"/>
                <a:defRPr/>
              </a:pPr>
              <a:r>
                <a:rPr lang="en-US" dirty="0">
                  <a:solidFill>
                    <a:srgbClr val="000000"/>
                  </a:solidFill>
                  <a:effectLst>
                    <a:outerShdw blurRad="38100" dist="38100" dir="2700000" algn="tl">
                      <a:srgbClr val="C0C0C0"/>
                    </a:outerShdw>
                  </a:effectLst>
                  <a:sym typeface="Arial" charset="0"/>
                </a:rPr>
                <a:t>Backbone</a:t>
              </a:r>
            </a:p>
          </p:txBody>
        </p:sp>
        <p:sp>
          <p:nvSpPr>
            <p:cNvPr id="24654" name="Rectangle 101"/>
            <p:cNvSpPr>
              <a:spLocks noChangeArrowheads="1"/>
            </p:cNvSpPr>
            <p:nvPr/>
          </p:nvSpPr>
          <p:spPr bwMode="auto">
            <a:xfrm>
              <a:off x="9258300" y="5103813"/>
              <a:ext cx="84138"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8" name="Rectangle 104"/>
            <p:cNvSpPr>
              <a:spLocks noChangeArrowheads="1"/>
            </p:cNvSpPr>
            <p:nvPr/>
          </p:nvSpPr>
          <p:spPr bwMode="auto">
            <a:xfrm>
              <a:off x="8943975" y="5441951"/>
              <a:ext cx="311150" cy="303213"/>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56" name="Freeform 105"/>
            <p:cNvSpPr>
              <a:spLocks/>
            </p:cNvSpPr>
            <p:nvPr/>
          </p:nvSpPr>
          <p:spPr bwMode="auto">
            <a:xfrm>
              <a:off x="8943975" y="5319714"/>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57" name="Freeform 106"/>
            <p:cNvSpPr>
              <a:spLocks/>
            </p:cNvSpPr>
            <p:nvPr/>
          </p:nvSpPr>
          <p:spPr bwMode="auto">
            <a:xfrm>
              <a:off x="9255125" y="5319714"/>
              <a:ext cx="127000" cy="427037"/>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5" name="Oval 107"/>
            <p:cNvSpPr>
              <a:spLocks noChangeArrowheads="1"/>
            </p:cNvSpPr>
            <p:nvPr/>
          </p:nvSpPr>
          <p:spPr bwMode="auto">
            <a:xfrm>
              <a:off x="8829676" y="5888039"/>
              <a:ext cx="665163" cy="485775"/>
            </a:xfrm>
            <a:prstGeom prst="ellipse">
              <a:avLst/>
            </a:prstGeom>
            <a:solidFill>
              <a:srgbClr val="00ABDA"/>
            </a:solidFill>
            <a:ln>
              <a:noFill/>
            </a:ln>
          </p:spPr>
          <p:txBody>
            <a:bodyPr wrap="none" anchor="ctr"/>
            <a:lstStyle/>
            <a:p>
              <a:pPr algn="ctr">
                <a:defRPr/>
              </a:pPr>
              <a:r>
                <a:rPr lang="en-US" altLang="en-US" sz="1600" b="1">
                  <a:solidFill>
                    <a:schemeClr val="tx1">
                      <a:lumMod val="75000"/>
                      <a:lumOff val="25000"/>
                    </a:schemeClr>
                  </a:solidFill>
                  <a:sym typeface="Arial" charset="0"/>
                </a:rPr>
                <a:t>…</a:t>
              </a:r>
            </a:p>
          </p:txBody>
        </p:sp>
        <p:sp>
          <p:nvSpPr>
            <p:cNvPr id="24659" name="Rectangle 109"/>
            <p:cNvSpPr>
              <a:spLocks noChangeArrowheads="1"/>
            </p:cNvSpPr>
            <p:nvPr/>
          </p:nvSpPr>
          <p:spPr bwMode="auto">
            <a:xfrm>
              <a:off x="8107364" y="4105276"/>
              <a:ext cx="84137" cy="1135063"/>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0" name="Rectangle 110"/>
            <p:cNvSpPr>
              <a:spLocks noChangeArrowheads="1"/>
            </p:cNvSpPr>
            <p:nvPr/>
          </p:nvSpPr>
          <p:spPr bwMode="auto">
            <a:xfrm>
              <a:off x="8107364" y="3862388"/>
              <a:ext cx="73025" cy="1135062"/>
            </a:xfrm>
            <a:prstGeom prst="rect">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sp>
          <p:nvSpPr>
            <p:cNvPr id="24661" name="Line 111"/>
            <p:cNvSpPr>
              <a:spLocks noChangeShapeType="1"/>
            </p:cNvSpPr>
            <p:nvPr/>
          </p:nvSpPr>
          <p:spPr bwMode="auto">
            <a:xfrm flipH="1">
              <a:off x="7013575" y="5402263"/>
              <a:ext cx="94138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Oval 112"/>
            <p:cNvSpPr>
              <a:spLocks noChangeArrowheads="1"/>
            </p:cNvSpPr>
            <p:nvPr/>
          </p:nvSpPr>
          <p:spPr bwMode="auto">
            <a:xfrm>
              <a:off x="7816851" y="5159376"/>
              <a:ext cx="665163" cy="487363"/>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ONSS</a:t>
              </a:r>
              <a:endParaRPr lang="en-US" altLang="en-US" sz="1600" b="1" dirty="0">
                <a:solidFill>
                  <a:schemeClr val="tx1">
                    <a:lumMod val="75000"/>
                    <a:lumOff val="25000"/>
                  </a:schemeClr>
                </a:solidFill>
                <a:sym typeface="Arial" charset="0"/>
              </a:endParaRPr>
            </a:p>
          </p:txBody>
        </p:sp>
        <p:sp>
          <p:nvSpPr>
            <p:cNvPr id="24663" name="Rectangle 114"/>
            <p:cNvSpPr>
              <a:spLocks noChangeArrowheads="1"/>
            </p:cNvSpPr>
            <p:nvPr/>
          </p:nvSpPr>
          <p:spPr bwMode="auto">
            <a:xfrm>
              <a:off x="7743825" y="4206875"/>
              <a:ext cx="623888" cy="3048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9850" tIns="34925" rIns="69850" bIns="34925" anchor="ctr"/>
            <a:lstStyle>
              <a:lvl1pPr defTabSz="514350" eaLnBrk="0" hangingPunct="0">
                <a:spcBef>
                  <a:spcPct val="20000"/>
                </a:spcBef>
                <a:buFont typeface="Arial" charset="0"/>
                <a:buChar char="•"/>
                <a:defRPr sz="3200">
                  <a:solidFill>
                    <a:schemeClr val="tx1"/>
                  </a:solidFill>
                  <a:latin typeface="Calibri" pitchFamily="34" charset="0"/>
                </a:defRPr>
              </a:lvl1pPr>
              <a:lvl2pPr marL="742950" indent="-285750" defTabSz="514350" eaLnBrk="0" hangingPunct="0">
                <a:spcBef>
                  <a:spcPct val="20000"/>
                </a:spcBef>
                <a:buFont typeface="Arial" charset="0"/>
                <a:buChar char="–"/>
                <a:defRPr sz="2800">
                  <a:solidFill>
                    <a:schemeClr val="tx1"/>
                  </a:solidFill>
                  <a:latin typeface="Calibri" pitchFamily="34" charset="0"/>
                </a:defRPr>
              </a:lvl2pPr>
              <a:lvl3pPr marL="1143000" indent="-228600" defTabSz="514350" eaLnBrk="0" hangingPunct="0">
                <a:spcBef>
                  <a:spcPct val="20000"/>
                </a:spcBef>
                <a:buFont typeface="Arial" charset="0"/>
                <a:buChar char="•"/>
                <a:defRPr sz="2400">
                  <a:solidFill>
                    <a:schemeClr val="tx1"/>
                  </a:solidFill>
                  <a:latin typeface="Calibri" pitchFamily="34" charset="0"/>
                </a:defRPr>
              </a:lvl3pPr>
              <a:lvl4pPr marL="1600200" indent="-228600" defTabSz="514350" eaLnBrk="0" hangingPunct="0">
                <a:spcBef>
                  <a:spcPct val="20000"/>
                </a:spcBef>
                <a:buFont typeface="Arial" charset="0"/>
                <a:buChar char="–"/>
                <a:defRPr sz="2000">
                  <a:solidFill>
                    <a:schemeClr val="tx1"/>
                  </a:solidFill>
                  <a:latin typeface="Calibri" pitchFamily="34" charset="0"/>
                </a:defRPr>
              </a:lvl4pPr>
              <a:lvl5pPr marL="2057400" indent="-228600" defTabSz="514350" eaLnBrk="0" hangingPunct="0">
                <a:spcBef>
                  <a:spcPct val="20000"/>
                </a:spcBef>
                <a:buFont typeface="Arial" charset="0"/>
                <a:buChar char="»"/>
                <a:defRPr sz="2000">
                  <a:solidFill>
                    <a:schemeClr val="tx1"/>
                  </a:solidFill>
                  <a:latin typeface="Calibri" pitchFamily="34" charset="0"/>
                </a:defRPr>
              </a:lvl5pPr>
              <a:lvl6pPr marL="25146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51435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500" b="1">
                  <a:solidFill>
                    <a:srgbClr val="000000"/>
                  </a:solidFill>
                  <a:sym typeface="Arial" charset="0"/>
                </a:rPr>
                <a:t>FW</a:t>
              </a:r>
            </a:p>
          </p:txBody>
        </p:sp>
        <p:sp>
          <p:nvSpPr>
            <p:cNvPr id="24664" name="Freeform 115"/>
            <p:cNvSpPr>
              <a:spLocks/>
            </p:cNvSpPr>
            <p:nvPr/>
          </p:nvSpPr>
          <p:spPr bwMode="auto">
            <a:xfrm>
              <a:off x="7743825" y="4024313"/>
              <a:ext cx="812800" cy="184150"/>
            </a:xfrm>
            <a:custGeom>
              <a:avLst/>
              <a:gdLst>
                <a:gd name="T0" fmla="*/ 0 w 469"/>
                <a:gd name="T1" fmla="*/ 2147483647 h 109"/>
                <a:gd name="T2" fmla="*/ 2147483647 w 469"/>
                <a:gd name="T3" fmla="*/ 0 h 109"/>
                <a:gd name="T4" fmla="*/ 2147483647 w 469"/>
                <a:gd name="T5" fmla="*/ 0 h 109"/>
                <a:gd name="T6" fmla="*/ 2147483647 w 469"/>
                <a:gd name="T7" fmla="*/ 2147483647 h 109"/>
                <a:gd name="T8" fmla="*/ 0 w 469"/>
                <a:gd name="T9" fmla="*/ 2147483647 h 109"/>
                <a:gd name="T10" fmla="*/ 0 60000 65536"/>
                <a:gd name="T11" fmla="*/ 0 60000 65536"/>
                <a:gd name="T12" fmla="*/ 0 60000 65536"/>
                <a:gd name="T13" fmla="*/ 0 60000 65536"/>
                <a:gd name="T14" fmla="*/ 0 60000 65536"/>
                <a:gd name="T15" fmla="*/ 0 w 469"/>
                <a:gd name="T16" fmla="*/ 0 h 109"/>
                <a:gd name="T17" fmla="*/ 469 w 469"/>
                <a:gd name="T18" fmla="*/ 109 h 109"/>
              </a:gdLst>
              <a:ahLst/>
              <a:cxnLst>
                <a:cxn ang="T10">
                  <a:pos x="T0" y="T1"/>
                </a:cxn>
                <a:cxn ang="T11">
                  <a:pos x="T2" y="T3"/>
                </a:cxn>
                <a:cxn ang="T12">
                  <a:pos x="T4" y="T5"/>
                </a:cxn>
                <a:cxn ang="T13">
                  <a:pos x="T6" y="T7"/>
                </a:cxn>
                <a:cxn ang="T14">
                  <a:pos x="T8" y="T9"/>
                </a:cxn>
              </a:cxnLst>
              <a:rect l="T15" t="T16" r="T17" b="T18"/>
              <a:pathLst>
                <a:path w="469" h="109">
                  <a:moveTo>
                    <a:pt x="0" y="108"/>
                  </a:moveTo>
                  <a:lnTo>
                    <a:pt x="108" y="0"/>
                  </a:lnTo>
                  <a:lnTo>
                    <a:pt x="468" y="0"/>
                  </a:lnTo>
                  <a:lnTo>
                    <a:pt x="360" y="108"/>
                  </a:lnTo>
                  <a:lnTo>
                    <a:pt x="0" y="108"/>
                  </a:lnTo>
                </a:path>
              </a:pathLst>
            </a:custGeom>
            <a:solidFill>
              <a:srgbClr val="C42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5" name="Freeform 116"/>
            <p:cNvSpPr>
              <a:spLocks/>
            </p:cNvSpPr>
            <p:nvPr/>
          </p:nvSpPr>
          <p:spPr bwMode="auto">
            <a:xfrm>
              <a:off x="8367713" y="4024313"/>
              <a:ext cx="188912" cy="488950"/>
            </a:xfrm>
            <a:custGeom>
              <a:avLst/>
              <a:gdLst>
                <a:gd name="T0" fmla="*/ 0 w 109"/>
                <a:gd name="T1" fmla="*/ 2147483647 h 289"/>
                <a:gd name="T2" fmla="*/ 2147483647 w 109"/>
                <a:gd name="T3" fmla="*/ 0 h 289"/>
                <a:gd name="T4" fmla="*/ 2147483647 w 109"/>
                <a:gd name="T5" fmla="*/ 2147483647 h 289"/>
                <a:gd name="T6" fmla="*/ 0 w 109"/>
                <a:gd name="T7" fmla="*/ 2147483647 h 289"/>
                <a:gd name="T8" fmla="*/ 0 w 109"/>
                <a:gd name="T9" fmla="*/ 2147483647 h 289"/>
                <a:gd name="T10" fmla="*/ 0 60000 65536"/>
                <a:gd name="T11" fmla="*/ 0 60000 65536"/>
                <a:gd name="T12" fmla="*/ 0 60000 65536"/>
                <a:gd name="T13" fmla="*/ 0 60000 65536"/>
                <a:gd name="T14" fmla="*/ 0 60000 65536"/>
                <a:gd name="T15" fmla="*/ 0 w 109"/>
                <a:gd name="T16" fmla="*/ 0 h 289"/>
                <a:gd name="T17" fmla="*/ 109 w 109"/>
                <a:gd name="T18" fmla="*/ 289 h 289"/>
              </a:gdLst>
              <a:ahLst/>
              <a:cxnLst>
                <a:cxn ang="T10">
                  <a:pos x="T0" y="T1"/>
                </a:cxn>
                <a:cxn ang="T11">
                  <a:pos x="T2" y="T3"/>
                </a:cxn>
                <a:cxn ang="T12">
                  <a:pos x="T4" y="T5"/>
                </a:cxn>
                <a:cxn ang="T13">
                  <a:pos x="T6" y="T7"/>
                </a:cxn>
                <a:cxn ang="T14">
                  <a:pos x="T8" y="T9"/>
                </a:cxn>
              </a:cxnLst>
              <a:rect l="T15" t="T16" r="T17" b="T18"/>
              <a:pathLst>
                <a:path w="109" h="289">
                  <a:moveTo>
                    <a:pt x="0" y="108"/>
                  </a:moveTo>
                  <a:lnTo>
                    <a:pt x="108" y="0"/>
                  </a:lnTo>
                  <a:lnTo>
                    <a:pt x="108" y="180"/>
                  </a:lnTo>
                  <a:lnTo>
                    <a:pt x="0" y="288"/>
                  </a:lnTo>
                  <a:lnTo>
                    <a:pt x="0" y="108"/>
                  </a:lnTo>
                </a:path>
              </a:pathLst>
            </a:custGeom>
            <a:solidFill>
              <a:srgbClr val="DE2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Rectangle 118"/>
            <p:cNvSpPr>
              <a:spLocks noChangeArrowheads="1"/>
            </p:cNvSpPr>
            <p:nvPr/>
          </p:nvSpPr>
          <p:spPr bwMode="auto">
            <a:xfrm>
              <a:off x="7931150" y="4743450"/>
              <a:ext cx="312738" cy="304800"/>
            </a:xfrm>
            <a:prstGeom prst="rect">
              <a:avLst/>
            </a:prstGeom>
            <a:solidFill>
              <a:srgbClr val="FA7D00"/>
            </a:solidFill>
            <a:ln>
              <a:noFill/>
            </a:ln>
          </p:spPr>
          <p:txBody>
            <a:bodyPr wrap="none" lIns="69850" tIns="34925" rIns="69850" bIns="34925" anchor="ctr"/>
            <a:lstStyle/>
            <a:p>
              <a:pPr algn="ctr" defTabSz="514350">
                <a:defRPr/>
              </a:pPr>
              <a:r>
                <a:rPr lang="en-US" altLang="en-US" sz="1500" b="1" dirty="0">
                  <a:solidFill>
                    <a:schemeClr val="tx1">
                      <a:lumMod val="75000"/>
                      <a:lumOff val="25000"/>
                    </a:schemeClr>
                  </a:solidFill>
                  <a:sym typeface="Arial" charset="0"/>
                </a:rPr>
                <a:t>R</a:t>
              </a:r>
            </a:p>
          </p:txBody>
        </p:sp>
        <p:sp>
          <p:nvSpPr>
            <p:cNvPr id="24667" name="Freeform 119"/>
            <p:cNvSpPr>
              <a:spLocks/>
            </p:cNvSpPr>
            <p:nvPr/>
          </p:nvSpPr>
          <p:spPr bwMode="auto">
            <a:xfrm>
              <a:off x="7931150" y="4622801"/>
              <a:ext cx="438150" cy="123825"/>
            </a:xfrm>
            <a:custGeom>
              <a:avLst/>
              <a:gdLst>
                <a:gd name="T0" fmla="*/ 0 w 253"/>
                <a:gd name="T1" fmla="*/ 2147483647 h 73"/>
                <a:gd name="T2" fmla="*/ 2147483647 w 253"/>
                <a:gd name="T3" fmla="*/ 0 h 73"/>
                <a:gd name="T4" fmla="*/ 2147483647 w 253"/>
                <a:gd name="T5" fmla="*/ 0 h 73"/>
                <a:gd name="T6" fmla="*/ 2147483647 w 253"/>
                <a:gd name="T7" fmla="*/ 2147483647 h 73"/>
                <a:gd name="T8" fmla="*/ 0 w 253"/>
                <a:gd name="T9" fmla="*/ 2147483647 h 73"/>
                <a:gd name="T10" fmla="*/ 0 60000 65536"/>
                <a:gd name="T11" fmla="*/ 0 60000 65536"/>
                <a:gd name="T12" fmla="*/ 0 60000 65536"/>
                <a:gd name="T13" fmla="*/ 0 60000 65536"/>
                <a:gd name="T14" fmla="*/ 0 60000 65536"/>
                <a:gd name="T15" fmla="*/ 0 w 253"/>
                <a:gd name="T16" fmla="*/ 0 h 73"/>
                <a:gd name="T17" fmla="*/ 253 w 253"/>
                <a:gd name="T18" fmla="*/ 73 h 73"/>
              </a:gdLst>
              <a:ahLst/>
              <a:cxnLst>
                <a:cxn ang="T10">
                  <a:pos x="T0" y="T1"/>
                </a:cxn>
                <a:cxn ang="T11">
                  <a:pos x="T2" y="T3"/>
                </a:cxn>
                <a:cxn ang="T12">
                  <a:pos x="T4" y="T5"/>
                </a:cxn>
                <a:cxn ang="T13">
                  <a:pos x="T6" y="T7"/>
                </a:cxn>
                <a:cxn ang="T14">
                  <a:pos x="T8" y="T9"/>
                </a:cxn>
              </a:cxnLst>
              <a:rect l="T15" t="T16" r="T17" b="T18"/>
              <a:pathLst>
                <a:path w="253" h="73">
                  <a:moveTo>
                    <a:pt x="0" y="72"/>
                  </a:moveTo>
                  <a:lnTo>
                    <a:pt x="72" y="0"/>
                  </a:lnTo>
                  <a:lnTo>
                    <a:pt x="252" y="0"/>
                  </a:lnTo>
                  <a:lnTo>
                    <a:pt x="180" y="72"/>
                  </a:lnTo>
                  <a:lnTo>
                    <a:pt x="0" y="72"/>
                  </a:lnTo>
                </a:path>
              </a:pathLst>
            </a:custGeom>
            <a:solidFill>
              <a:srgbClr val="DA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668" name="Freeform 120"/>
            <p:cNvSpPr>
              <a:spLocks/>
            </p:cNvSpPr>
            <p:nvPr/>
          </p:nvSpPr>
          <p:spPr bwMode="auto">
            <a:xfrm>
              <a:off x="8243888" y="4622800"/>
              <a:ext cx="125412" cy="427038"/>
            </a:xfrm>
            <a:custGeom>
              <a:avLst/>
              <a:gdLst>
                <a:gd name="T0" fmla="*/ 0 w 73"/>
                <a:gd name="T1" fmla="*/ 2147483647 h 253"/>
                <a:gd name="T2" fmla="*/ 2147483647 w 73"/>
                <a:gd name="T3" fmla="*/ 0 h 253"/>
                <a:gd name="T4" fmla="*/ 2147483647 w 73"/>
                <a:gd name="T5" fmla="*/ 2147483647 h 253"/>
                <a:gd name="T6" fmla="*/ 0 w 73"/>
                <a:gd name="T7" fmla="*/ 2147483647 h 253"/>
                <a:gd name="T8" fmla="*/ 0 w 73"/>
                <a:gd name="T9" fmla="*/ 2147483647 h 253"/>
                <a:gd name="T10" fmla="*/ 0 60000 65536"/>
                <a:gd name="T11" fmla="*/ 0 60000 65536"/>
                <a:gd name="T12" fmla="*/ 0 60000 65536"/>
                <a:gd name="T13" fmla="*/ 0 60000 65536"/>
                <a:gd name="T14" fmla="*/ 0 60000 65536"/>
                <a:gd name="T15" fmla="*/ 0 w 73"/>
                <a:gd name="T16" fmla="*/ 0 h 253"/>
                <a:gd name="T17" fmla="*/ 73 w 73"/>
                <a:gd name="T18" fmla="*/ 253 h 253"/>
              </a:gdLst>
              <a:ahLst/>
              <a:cxnLst>
                <a:cxn ang="T10">
                  <a:pos x="T0" y="T1"/>
                </a:cxn>
                <a:cxn ang="T11">
                  <a:pos x="T2" y="T3"/>
                </a:cxn>
                <a:cxn ang="T12">
                  <a:pos x="T4" y="T5"/>
                </a:cxn>
                <a:cxn ang="T13">
                  <a:pos x="T6" y="T7"/>
                </a:cxn>
                <a:cxn ang="T14">
                  <a:pos x="T8" y="T9"/>
                </a:cxn>
              </a:cxnLst>
              <a:rect l="T15" t="T16" r="T17" b="T18"/>
              <a:pathLst>
                <a:path w="73" h="253">
                  <a:moveTo>
                    <a:pt x="0" y="72"/>
                  </a:moveTo>
                  <a:lnTo>
                    <a:pt x="72" y="0"/>
                  </a:lnTo>
                  <a:lnTo>
                    <a:pt x="72" y="180"/>
                  </a:lnTo>
                  <a:lnTo>
                    <a:pt x="0" y="252"/>
                  </a:lnTo>
                  <a:lnTo>
                    <a:pt x="0" y="72"/>
                  </a:lnTo>
                </a:path>
              </a:pathLst>
            </a:custGeom>
            <a:solidFill>
              <a:srgbClr val="EA7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1" name="Oval 121"/>
            <p:cNvSpPr>
              <a:spLocks noChangeArrowheads="1"/>
            </p:cNvSpPr>
            <p:nvPr/>
          </p:nvSpPr>
          <p:spPr bwMode="auto">
            <a:xfrm>
              <a:off x="5000625" y="5186364"/>
              <a:ext cx="2217738" cy="688975"/>
            </a:xfrm>
            <a:prstGeom prst="ellipse">
              <a:avLst/>
            </a:prstGeom>
            <a:solidFill>
              <a:srgbClr val="00ABDA"/>
            </a:solidFill>
            <a:ln>
              <a:noFill/>
            </a:ln>
          </p:spPr>
          <p:txBody>
            <a:bodyPr wrap="none" anchor="ctr"/>
            <a:lstStyle/>
            <a:p>
              <a:pPr algn="ctr">
                <a:defRPr/>
              </a:pPr>
              <a:r>
                <a:rPr lang="fr-BE" altLang="en-US" sz="1600" b="1" dirty="0">
                  <a:solidFill>
                    <a:schemeClr val="tx1">
                      <a:lumMod val="75000"/>
                      <a:lumOff val="25000"/>
                    </a:schemeClr>
                  </a:solidFill>
                  <a:sym typeface="Arial" charset="0"/>
                </a:rPr>
                <a:t>CBSS</a:t>
              </a:r>
              <a:endParaRPr lang="en-US" altLang="en-US" sz="1600" b="1" dirty="0">
                <a:solidFill>
                  <a:schemeClr val="tx1">
                    <a:lumMod val="75000"/>
                    <a:lumOff val="25000"/>
                  </a:schemeClr>
                </a:solidFill>
                <a:sym typeface="Arial" charset="0"/>
              </a:endParaRPr>
            </a:p>
          </p:txBody>
        </p:sp>
        <p:sp>
          <p:nvSpPr>
            <p:cNvPr id="24670" name="AutoShape 89"/>
            <p:cNvSpPr>
              <a:spLocks noChangeArrowheads="1"/>
            </p:cNvSpPr>
            <p:nvPr/>
          </p:nvSpPr>
          <p:spPr bwMode="auto">
            <a:xfrm>
              <a:off x="9120188" y="5084764"/>
              <a:ext cx="215900" cy="161925"/>
            </a:xfrm>
            <a:prstGeom prst="parallelogram">
              <a:avLst>
                <a:gd name="adj" fmla="val 87556"/>
              </a:avLst>
            </a:prstGeom>
            <a:gradFill rotWithShape="0">
              <a:gsLst>
                <a:gs pos="0">
                  <a:srgbClr val="CECECE"/>
                </a:gs>
                <a:gs pos="100000">
                  <a:srgbClr val="3D3D3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en-US" sz="1800"/>
            </a:p>
          </p:txBody>
        </p:sp>
      </p:grpSp>
      <p:sp>
        <p:nvSpPr>
          <p:cNvPr id="10" name="Slide Number Placeholder 9"/>
          <p:cNvSpPr>
            <a:spLocks noGrp="1"/>
          </p:cNvSpPr>
          <p:nvPr>
            <p:ph type="sldNum" sz="quarter" idx="12"/>
          </p:nvPr>
        </p:nvSpPr>
        <p:spPr/>
        <p:txBody>
          <a:bodyPr/>
          <a:lstStyle/>
          <a:p>
            <a:fld id="{FF9E0EB1-AE04-4E54-BA55-36539836E3BB}" type="slidenum">
              <a:rPr lang="en-US" smtClean="0"/>
              <a:t>8</a:t>
            </a:fld>
            <a:endParaRPr lang="en-US"/>
          </a:p>
        </p:txBody>
      </p:sp>
    </p:spTree>
    <p:extLst>
      <p:ext uri="{BB962C8B-B14F-4D97-AF65-F5344CB8AC3E}">
        <p14:creationId xmlns:p14="http://schemas.microsoft.com/office/powerpoint/2010/main" val="34481257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dirty="0"/>
              <a:t>The solution – concrete results and impact</a:t>
            </a:r>
            <a:endParaRPr lang="en-US" dirty="0"/>
          </a:p>
        </p:txBody>
      </p:sp>
      <p:sp>
        <p:nvSpPr>
          <p:cNvPr id="3" name="Content Placeholder 2"/>
          <p:cNvSpPr>
            <a:spLocks noGrp="1"/>
          </p:cNvSpPr>
          <p:nvPr>
            <p:ph idx="1"/>
          </p:nvPr>
        </p:nvSpPr>
        <p:spPr/>
        <p:txBody>
          <a:bodyPr rtlCol="0">
            <a:normAutofit/>
          </a:bodyPr>
          <a:lstStyle/>
          <a:p>
            <a:pPr algn="just">
              <a:defRPr/>
            </a:pPr>
            <a:r>
              <a:rPr lang="en-GB" sz="1800" dirty="0"/>
              <a:t>a network between all 3,000 social sector actors with a secure connection to the internet, the federal MAN, regional extranets, extranets between local authorities and the Belgian </a:t>
            </a:r>
            <a:r>
              <a:rPr lang="en-GB" sz="1800" dirty="0" err="1"/>
              <a:t>interbanking</a:t>
            </a:r>
            <a:r>
              <a:rPr lang="en-GB" sz="1800" dirty="0"/>
              <a:t> network</a:t>
            </a:r>
          </a:p>
          <a:p>
            <a:pPr algn="just">
              <a:defRPr/>
            </a:pPr>
            <a:r>
              <a:rPr lang="en-GB" sz="1800" dirty="0"/>
              <a:t>a unique identification key</a:t>
            </a:r>
          </a:p>
          <a:p>
            <a:pPr lvl="1" algn="just">
              <a:defRPr/>
            </a:pPr>
            <a:r>
              <a:rPr lang="en-GB" sz="1600" dirty="0"/>
              <a:t>for every citizen </a:t>
            </a:r>
          </a:p>
          <a:p>
            <a:pPr lvl="1" algn="just">
              <a:defRPr/>
            </a:pPr>
            <a:r>
              <a:rPr lang="en-GB" sz="1600" dirty="0"/>
              <a:t>for every company</a:t>
            </a:r>
          </a:p>
          <a:p>
            <a:pPr lvl="1" algn="just">
              <a:defRPr/>
            </a:pPr>
            <a:r>
              <a:rPr lang="en-GB" sz="1600" dirty="0"/>
              <a:t>for every establishment of a company</a:t>
            </a:r>
          </a:p>
          <a:p>
            <a:pPr algn="just">
              <a:defRPr/>
            </a:pPr>
            <a:r>
              <a:rPr lang="en-GB" sz="1800" dirty="0"/>
              <a:t>an agreed division of tasks between the actors within and outside the social sector with regard to collection, validation and management of information and with regard to electronic storage of information in authentic sources</a:t>
            </a:r>
          </a:p>
          <a:p>
            <a:pPr>
              <a:defRPr/>
            </a:pPr>
            <a:endParaRPr lang="en-US" dirty="0"/>
          </a:p>
        </p:txBody>
      </p:sp>
      <p:sp>
        <p:nvSpPr>
          <p:cNvPr id="5" name="Slide Number Placeholder 4"/>
          <p:cNvSpPr>
            <a:spLocks noGrp="1"/>
          </p:cNvSpPr>
          <p:nvPr>
            <p:ph type="sldNum" sz="quarter" idx="12"/>
          </p:nvPr>
        </p:nvSpPr>
        <p:spPr/>
        <p:txBody>
          <a:bodyPr/>
          <a:lstStyle/>
          <a:p>
            <a:fld id="{FF9E0EB1-AE04-4E54-BA55-36539836E3BB}" type="slidenum">
              <a:rPr lang="en-US" smtClean="0"/>
              <a:t>9</a:t>
            </a:fld>
            <a:endParaRPr lang="en-US"/>
          </a:p>
        </p:txBody>
      </p:sp>
    </p:spTree>
    <p:extLst>
      <p:ext uri="{BB962C8B-B14F-4D97-AF65-F5344CB8AC3E}">
        <p14:creationId xmlns:p14="http://schemas.microsoft.com/office/powerpoint/2010/main" val="2951616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8E03CA-087C-4C36-82EB-0F595D4FC557}" vid="{707FC223-5BB9-4BE7-A8F7-8CA48154022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B98E03CA-087C-4C36-82EB-0F595D4FC557}" vid="{FD514B38-475C-4D02-BF0D-29E0611B9CA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PPT_model</Template>
  <TotalTime>987</TotalTime>
  <Words>4601</Words>
  <Application>Microsoft Office PowerPoint</Application>
  <PresentationFormat>Widescreen</PresentationFormat>
  <Paragraphs>704</Paragraphs>
  <Slides>60</Slides>
  <Notes>2</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0" baseType="lpstr">
      <vt:lpstr>MS PGothic</vt:lpstr>
      <vt:lpstr>Arial</vt:lpstr>
      <vt:lpstr>Calibri</vt:lpstr>
      <vt:lpstr>Calibri Light</vt:lpstr>
      <vt:lpstr>Helvetica Neue Light</vt:lpstr>
      <vt:lpstr>Verdana</vt:lpstr>
      <vt:lpstr>Wingdings</vt:lpstr>
      <vt:lpstr>Office Theme</vt:lpstr>
      <vt:lpstr>Custom Design</vt:lpstr>
      <vt:lpstr>Clip</vt:lpstr>
      <vt:lpstr>eGovernment in the Belgian social sector  </vt:lpstr>
      <vt:lpstr>Origins of the CBSS initiative</vt:lpstr>
      <vt:lpstr>Origins of the CBSS initiative</vt:lpstr>
      <vt:lpstr>Expectations of citizens and companies</vt:lpstr>
      <vt:lpstr>Gaining support</vt:lpstr>
      <vt:lpstr>Gaining support</vt:lpstr>
      <vt:lpstr>The solution – concrete results and impact</vt:lpstr>
      <vt:lpstr>The solution – concrete results and impact</vt:lpstr>
      <vt:lpstr>The solution – concrete results and impact</vt:lpstr>
      <vt:lpstr>The solution – concrete results and impact</vt:lpstr>
      <vt:lpstr>The solution – concrete results and impact</vt:lpstr>
      <vt:lpstr>The solution – concrete results and impact</vt:lpstr>
      <vt:lpstr>The solution – concrete results and impact</vt:lpstr>
      <vt:lpstr>Useful legislative changes</vt:lpstr>
      <vt:lpstr>Implementation order used in Belgium</vt:lpstr>
      <vt:lpstr>Critical success factors and obstacles</vt:lpstr>
      <vt:lpstr>Critical success factors and obstacles</vt:lpstr>
      <vt:lpstr>Critical success factors and obstacles</vt:lpstr>
      <vt:lpstr>Advantages</vt:lpstr>
      <vt:lpstr>Advantages</vt:lpstr>
      <vt:lpstr>Advantages</vt:lpstr>
      <vt:lpstr>Common vision on information management</vt:lpstr>
      <vt:lpstr>Common vision on information management</vt:lpstr>
      <vt:lpstr>Common vision on information management</vt:lpstr>
      <vt:lpstr>Common vision on information security</vt:lpstr>
      <vt:lpstr>Common vision on information security</vt:lpstr>
      <vt:lpstr>Useful tool: the reference directory</vt:lpstr>
      <vt:lpstr>Useful tool: the electronic identity card</vt:lpstr>
      <vt:lpstr>Integrated user and access management</vt:lpstr>
      <vt:lpstr>Electronic identity card (eID)</vt:lpstr>
      <vt:lpstr>Electronic identity card (eID)</vt:lpstr>
      <vt:lpstr>Distributed information servers</vt:lpstr>
      <vt:lpstr>Pre-processed messages</vt:lpstr>
      <vt:lpstr>Quartely declaration salary &amp; working time</vt:lpstr>
      <vt:lpstr>Declaration of social risks</vt:lpstr>
      <vt:lpstr>LIMOSA</vt:lpstr>
      <vt:lpstr>Institutional structure &amp; financing of the CBSS</vt:lpstr>
      <vt:lpstr>CBSS as driving force</vt:lpstr>
      <vt:lpstr>Co-operative governance</vt:lpstr>
      <vt:lpstr>Management and control techniques</vt:lpstr>
      <vt:lpstr>Management and control techniques</vt:lpstr>
      <vt:lpstr>Financing principles</vt:lpstr>
      <vt:lpstr>Internal organization CBSS</vt:lpstr>
      <vt:lpstr>Information security</vt:lpstr>
      <vt:lpstr>Independent Information Security Committee</vt:lpstr>
      <vt:lpstr>Information security department</vt:lpstr>
      <vt:lpstr>Information security department </vt:lpstr>
      <vt:lpstr>Annual information security report</vt:lpstr>
      <vt:lpstr>Specialized information security service providers</vt:lpstr>
      <vt:lpstr>Information security working group</vt:lpstr>
      <vt:lpstr>Organizational &amp; technical measures</vt:lpstr>
      <vt:lpstr>Legal measures</vt:lpstr>
      <vt:lpstr>G-Cloud</vt:lpstr>
      <vt:lpstr>G-Cloud</vt:lpstr>
      <vt:lpstr>Cloud deployment types</vt:lpstr>
      <vt:lpstr>Basic principles</vt:lpstr>
      <vt:lpstr>Status G-Cloud service portfolio (26/11/2021) </vt:lpstr>
      <vt:lpstr>G-Cloud organization</vt:lpstr>
      <vt:lpstr>Awards</vt:lpstr>
      <vt:lpstr>More information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Leroy (KSZ-BCSS)</dc:creator>
  <cp:lastModifiedBy>Isabelle Leroy (KSZ-BCSS)</cp:lastModifiedBy>
  <cp:revision>37</cp:revision>
  <dcterms:created xsi:type="dcterms:W3CDTF">2022-02-11T08:38:50Z</dcterms:created>
  <dcterms:modified xsi:type="dcterms:W3CDTF">2022-11-09T15:29:03Z</dcterms:modified>
</cp:coreProperties>
</file>