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517" r:id="rId2"/>
    <p:sldId id="540" r:id="rId3"/>
    <p:sldId id="518" r:id="rId4"/>
    <p:sldId id="519" r:id="rId5"/>
    <p:sldId id="520" r:id="rId6"/>
    <p:sldId id="521" r:id="rId7"/>
    <p:sldId id="522" r:id="rId8"/>
    <p:sldId id="523" r:id="rId9"/>
    <p:sldId id="524" r:id="rId10"/>
    <p:sldId id="525" r:id="rId11"/>
    <p:sldId id="526" r:id="rId12"/>
    <p:sldId id="527" r:id="rId13"/>
    <p:sldId id="528" r:id="rId14"/>
    <p:sldId id="529" r:id="rId15"/>
    <p:sldId id="530" r:id="rId16"/>
    <p:sldId id="542" r:id="rId17"/>
    <p:sldId id="543" r:id="rId18"/>
    <p:sldId id="544" r:id="rId19"/>
    <p:sldId id="545" r:id="rId20"/>
    <p:sldId id="546" r:id="rId21"/>
    <p:sldId id="547" r:id="rId22"/>
    <p:sldId id="537" r:id="rId23"/>
    <p:sldId id="548" r:id="rId24"/>
    <p:sldId id="549" r:id="rId25"/>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33"/>
    <a:srgbClr val="3A2F2E"/>
    <a:srgbClr val="630505"/>
    <a:srgbClr val="4D1C1B"/>
    <a:srgbClr val="008CB2"/>
    <a:srgbClr val="0038A8"/>
    <a:srgbClr val="002776"/>
    <a:srgbClr val="92D050"/>
    <a:srgbClr val="E73E01"/>
    <a:srgbClr val="DB17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39" autoAdjust="0"/>
  </p:normalViewPr>
  <p:slideViewPr>
    <p:cSldViewPr>
      <p:cViewPr varScale="1">
        <p:scale>
          <a:sx n="78" d="100"/>
          <a:sy n="78" d="100"/>
        </p:scale>
        <p:origin x="1522" y="58"/>
      </p:cViewPr>
      <p:guideLst>
        <p:guide orient="horz" pos="2160"/>
        <p:guide pos="2880"/>
      </p:guideLst>
    </p:cSldViewPr>
  </p:slideViewPr>
  <p:notesTextViewPr>
    <p:cViewPr>
      <p:scale>
        <a:sx n="3" d="2"/>
        <a:sy n="3" d="2"/>
      </p:scale>
      <p:origin x="0" y="0"/>
    </p:cViewPr>
  </p:notesTextViewPr>
  <p:sorterViewPr>
    <p:cViewPr>
      <p:scale>
        <a:sx n="89" d="100"/>
        <a:sy n="8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C2CF0DD7-B5FF-448D-A8CD-D054F37DE594}" type="datetimeFigureOut">
              <a:rPr lang="en-US" smtClean="0"/>
              <a:t>5/31/2024</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DB8556FA-A32A-4806-B18A-CCB0C6BE3AD6}" type="slidenum">
              <a:rPr lang="en-US" smtClean="0"/>
              <a:t>‹#›</a:t>
            </a:fld>
            <a:endParaRPr lang="en-US"/>
          </a:p>
        </p:txBody>
      </p:sp>
    </p:spTree>
    <p:extLst>
      <p:ext uri="{BB962C8B-B14F-4D97-AF65-F5344CB8AC3E}">
        <p14:creationId xmlns:p14="http://schemas.microsoft.com/office/powerpoint/2010/main" val="743556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EB10C3BF-ECB0-489F-B314-CB507064E6C4}" type="datetimeFigureOut">
              <a:rPr lang="en-US"/>
              <a:pPr>
                <a:defRPr/>
              </a:pPr>
              <a:t>5/31/2024</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856D307B-0156-4A5F-B2EC-9D722360EEB4}" type="slidenum">
              <a:rPr lang="en-US"/>
              <a:pPr>
                <a:defRPr/>
              </a:pPr>
              <a:t>‹#›</a:t>
            </a:fld>
            <a:endParaRPr lang="en-US"/>
          </a:p>
        </p:txBody>
      </p:sp>
    </p:spTree>
    <p:extLst>
      <p:ext uri="{BB962C8B-B14F-4D97-AF65-F5344CB8AC3E}">
        <p14:creationId xmlns:p14="http://schemas.microsoft.com/office/powerpoint/2010/main" val="1167584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2" descr="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0825" y="188913"/>
            <a:ext cx="2663825"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556792"/>
            <a:ext cx="7772400" cy="1470025"/>
          </a:xfrm>
        </p:spPr>
        <p:txBody>
          <a:bodyPr/>
          <a:lstStyle>
            <a:lvl1pPr>
              <a:defRPr sz="4000" b="0"/>
            </a:lvl1pPr>
          </a:lstStyle>
          <a:p>
            <a:r>
              <a:rPr lang="en-US"/>
              <a:t>Click to edit Master title style</a:t>
            </a:r>
            <a:endParaRPr lang="en-GB"/>
          </a:p>
        </p:txBody>
      </p:sp>
      <p:sp>
        <p:nvSpPr>
          <p:cNvPr id="3" name="Subtitle 2"/>
          <p:cNvSpPr>
            <a:spLocks noGrp="1"/>
          </p:cNvSpPr>
          <p:nvPr>
            <p:ph type="subTitle" idx="1"/>
          </p:nvPr>
        </p:nvSpPr>
        <p:spPr>
          <a:xfrm>
            <a:off x="1371600" y="2996952"/>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6" name="Date Placeholder 3"/>
          <p:cNvSpPr>
            <a:spLocks noGrp="1"/>
          </p:cNvSpPr>
          <p:nvPr>
            <p:ph type="dt" sz="half" idx="10"/>
          </p:nvPr>
        </p:nvSpPr>
        <p:spPr>
          <a:xfrm>
            <a:off x="6911975" y="6453188"/>
            <a:ext cx="2133600" cy="293687"/>
          </a:xfrm>
          <a:prstGeom prst="rect">
            <a:avLst/>
          </a:prstGeom>
        </p:spPr>
        <p:txBody>
          <a:bodyPr/>
          <a:lstStyle>
            <a:lvl1pPr algn="r" fontAlgn="auto">
              <a:spcBef>
                <a:spcPts val="0"/>
              </a:spcBef>
              <a:spcAft>
                <a:spcPts val="0"/>
              </a:spcAft>
              <a:defRPr sz="1000">
                <a:solidFill>
                  <a:schemeClr val="bg1">
                    <a:lumMod val="50000"/>
                  </a:schemeClr>
                </a:solidFill>
                <a:latin typeface="+mn-lt"/>
                <a:cs typeface="+mn-cs"/>
              </a:defRPr>
            </a:lvl1pPr>
          </a:lstStyle>
          <a:p>
            <a:pPr>
              <a:defRPr/>
            </a:pPr>
            <a:r>
              <a:rPr lang="en-GB" dirty="0"/>
              <a:t>22/01/2015</a:t>
            </a:r>
          </a:p>
        </p:txBody>
      </p:sp>
    </p:spTree>
    <p:extLst>
      <p:ext uri="{BB962C8B-B14F-4D97-AF65-F5344CB8AC3E}">
        <p14:creationId xmlns:p14="http://schemas.microsoft.com/office/powerpoint/2010/main" val="1748702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a:t>Click to edit Master title style</a:t>
            </a:r>
            <a:endParaRPr lang="en-GB" dirty="0"/>
          </a:p>
        </p:txBody>
      </p:sp>
      <p:sp>
        <p:nvSpPr>
          <p:cNvPr id="8" name="Text Placeholder 2"/>
          <p:cNvSpPr>
            <a:spLocks noGrp="1"/>
          </p:cNvSpPr>
          <p:nvPr>
            <p:ph idx="1"/>
          </p:nvPr>
        </p:nvSpPr>
        <p:spPr>
          <a:xfrm>
            <a:off x="457200" y="1196752"/>
            <a:ext cx="8229600" cy="5112568"/>
          </a:xfrm>
          <a:prstGeom prst="rect">
            <a:avLst/>
          </a:prstGeom>
        </p:spPr>
        <p:txBody>
          <a:bodyPr rtlCol="0">
            <a:normAutofit/>
          </a:bodyPr>
          <a:lstStyle>
            <a:lvl1pPr>
              <a:defRPr sz="2400"/>
            </a:lvl1pPr>
            <a:lvl2pPr marL="742950" indent="-285750">
              <a:buFont typeface="Calibri" panose="020F0502020204030204" pitchFamily="34" charset="0"/>
              <a:buChar char="-"/>
              <a:defRPr sz="2000"/>
            </a:lvl2pPr>
            <a:lvl3pPr>
              <a:defRPr sz="1600"/>
            </a:lvl3pPr>
            <a:lvl4pPr marL="1600200" indent="-228600">
              <a:buFont typeface="Calibri" panose="020F0502020204030204" pitchFamily="34" charset="0"/>
              <a:buChar char="-"/>
              <a:defRPr sz="1600"/>
            </a:lvl4pPr>
            <a:lvl5pPr>
              <a:defRPr sz="16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Slide Number Placeholder 5"/>
          <p:cNvSpPr>
            <a:spLocks noGrp="1"/>
          </p:cNvSpPr>
          <p:nvPr>
            <p:ph type="sldNum" sz="quarter" idx="10"/>
          </p:nvPr>
        </p:nvSpPr>
        <p:spPr/>
        <p:txBody>
          <a:bodyPr/>
          <a:lstStyle>
            <a:lvl1pPr>
              <a:defRPr/>
            </a:lvl1pPr>
          </a:lstStyle>
          <a:p>
            <a:pPr>
              <a:defRPr/>
            </a:pPr>
            <a:fld id="{7A7F1E79-8225-48A0-95BD-5254C3720E2D}" type="slidenum">
              <a:rPr lang="en-GB"/>
              <a:pPr>
                <a:defRPr/>
              </a:pPr>
              <a:t>‹#›</a:t>
            </a:fld>
            <a:endParaRPr lang="en-GB" dirty="0"/>
          </a:p>
        </p:txBody>
      </p:sp>
      <p:sp>
        <p:nvSpPr>
          <p:cNvPr id="5"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900590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2FC2FE2F-7D45-439B-A76C-7ED3EBF3ADED}" type="slidenum">
              <a:rPr lang="en-GB"/>
              <a:pPr>
                <a:defRPr/>
              </a:pPr>
              <a:t>‹#›</a:t>
            </a:fld>
            <a:endParaRPr lang="en-GB"/>
          </a:p>
        </p:txBody>
      </p:sp>
      <p:sp>
        <p:nvSpPr>
          <p:cNvPr id="3"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546052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D353B685-A2AB-4518-B31A-1C8B277EB988}" type="slidenum">
              <a:rPr lang="en-GB"/>
              <a:pPr>
                <a:defRPr/>
              </a:pPr>
              <a:t>‹#›</a:t>
            </a:fld>
            <a:endParaRPr lang="en-GB"/>
          </a:p>
        </p:txBody>
      </p:sp>
      <p:sp>
        <p:nvSpPr>
          <p:cNvPr id="6"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4059349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ussentitel">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a:off x="900113" y="1341438"/>
            <a:ext cx="7416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a:p>
        </p:txBody>
      </p:sp>
      <p:sp>
        <p:nvSpPr>
          <p:cNvPr id="5" name="Content Placeholder 2"/>
          <p:cNvSpPr>
            <a:spLocks noGrp="1"/>
          </p:cNvSpPr>
          <p:nvPr>
            <p:ph idx="1"/>
          </p:nvPr>
        </p:nvSpPr>
        <p:spPr>
          <a:xfrm>
            <a:off x="467544" y="2276872"/>
            <a:ext cx="8219256" cy="1296144"/>
          </a:xfrm>
          <a:ln w="19050">
            <a:solidFill>
              <a:srgbClr val="0082B8"/>
            </a:solidFill>
          </a:ln>
        </p:spPr>
        <p:txBody>
          <a:bodyPr/>
          <a:lstStyle>
            <a:lvl1pPr marL="0" indent="0" algn="ctr">
              <a:buNone/>
              <a:defRPr lang="en-US" altLang="en-US" sz="3200" kern="1200" dirty="0" smtClean="0">
                <a:solidFill>
                  <a:srgbClr val="0078B2"/>
                </a:solidFill>
                <a:latin typeface="+mn-lt"/>
                <a:ea typeface="+mn-ea"/>
                <a:cs typeface="+mn-cs"/>
              </a:defRPr>
            </a:lvl1pPr>
          </a:lstStyle>
          <a:p>
            <a:pPr lvl="0"/>
            <a:endParaRPr lang="en-US" altLang="en-US" dirty="0"/>
          </a:p>
        </p:txBody>
      </p:sp>
      <p:sp>
        <p:nvSpPr>
          <p:cNvPr id="4" name="Slide Number Placeholder 2"/>
          <p:cNvSpPr>
            <a:spLocks noGrp="1"/>
          </p:cNvSpPr>
          <p:nvPr>
            <p:ph type="sldNum" sz="quarter" idx="10"/>
          </p:nvPr>
        </p:nvSpPr>
        <p:spPr/>
        <p:txBody>
          <a:bodyPr/>
          <a:lstStyle>
            <a:lvl1pPr>
              <a:defRPr/>
            </a:lvl1pPr>
          </a:lstStyle>
          <a:p>
            <a:pPr>
              <a:defRPr/>
            </a:pPr>
            <a:fld id="{7A581544-C7E5-4496-85B9-B0A4BDFE3E45}" type="slidenum">
              <a:rPr lang="en-GB"/>
              <a:pPr>
                <a:defRPr/>
              </a:pPr>
              <a:t>‹#›</a:t>
            </a:fld>
            <a:endParaRPr lang="en-GB" dirty="0"/>
          </a:p>
        </p:txBody>
      </p:sp>
    </p:spTree>
    <p:extLst>
      <p:ext uri="{BB962C8B-B14F-4D97-AF65-F5344CB8AC3E}">
        <p14:creationId xmlns:p14="http://schemas.microsoft.com/office/powerpoint/2010/main" val="3602802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12"/>
          <p:cNvSpPr txBox="1">
            <a:spLocks noChangeArrowheads="1"/>
          </p:cNvSpPr>
          <p:nvPr userDrawn="1"/>
        </p:nvSpPr>
        <p:spPr bwMode="auto">
          <a:xfrm>
            <a:off x="4644008" y="3933056"/>
            <a:ext cx="388778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sz="1600" dirty="0">
              <a:solidFill>
                <a:srgbClr val="0D0D0D"/>
              </a:solidFill>
              <a:sym typeface="Arial" charset="0"/>
            </a:endParaRPr>
          </a:p>
          <a:p>
            <a:pPr>
              <a:defRPr/>
            </a:pPr>
            <a:r>
              <a:rPr lang="en-US" sz="1600" dirty="0">
                <a:solidFill>
                  <a:schemeClr val="tx1">
                    <a:lumMod val="85000"/>
                    <a:lumOff val="15000"/>
                  </a:schemeClr>
                </a:solidFill>
                <a:sym typeface="Arial" charset="0"/>
              </a:rPr>
              <a:t>https://www.ksz.fgov.be</a:t>
            </a:r>
            <a:endParaRPr lang="fr-BE" sz="1600" dirty="0">
              <a:solidFill>
                <a:schemeClr val="tx1">
                  <a:lumMod val="85000"/>
                  <a:lumOff val="15000"/>
                </a:schemeClr>
              </a:solidFill>
              <a:sym typeface="Arial" charset="0"/>
            </a:endParaRPr>
          </a:p>
        </p:txBody>
      </p:sp>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47226" y="908720"/>
            <a:ext cx="4176464"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DC70997E-C732-4EF4-9679-8436FE3692AD}" type="slidenum">
              <a:rPr lang="en-GB"/>
              <a:pPr>
                <a:defRPr/>
              </a:pPr>
              <a:t>‹#›</a:t>
            </a:fld>
            <a:endParaRPr lang="en-GB"/>
          </a:p>
        </p:txBody>
      </p:sp>
    </p:spTree>
    <p:extLst>
      <p:ext uri="{BB962C8B-B14F-4D97-AF65-F5344CB8AC3E}">
        <p14:creationId xmlns:p14="http://schemas.microsoft.com/office/powerpoint/2010/main" val="3549366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B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BE"/>
          </a:p>
        </p:txBody>
      </p:sp>
      <p:sp>
        <p:nvSpPr>
          <p:cNvPr id="4" name="Rectangle 4">
            <a:extLst>
              <a:ext uri="{FF2B5EF4-FFF2-40B4-BE49-F238E27FC236}">
                <a16:creationId xmlns:a16="http://schemas.microsoft.com/office/drawing/2014/main" id="{1AF2DEAA-CCC9-45E0-874F-76CE175A4910}"/>
              </a:ext>
            </a:extLst>
          </p:cNvPr>
          <p:cNvSpPr>
            <a:spLocks noGrp="1" noChangeArrowheads="1"/>
          </p:cNvSpPr>
          <p:nvPr>
            <p:ph type="dt" sz="half" idx="10"/>
          </p:nvPr>
        </p:nvSpPr>
        <p:spPr>
          <a:ln/>
        </p:spPr>
        <p:txBody>
          <a:bodyPr/>
          <a:lstStyle>
            <a:lvl1pPr>
              <a:defRPr/>
            </a:lvl1pPr>
          </a:lstStyle>
          <a:p>
            <a:pPr>
              <a:defRPr/>
            </a:pPr>
            <a:r>
              <a:rPr lang="en-US"/>
              <a:t>Présentation BCSS-19/09/2016</a:t>
            </a:r>
            <a:endParaRPr lang="fr-BE"/>
          </a:p>
        </p:txBody>
      </p:sp>
      <p:sp>
        <p:nvSpPr>
          <p:cNvPr id="5" name="Rectangle 5">
            <a:extLst>
              <a:ext uri="{FF2B5EF4-FFF2-40B4-BE49-F238E27FC236}">
                <a16:creationId xmlns:a16="http://schemas.microsoft.com/office/drawing/2014/main" id="{1F925447-27FC-4DBD-9C11-9598BE31DA9E}"/>
              </a:ext>
            </a:extLst>
          </p:cNvPr>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772205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1028" name="Picture 6"/>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8343900" y="6489700"/>
            <a:ext cx="368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userDrawn="1"/>
        </p:nvSpPr>
        <p:spPr bwMode="auto">
          <a:xfrm>
            <a:off x="468313" y="6678613"/>
            <a:ext cx="7559675" cy="179387"/>
          </a:xfrm>
          <a:prstGeom prst="rect">
            <a:avLst/>
          </a:prstGeom>
          <a:solidFill>
            <a:srgbClr val="0080B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a:p>
        </p:txBody>
      </p:sp>
      <p:sp>
        <p:nvSpPr>
          <p:cNvPr id="6" name="Slide Number Placeholder 5"/>
          <p:cNvSpPr>
            <a:spLocks noGrp="1"/>
          </p:cNvSpPr>
          <p:nvPr>
            <p:ph type="sldNum" sz="quarter" idx="4"/>
          </p:nvPr>
        </p:nvSpPr>
        <p:spPr>
          <a:xfrm>
            <a:off x="8343900" y="6489700"/>
            <a:ext cx="750888"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mn-lt"/>
                <a:cs typeface="+mn-cs"/>
              </a:defRPr>
            </a:lvl1pPr>
          </a:lstStyle>
          <a:p>
            <a:pPr>
              <a:defRPr/>
            </a:pPr>
            <a:fld id="{14676CE1-14E3-46A9-BAE8-13AD1D1AD5EB}"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2492896"/>
            <a:ext cx="7772400" cy="1470025"/>
          </a:xfrm>
        </p:spPr>
        <p:txBody>
          <a:bodyPr/>
          <a:lstStyle/>
          <a:p>
            <a:br>
              <a:rPr lang="en-US" dirty="0"/>
            </a:br>
            <a:r>
              <a:rPr lang="en-US" dirty="0" err="1"/>
              <a:t>Handiservice</a:t>
            </a:r>
            <a:r>
              <a:rPr lang="en-US" dirty="0"/>
              <a:t>/</a:t>
            </a:r>
            <a:r>
              <a:rPr lang="en-US" dirty="0" err="1"/>
              <a:t>Handiflux</a:t>
            </a:r>
            <a:br>
              <a:rPr lang="en-US" dirty="0"/>
            </a:br>
            <a:endParaRPr lang="en-US" dirty="0"/>
          </a:p>
        </p:txBody>
      </p:sp>
      <p:sp>
        <p:nvSpPr>
          <p:cNvPr id="4" name="Rectangle 3"/>
          <p:cNvSpPr/>
          <p:nvPr/>
        </p:nvSpPr>
        <p:spPr>
          <a:xfrm>
            <a:off x="4785792" y="5013176"/>
            <a:ext cx="4572000" cy="923330"/>
          </a:xfrm>
          <a:prstGeom prst="rect">
            <a:avLst/>
          </a:prstGeom>
        </p:spPr>
        <p:txBody>
          <a:bodyPr>
            <a:spAutoFit/>
          </a:bodyPr>
          <a:lstStyle/>
          <a:p>
            <a:pPr eaLnBrk="1" hangingPunct="1">
              <a:buSzPct val="100000"/>
            </a:pPr>
            <a:r>
              <a:rPr lang="nl-BE" dirty="0">
                <a:solidFill>
                  <a:srgbClr val="000000"/>
                </a:solidFill>
                <a:cs typeface="Arial" panose="020B0604020202020204" pitchFamily="34" charset="0"/>
                <a:sym typeface="Arial" panose="020B0604020202020204" pitchFamily="34" charset="0"/>
              </a:rPr>
              <a:t>Kruispuntbank van de Sociale Zekerheid</a:t>
            </a:r>
          </a:p>
          <a:p>
            <a:pPr eaLnBrk="1" hangingPunct="1">
              <a:buSzPct val="100000"/>
            </a:pPr>
            <a:r>
              <a:rPr lang="nl-BE" dirty="0">
                <a:solidFill>
                  <a:srgbClr val="000000"/>
                </a:solidFill>
                <a:cs typeface="Arial" panose="020B0604020202020204" pitchFamily="34" charset="0"/>
                <a:sym typeface="Arial" panose="020B0604020202020204" pitchFamily="34" charset="0"/>
              </a:rPr>
              <a:t>Willebroekkaai 38</a:t>
            </a:r>
          </a:p>
          <a:p>
            <a:pPr eaLnBrk="1" hangingPunct="1">
              <a:buSzPct val="100000"/>
            </a:pPr>
            <a:r>
              <a:rPr lang="nl-BE" dirty="0">
                <a:solidFill>
                  <a:srgbClr val="000000"/>
                </a:solidFill>
                <a:cs typeface="Arial" panose="020B0604020202020204" pitchFamily="34" charset="0"/>
                <a:sym typeface="Arial" panose="020B0604020202020204" pitchFamily="34" charset="0"/>
              </a:rPr>
              <a:t>B-1000 Brussel</a:t>
            </a:r>
          </a:p>
        </p:txBody>
      </p:sp>
    </p:spTree>
    <p:extLst>
      <p:ext uri="{BB962C8B-B14F-4D97-AF65-F5344CB8AC3E}">
        <p14:creationId xmlns:p14="http://schemas.microsoft.com/office/powerpoint/2010/main" val="860383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p:txBody>
          <a:bodyPr/>
          <a:lstStyle/>
          <a:p>
            <a:pPr marL="0" indent="0">
              <a:buNone/>
            </a:pPr>
            <a:r>
              <a:rPr lang="fr-BE" b="1" u="sng" dirty="0">
                <a:solidFill>
                  <a:srgbClr val="002060"/>
                </a:solidFill>
              </a:rPr>
              <a:t>3.4. </a:t>
            </a:r>
            <a:r>
              <a:rPr lang="nl-BE" b="1" u="sng" dirty="0">
                <a:solidFill>
                  <a:srgbClr val="002060"/>
                </a:solidFill>
              </a:rPr>
              <a:t>Inhoud van de dienst: status van de erkenning</a:t>
            </a:r>
          </a:p>
          <a:p>
            <a:pPr>
              <a:buFontTx/>
              <a:buChar char="-"/>
            </a:pPr>
            <a:r>
              <a:rPr lang="nl-BE" dirty="0"/>
              <a:t>Datum van de beslissing</a:t>
            </a:r>
          </a:p>
          <a:p>
            <a:pPr>
              <a:buFontTx/>
              <a:buChar char="-"/>
            </a:pPr>
            <a:r>
              <a:rPr lang="nl-BE" dirty="0"/>
              <a:t>Periode van de erkenning</a:t>
            </a:r>
            <a:endParaRPr lang="fr-BE" dirty="0"/>
          </a:p>
          <a:p>
            <a:pPr marL="457200" indent="-457200">
              <a:buAutoNum type="arabicPeriod"/>
            </a:pPr>
            <a:endParaRPr lang="fr-BE" dirty="0"/>
          </a:p>
          <a:p>
            <a:pPr marL="0" indent="0">
              <a:buNone/>
            </a:pPr>
            <a:endParaRPr lang="fr-BE" dirty="0"/>
          </a:p>
        </p:txBody>
      </p:sp>
      <p:sp>
        <p:nvSpPr>
          <p:cNvPr id="5" name="Slide Number Placeholder 4"/>
          <p:cNvSpPr>
            <a:spLocks noGrp="1"/>
          </p:cNvSpPr>
          <p:nvPr>
            <p:ph type="sldNum" sz="quarter" idx="10"/>
          </p:nvPr>
        </p:nvSpPr>
        <p:spPr/>
        <p:txBody>
          <a:bodyPr/>
          <a:lstStyle/>
          <a:p>
            <a:fld id="{800478BB-6FFF-4714-9B56-7EC0ACAE383A}" type="slidenum">
              <a:rPr lang="en-US" altLang="fr-FR" smtClean="0"/>
              <a:pPr/>
              <a:t>10</a:t>
            </a:fld>
            <a:endParaRPr lang="en-US" altLang="fr-FR"/>
          </a:p>
        </p:txBody>
      </p:sp>
      <p:sp>
        <p:nvSpPr>
          <p:cNvPr id="7"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a:t>
            </a:r>
            <a:r>
              <a:rPr lang="fr-BE" altLang="fr-FR" dirty="0" err="1"/>
              <a:t>Voorstelling</a:t>
            </a:r>
            <a:r>
              <a:rPr lang="fr-BE" altLang="fr-FR" dirty="0"/>
              <a:t> van de </a:t>
            </a:r>
            <a:r>
              <a:rPr lang="fr-BE" altLang="fr-FR" dirty="0" err="1"/>
              <a:t>dienst</a:t>
            </a:r>
            <a:endParaRPr lang="fr-BE" dirty="0"/>
          </a:p>
        </p:txBody>
      </p:sp>
    </p:spTree>
    <p:extLst>
      <p:ext uri="{BB962C8B-B14F-4D97-AF65-F5344CB8AC3E}">
        <p14:creationId xmlns:p14="http://schemas.microsoft.com/office/powerpoint/2010/main" val="1439505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p:txBody>
          <a:bodyPr/>
          <a:lstStyle/>
          <a:p>
            <a:pPr marL="0" indent="0">
              <a:buNone/>
            </a:pPr>
            <a:r>
              <a:rPr lang="fr-BE" b="1" u="sng" dirty="0">
                <a:solidFill>
                  <a:srgbClr val="002060"/>
                </a:solidFill>
              </a:rPr>
              <a:t>3.5. </a:t>
            </a:r>
            <a:r>
              <a:rPr lang="nl-BE" b="1" u="sng" dirty="0">
                <a:solidFill>
                  <a:srgbClr val="002060"/>
                </a:solidFill>
              </a:rPr>
              <a:t>Inhoud van de dienst Specifieke handicaps</a:t>
            </a:r>
            <a:endParaRPr lang="fr-BE" b="1" u="sng" dirty="0">
              <a:solidFill>
                <a:srgbClr val="002060"/>
              </a:solidFill>
            </a:endParaRPr>
          </a:p>
          <a:p>
            <a:pPr marL="0" indent="0">
              <a:buNone/>
            </a:pPr>
            <a:r>
              <a:rPr lang="nl-BE" dirty="0"/>
              <a:t>Aanduidingen:</a:t>
            </a:r>
          </a:p>
          <a:p>
            <a:pPr>
              <a:buFontTx/>
              <a:buChar char="-"/>
            </a:pPr>
            <a:r>
              <a:rPr lang="nl-BE" dirty="0"/>
              <a:t>Invaliditeit van de onderste ledematen (50 %)</a:t>
            </a:r>
          </a:p>
          <a:p>
            <a:pPr>
              <a:buFontTx/>
              <a:buChar char="-"/>
            </a:pPr>
            <a:r>
              <a:rPr lang="nl-BE" dirty="0"/>
              <a:t>Volledige blindheid</a:t>
            </a:r>
          </a:p>
          <a:p>
            <a:pPr>
              <a:buFontTx/>
              <a:buChar char="-"/>
            </a:pPr>
            <a:r>
              <a:rPr lang="nl-BE" dirty="0"/>
              <a:t>Amputatie van de onderste ledematen</a:t>
            </a:r>
          </a:p>
          <a:p>
            <a:pPr>
              <a:buFontTx/>
              <a:buChar char="-"/>
            </a:pPr>
            <a:r>
              <a:rPr lang="nl-BE" dirty="0"/>
              <a:t>Verlamming van de bovenste ledematen</a:t>
            </a:r>
          </a:p>
          <a:p>
            <a:pPr lvl="1">
              <a:buFont typeface="Wingdings" panose="05000000000000000000" pitchFamily="2" charset="2"/>
              <a:buChar char="à"/>
            </a:pPr>
            <a:r>
              <a:rPr lang="nl-BE" dirty="0"/>
              <a:t>Oorspronkelijk: Verminderde BTW bij de aankoop van een voertuig, geen verkeersbelasting, geen belasting op de </a:t>
            </a:r>
            <a:r>
              <a:rPr lang="nl-BE" dirty="0" err="1"/>
              <a:t>inverkeerstelling</a:t>
            </a:r>
            <a:endParaRPr lang="nl-BE" dirty="0"/>
          </a:p>
          <a:p>
            <a:pPr lvl="1">
              <a:buFont typeface="Wingdings" panose="05000000000000000000" pitchFamily="2" charset="2"/>
              <a:buChar char="à"/>
            </a:pPr>
            <a:r>
              <a:rPr lang="nl-BE" dirty="0"/>
              <a:t>Voor de sociale instellingen: duidt het type handicap aan</a:t>
            </a:r>
          </a:p>
          <a:p>
            <a:pPr marL="457200" lvl="1" indent="0">
              <a:buNone/>
            </a:pPr>
            <a:endParaRPr lang="fr-BE" dirty="0"/>
          </a:p>
          <a:p>
            <a:pPr marL="0" indent="0">
              <a:buNone/>
            </a:pPr>
            <a:endParaRPr lang="fr-BE" dirty="0"/>
          </a:p>
          <a:p>
            <a:pPr marL="457200" indent="-457200">
              <a:buAutoNum type="arabicPeriod"/>
            </a:pPr>
            <a:endParaRPr lang="fr-BE" dirty="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11</a:t>
            </a:fld>
            <a:endParaRPr lang="en-US" altLang="fr-FR" dirty="0"/>
          </a:p>
        </p:txBody>
      </p:sp>
      <p:sp>
        <p:nvSpPr>
          <p:cNvPr id="9"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a:t>
            </a:r>
            <a:r>
              <a:rPr lang="fr-BE" altLang="fr-FR" dirty="0" err="1"/>
              <a:t>Voorstelling</a:t>
            </a:r>
            <a:r>
              <a:rPr lang="fr-BE" altLang="fr-FR" dirty="0"/>
              <a:t> van de </a:t>
            </a:r>
            <a:r>
              <a:rPr lang="fr-BE" altLang="fr-FR" dirty="0" err="1"/>
              <a:t>dienst</a:t>
            </a:r>
            <a:endParaRPr lang="fr-BE" dirty="0"/>
          </a:p>
        </p:txBody>
      </p:sp>
    </p:spTree>
    <p:extLst>
      <p:ext uri="{BB962C8B-B14F-4D97-AF65-F5344CB8AC3E}">
        <p14:creationId xmlns:p14="http://schemas.microsoft.com/office/powerpoint/2010/main" val="132790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p:txBody>
          <a:bodyPr/>
          <a:lstStyle/>
          <a:p>
            <a:pPr marL="0" indent="0">
              <a:buNone/>
            </a:pPr>
            <a:r>
              <a:rPr lang="fr-BE" b="1" u="sng" dirty="0">
                <a:solidFill>
                  <a:srgbClr val="002060"/>
                </a:solidFill>
              </a:rPr>
              <a:t>3.6. </a:t>
            </a:r>
            <a:r>
              <a:rPr lang="nl-BE" b="1" u="sng" dirty="0">
                <a:solidFill>
                  <a:srgbClr val="002060"/>
                </a:solidFill>
              </a:rPr>
              <a:t>Inhoud van de dienst: erkenning van het kind </a:t>
            </a:r>
            <a:endParaRPr lang="fr-BE" b="1" u="sng" dirty="0">
              <a:solidFill>
                <a:srgbClr val="002060"/>
              </a:solidFill>
            </a:endParaRPr>
          </a:p>
          <a:p>
            <a:pPr>
              <a:buFontTx/>
              <a:buChar char="-"/>
            </a:pPr>
            <a:r>
              <a:rPr lang="nl-BE" dirty="0"/>
              <a:t>Aanduiding i.v.m. het vermogen om lessen te volgen</a:t>
            </a:r>
          </a:p>
          <a:p>
            <a:pPr>
              <a:buFontTx/>
              <a:buChar char="-"/>
            </a:pPr>
            <a:r>
              <a:rPr lang="nl-BE" dirty="0"/>
              <a:t>Pijler 1: impact op het fysieke of mentale vlak =&gt; 0 tot 6 punten</a:t>
            </a:r>
          </a:p>
          <a:p>
            <a:pPr>
              <a:buFontTx/>
              <a:buChar char="-"/>
            </a:pPr>
            <a:r>
              <a:rPr lang="nl-BE" dirty="0"/>
              <a:t>Pijler 2: impact op de activiteit van het kind en zijn deelname aan het sociale leven =&gt; 0 tot 12 punten</a:t>
            </a:r>
          </a:p>
          <a:p>
            <a:pPr>
              <a:buFontTx/>
              <a:buChar char="-"/>
            </a:pPr>
            <a:r>
              <a:rPr lang="nl-BE" dirty="0"/>
              <a:t>Pijler 3: impact op de gezinsomgeving =&gt; 0 tot 18 punten</a:t>
            </a:r>
          </a:p>
          <a:p>
            <a:pPr>
              <a:buFontTx/>
              <a:buChar char="-"/>
            </a:pPr>
            <a:r>
              <a:rPr lang="nl-BE" dirty="0"/>
              <a:t>Totaal aantal punten van de pijlers</a:t>
            </a:r>
          </a:p>
          <a:p>
            <a:pPr>
              <a:buFontTx/>
              <a:buChar char="-"/>
            </a:pPr>
            <a:r>
              <a:rPr lang="nl-BE" dirty="0"/>
              <a:t>Aanduiding kinderpathologie =&gt; relevant voor verhoogde tegemoetkoming</a:t>
            </a:r>
          </a:p>
          <a:p>
            <a:pPr marL="0" indent="0">
              <a:buNone/>
            </a:pPr>
            <a:endParaRPr lang="fr-BE" dirty="0"/>
          </a:p>
          <a:p>
            <a:pPr marL="457200" indent="-457200">
              <a:buAutoNum type="arabicPeriod"/>
            </a:pPr>
            <a:endParaRPr lang="fr-BE" dirty="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12</a:t>
            </a:fld>
            <a:endParaRPr lang="en-US" altLang="fr-FR"/>
          </a:p>
        </p:txBody>
      </p:sp>
      <p:sp>
        <p:nvSpPr>
          <p:cNvPr id="10"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a:t>
            </a:r>
            <a:r>
              <a:rPr lang="fr-BE" altLang="fr-FR" dirty="0" err="1"/>
              <a:t>Voorstelling</a:t>
            </a:r>
            <a:r>
              <a:rPr lang="fr-BE" altLang="fr-FR" dirty="0"/>
              <a:t> van de </a:t>
            </a:r>
            <a:r>
              <a:rPr lang="fr-BE" altLang="fr-FR" dirty="0" err="1"/>
              <a:t>dienst</a:t>
            </a:r>
            <a:endParaRPr lang="fr-BE" dirty="0"/>
          </a:p>
        </p:txBody>
      </p:sp>
    </p:spTree>
    <p:extLst>
      <p:ext uri="{BB962C8B-B14F-4D97-AF65-F5344CB8AC3E}">
        <p14:creationId xmlns:p14="http://schemas.microsoft.com/office/powerpoint/2010/main" val="846477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p:txBody>
          <a:bodyPr>
            <a:normAutofit lnSpcReduction="10000"/>
          </a:bodyPr>
          <a:lstStyle/>
          <a:p>
            <a:pPr marL="0" indent="0">
              <a:buNone/>
            </a:pPr>
            <a:r>
              <a:rPr lang="fr-BE" b="1" u="sng" dirty="0">
                <a:solidFill>
                  <a:srgbClr val="002060"/>
                </a:solidFill>
              </a:rPr>
              <a:t>3.7. </a:t>
            </a:r>
            <a:r>
              <a:rPr lang="nl-NL" b="1" u="sng" dirty="0">
                <a:solidFill>
                  <a:srgbClr val="002060"/>
                </a:solidFill>
              </a:rPr>
              <a:t>Inhoud van de dienst: erkenning van de volwassene</a:t>
            </a:r>
            <a:endParaRPr lang="fr-BE" b="1" u="sng" dirty="0">
              <a:solidFill>
                <a:srgbClr val="002060"/>
              </a:solidFill>
            </a:endParaRPr>
          </a:p>
          <a:p>
            <a:pPr>
              <a:buFontTx/>
              <a:buChar char="-"/>
            </a:pPr>
            <a:r>
              <a:rPr lang="nl-NL" dirty="0"/>
              <a:t>Criterium 1: mogelijkheid om zich te verplaatsen =&gt; 0 tot 3 punten</a:t>
            </a:r>
          </a:p>
          <a:p>
            <a:pPr>
              <a:buFontTx/>
              <a:buChar char="-"/>
            </a:pPr>
            <a:r>
              <a:rPr lang="nl-NL" dirty="0"/>
              <a:t>Criterium 2: zich voeden of voedingsmiddelen bereiden =&gt; 0 tot 3 punten</a:t>
            </a:r>
          </a:p>
          <a:p>
            <a:pPr>
              <a:buFontTx/>
              <a:buChar char="-"/>
            </a:pPr>
            <a:r>
              <a:rPr lang="nl-NL" dirty="0"/>
              <a:t>Criterium 3: persoonlijke hygiëne en zich aankleden =&gt; 0 tot 3 punten</a:t>
            </a:r>
          </a:p>
          <a:p>
            <a:pPr>
              <a:buFontTx/>
              <a:buChar char="-"/>
            </a:pPr>
            <a:r>
              <a:rPr lang="nl-NL" dirty="0"/>
              <a:t>Criterium 4: onderhoud van de woning en huishoudelijke taken =&gt; 0 tot 3 punten</a:t>
            </a:r>
          </a:p>
          <a:p>
            <a:pPr>
              <a:buFontTx/>
              <a:buChar char="-"/>
            </a:pPr>
            <a:r>
              <a:rPr lang="nl-NL" dirty="0"/>
              <a:t>Criterium 5: leven zonder toezicht =&gt; 0 tot 3 punten</a:t>
            </a:r>
          </a:p>
          <a:p>
            <a:pPr>
              <a:buFontTx/>
              <a:buChar char="-"/>
            </a:pPr>
            <a:r>
              <a:rPr lang="nl-NL" dirty="0"/>
              <a:t>Criterium 6: communicatie en sociale contacten =&gt; 0 tot 3 punten</a:t>
            </a:r>
          </a:p>
          <a:p>
            <a:pPr>
              <a:buFontTx/>
              <a:buChar char="-"/>
            </a:pPr>
            <a:r>
              <a:rPr lang="nl-NL" dirty="0"/>
              <a:t>Totaal aantal punten</a:t>
            </a:r>
          </a:p>
          <a:p>
            <a:pPr marL="0" indent="0">
              <a:buNone/>
            </a:pPr>
            <a:endParaRPr lang="fr-BE" dirty="0"/>
          </a:p>
          <a:p>
            <a:pPr marL="457200" indent="-457200">
              <a:buAutoNum type="arabicPeriod"/>
            </a:pPr>
            <a:endParaRPr lang="fr-BE" dirty="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13</a:t>
            </a:fld>
            <a:endParaRPr lang="en-US" altLang="fr-FR"/>
          </a:p>
        </p:txBody>
      </p:sp>
      <p:sp>
        <p:nvSpPr>
          <p:cNvPr id="7"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a:t>
            </a:r>
            <a:r>
              <a:rPr lang="fr-BE" altLang="fr-FR" dirty="0" err="1"/>
              <a:t>Voorstelling</a:t>
            </a:r>
            <a:r>
              <a:rPr lang="fr-BE" altLang="fr-FR" dirty="0"/>
              <a:t> van de </a:t>
            </a:r>
            <a:r>
              <a:rPr lang="fr-BE" altLang="fr-FR" dirty="0" err="1"/>
              <a:t>dienst</a:t>
            </a:r>
            <a:endParaRPr lang="fr-BE" dirty="0"/>
          </a:p>
        </p:txBody>
      </p:sp>
    </p:spTree>
    <p:extLst>
      <p:ext uri="{BB962C8B-B14F-4D97-AF65-F5344CB8AC3E}">
        <p14:creationId xmlns:p14="http://schemas.microsoft.com/office/powerpoint/2010/main" val="1381647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p:txBody>
          <a:bodyPr/>
          <a:lstStyle/>
          <a:p>
            <a:pPr marL="0" indent="0">
              <a:buNone/>
            </a:pPr>
            <a:r>
              <a:rPr lang="fr-BE" b="1" u="sng" dirty="0">
                <a:solidFill>
                  <a:srgbClr val="002060"/>
                </a:solidFill>
              </a:rPr>
              <a:t>3.8. Contenu du service: reconnaissance de l’adulte</a:t>
            </a:r>
          </a:p>
          <a:p>
            <a:pPr marL="0" indent="0">
              <a:buNone/>
            </a:pPr>
            <a:r>
              <a:rPr lang="fr-BE" b="1" dirty="0" err="1">
                <a:solidFill>
                  <a:srgbClr val="FF0000"/>
                </a:solidFill>
              </a:rPr>
              <a:t>Oude</a:t>
            </a:r>
            <a:r>
              <a:rPr lang="fr-BE" b="1" dirty="0">
                <a:solidFill>
                  <a:srgbClr val="FF0000"/>
                </a:solidFill>
              </a:rPr>
              <a:t> </a:t>
            </a:r>
            <a:r>
              <a:rPr lang="fr-BE" b="1" dirty="0" err="1">
                <a:solidFill>
                  <a:srgbClr val="FF0000"/>
                </a:solidFill>
              </a:rPr>
              <a:t>wetgeving</a:t>
            </a:r>
            <a:endParaRPr lang="fr-BE" b="1" dirty="0">
              <a:solidFill>
                <a:srgbClr val="FF0000"/>
              </a:solidFill>
            </a:endParaRPr>
          </a:p>
          <a:p>
            <a:pPr>
              <a:buFontTx/>
              <a:buChar char="-"/>
            </a:pPr>
            <a:r>
              <a:rPr lang="fr-BE" dirty="0" err="1"/>
              <a:t>Percentage</a:t>
            </a:r>
            <a:r>
              <a:rPr lang="fr-BE" dirty="0"/>
              <a:t> mentale </a:t>
            </a:r>
            <a:r>
              <a:rPr lang="fr-BE" dirty="0" err="1"/>
              <a:t>ongeschiktheid</a:t>
            </a:r>
            <a:endParaRPr lang="fr-BE" dirty="0"/>
          </a:p>
          <a:p>
            <a:pPr>
              <a:buFontTx/>
              <a:buChar char="-"/>
            </a:pPr>
            <a:r>
              <a:rPr lang="fr-BE" dirty="0" err="1"/>
              <a:t>Percentage</a:t>
            </a:r>
            <a:r>
              <a:rPr lang="fr-BE" dirty="0"/>
              <a:t> </a:t>
            </a:r>
            <a:r>
              <a:rPr lang="fr-BE" dirty="0" err="1"/>
              <a:t>fysieke</a:t>
            </a:r>
            <a:r>
              <a:rPr lang="fr-BE" dirty="0"/>
              <a:t> </a:t>
            </a:r>
            <a:r>
              <a:rPr lang="fr-BE" dirty="0" err="1"/>
              <a:t>ongeschiktheid</a:t>
            </a:r>
            <a:endParaRPr lang="fr-BE" dirty="0"/>
          </a:p>
          <a:p>
            <a:pPr marL="0" indent="0">
              <a:buNone/>
            </a:pPr>
            <a:endParaRPr lang="fr-BE" dirty="0"/>
          </a:p>
          <a:p>
            <a:pPr marL="457200" indent="-457200">
              <a:buAutoNum type="arabicPeriod"/>
            </a:pPr>
            <a:endParaRPr lang="fr-BE" dirty="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14</a:t>
            </a:fld>
            <a:endParaRPr lang="en-US" altLang="fr-FR" dirty="0"/>
          </a:p>
        </p:txBody>
      </p:sp>
      <p:sp>
        <p:nvSpPr>
          <p:cNvPr id="7"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a:t>
            </a:r>
            <a:r>
              <a:rPr lang="fr-BE" altLang="fr-FR" dirty="0" err="1"/>
              <a:t>Voorstelling</a:t>
            </a:r>
            <a:r>
              <a:rPr lang="fr-BE" altLang="fr-FR" dirty="0"/>
              <a:t> van de </a:t>
            </a:r>
            <a:r>
              <a:rPr lang="fr-BE" altLang="fr-FR" dirty="0" err="1"/>
              <a:t>dienst</a:t>
            </a:r>
            <a:endParaRPr lang="fr-BE" dirty="0"/>
          </a:p>
        </p:txBody>
      </p:sp>
    </p:spTree>
    <p:extLst>
      <p:ext uri="{BB962C8B-B14F-4D97-AF65-F5344CB8AC3E}">
        <p14:creationId xmlns:p14="http://schemas.microsoft.com/office/powerpoint/2010/main" val="2645307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p:txBody>
          <a:bodyPr>
            <a:normAutofit lnSpcReduction="10000"/>
          </a:bodyPr>
          <a:lstStyle/>
          <a:p>
            <a:pPr marL="0" indent="0">
              <a:buNone/>
            </a:pPr>
            <a:r>
              <a:rPr lang="fr-BE" b="1" u="sng" dirty="0">
                <a:solidFill>
                  <a:srgbClr val="002060"/>
                </a:solidFill>
              </a:rPr>
              <a:t>3.9. </a:t>
            </a:r>
            <a:r>
              <a:rPr lang="nl-NL" b="1" u="sng" dirty="0">
                <a:solidFill>
                  <a:srgbClr val="002060"/>
                </a:solidFill>
              </a:rPr>
              <a:t>Inhoud van de dienst: rechten</a:t>
            </a:r>
          </a:p>
          <a:p>
            <a:pPr marL="0" indent="0">
              <a:buNone/>
            </a:pPr>
            <a:r>
              <a:rPr lang="nl-BE" b="1" dirty="0">
                <a:solidFill>
                  <a:srgbClr val="FF0000"/>
                </a:solidFill>
              </a:rPr>
              <a:t>Rechten verbonden aan de geldende beslissing op de referentiedatum</a:t>
            </a:r>
          </a:p>
          <a:p>
            <a:pPr>
              <a:buFontTx/>
              <a:buChar char="-"/>
            </a:pPr>
            <a:r>
              <a:rPr lang="nl-NL" sz="2000" dirty="0"/>
              <a:t>Periode van het recht (kan worden afgesloten en gevolgd worden door een nieuwe periode) </a:t>
            </a:r>
          </a:p>
          <a:p>
            <a:pPr>
              <a:buFontTx/>
              <a:buChar char="-"/>
            </a:pPr>
            <a:r>
              <a:rPr lang="nl-NL" sz="2000" dirty="0"/>
              <a:t>Theoretisch totaal van het maandelijks bedrag = IVT + IT, of bedrag IVT, IT of THAB</a:t>
            </a:r>
          </a:p>
          <a:p>
            <a:pPr>
              <a:buFontTx/>
              <a:buChar char="-"/>
            </a:pPr>
            <a:r>
              <a:rPr lang="nl-NL" sz="2000" dirty="0"/>
              <a:t>Maandelijks bedrag van de IT: in geval van cumul IVT en IT kan op basis van dit bedrag de IVT berekend worden.</a:t>
            </a:r>
          </a:p>
          <a:p>
            <a:pPr>
              <a:buFontTx/>
              <a:buChar char="-"/>
            </a:pPr>
            <a:r>
              <a:rPr lang="nl-NL" sz="2000" dirty="0"/>
              <a:t>Wetgeving: IVT/IT, THAB + uitkeringen oude wetgeving</a:t>
            </a:r>
          </a:p>
          <a:p>
            <a:pPr>
              <a:buFontTx/>
              <a:buChar char="-"/>
            </a:pPr>
            <a:r>
              <a:rPr lang="nl-NL" sz="2000" dirty="0"/>
              <a:t>Categorie IVT = gezinssituatie</a:t>
            </a:r>
          </a:p>
          <a:p>
            <a:pPr>
              <a:buFontTx/>
              <a:buChar char="-"/>
            </a:pPr>
            <a:r>
              <a:rPr lang="nl-NL" sz="2000" dirty="0"/>
              <a:t>Categorie IT/THAB = codes 0 tot 5 (indien &lt; 7 punten = geen uitkering) + stemt overeen met totaal aantal punten erkenning volwassene</a:t>
            </a:r>
          </a:p>
          <a:p>
            <a:pPr>
              <a:buFontTx/>
              <a:buChar char="-"/>
            </a:pPr>
            <a:r>
              <a:rPr lang="nl-NL" sz="2000" dirty="0"/>
              <a:t>Categorie oude wetgeving</a:t>
            </a:r>
          </a:p>
          <a:p>
            <a:pPr>
              <a:buFontTx/>
              <a:buChar char="-"/>
            </a:pPr>
            <a:r>
              <a:rPr lang="nl-NL" sz="2000" dirty="0"/>
              <a:t>Aanduiding vrijstelling inkomsten van de partner</a:t>
            </a:r>
          </a:p>
          <a:p>
            <a:pPr marL="0" indent="0">
              <a:buNone/>
            </a:pPr>
            <a:endParaRPr lang="fr-BE" dirty="0"/>
          </a:p>
          <a:p>
            <a:pPr marL="457200" indent="-457200">
              <a:buAutoNum type="arabicPeriod"/>
            </a:pPr>
            <a:endParaRPr lang="fr-BE" dirty="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15</a:t>
            </a:fld>
            <a:endParaRPr lang="en-US" altLang="fr-FR"/>
          </a:p>
        </p:txBody>
      </p:sp>
      <p:sp>
        <p:nvSpPr>
          <p:cNvPr id="9"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a:t>
            </a:r>
            <a:r>
              <a:rPr lang="fr-BE" altLang="fr-FR" dirty="0" err="1"/>
              <a:t>Voorstelling</a:t>
            </a:r>
            <a:r>
              <a:rPr lang="fr-BE" altLang="fr-FR" dirty="0"/>
              <a:t> van de </a:t>
            </a:r>
            <a:r>
              <a:rPr lang="fr-BE" altLang="fr-FR" dirty="0" err="1"/>
              <a:t>dienst</a:t>
            </a:r>
            <a:endParaRPr lang="fr-BE" dirty="0"/>
          </a:p>
        </p:txBody>
      </p:sp>
    </p:spTree>
    <p:extLst>
      <p:ext uri="{BB962C8B-B14F-4D97-AF65-F5344CB8AC3E}">
        <p14:creationId xmlns:p14="http://schemas.microsoft.com/office/powerpoint/2010/main" val="3097367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p:txBody>
          <a:bodyPr>
            <a:normAutofit/>
          </a:bodyPr>
          <a:lstStyle/>
          <a:p>
            <a:pPr marL="0" indent="0">
              <a:buNone/>
            </a:pPr>
            <a:r>
              <a:rPr lang="fr-FR" b="1" u="sng" dirty="0">
                <a:solidFill>
                  <a:srgbClr val="002060"/>
                </a:solidFill>
              </a:rPr>
              <a:t>3.10. </a:t>
            </a:r>
            <a:r>
              <a:rPr lang="nl-BE" b="1" u="sng" dirty="0">
                <a:solidFill>
                  <a:srgbClr val="002060"/>
                </a:solidFill>
              </a:rPr>
              <a:t>Inhoud van de dienst: betalingen</a:t>
            </a:r>
            <a:endParaRPr lang="fr-FR" b="1" u="sng" dirty="0">
              <a:solidFill>
                <a:srgbClr val="002060"/>
              </a:solidFill>
            </a:endParaRPr>
          </a:p>
          <a:p>
            <a:pPr marL="0" indent="0">
              <a:buNone/>
            </a:pPr>
            <a:r>
              <a:rPr lang="fr-FR" b="1" dirty="0">
                <a:solidFill>
                  <a:srgbClr val="FF0000"/>
                </a:solidFill>
              </a:rPr>
              <a:t>= </a:t>
            </a:r>
            <a:r>
              <a:rPr lang="nl-BE" b="1" dirty="0">
                <a:solidFill>
                  <a:srgbClr val="FF0000"/>
                </a:solidFill>
              </a:rPr>
              <a:t>Werkelijk ontvangen bedrag (opgelet in geval van terugvordering of betaling van verschillende maanden in één keer)</a:t>
            </a:r>
            <a:endParaRPr lang="fr-FR" b="1" dirty="0">
              <a:solidFill>
                <a:srgbClr val="FF0000"/>
              </a:solidFill>
            </a:endParaRPr>
          </a:p>
          <a:p>
            <a:pPr>
              <a:buFontTx/>
              <a:buChar char="-"/>
            </a:pPr>
            <a:r>
              <a:rPr lang="nl-BE" sz="2000" dirty="0"/>
              <a:t>Maand van de betaling</a:t>
            </a:r>
          </a:p>
          <a:p>
            <a:pPr>
              <a:buFontTx/>
              <a:buChar char="-"/>
            </a:pPr>
            <a:r>
              <a:rPr lang="nl-BE" sz="2000" dirty="0"/>
              <a:t>Uitbetaald bedrag</a:t>
            </a:r>
          </a:p>
          <a:p>
            <a:pPr>
              <a:buFontTx/>
              <a:buChar char="-"/>
            </a:pPr>
            <a:r>
              <a:rPr lang="nl-BE" sz="2000" dirty="0"/>
              <a:t>Aanduiding opschorting (volledig of gedeeltelijk)</a:t>
            </a:r>
          </a:p>
          <a:p>
            <a:pPr marL="0" indent="0">
              <a:buNone/>
            </a:pPr>
            <a:endParaRPr lang="fr-BE" sz="2000" dirty="0"/>
          </a:p>
          <a:p>
            <a:pPr>
              <a:buFontTx/>
              <a:buChar char="-"/>
            </a:pPr>
            <a:endParaRPr lang="fr-BE" sz="2000" dirty="0"/>
          </a:p>
          <a:p>
            <a:pPr marL="0" indent="0">
              <a:buNone/>
            </a:pPr>
            <a:endParaRPr lang="fr-BE" dirty="0"/>
          </a:p>
          <a:p>
            <a:pPr marL="457200" indent="-457200">
              <a:buAutoNum type="arabicPeriod"/>
            </a:pPr>
            <a:endParaRPr lang="fr-BE" dirty="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16</a:t>
            </a:fld>
            <a:endParaRPr lang="en-US" altLang="fr-FR"/>
          </a:p>
        </p:txBody>
      </p:sp>
      <p:sp>
        <p:nvSpPr>
          <p:cNvPr id="9"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a:t>
            </a:r>
            <a:r>
              <a:rPr lang="fr-BE" altLang="fr-FR" dirty="0" err="1"/>
              <a:t>Voorstelling</a:t>
            </a:r>
            <a:r>
              <a:rPr lang="fr-BE" altLang="fr-FR" dirty="0"/>
              <a:t> van de </a:t>
            </a:r>
            <a:r>
              <a:rPr lang="fr-BE" altLang="fr-FR" dirty="0" err="1"/>
              <a:t>dienst</a:t>
            </a:r>
            <a:endParaRPr lang="fr-BE" dirty="0"/>
          </a:p>
        </p:txBody>
      </p:sp>
    </p:spTree>
    <p:extLst>
      <p:ext uri="{BB962C8B-B14F-4D97-AF65-F5344CB8AC3E}">
        <p14:creationId xmlns:p14="http://schemas.microsoft.com/office/powerpoint/2010/main" val="1943864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p:txBody>
          <a:bodyPr>
            <a:normAutofit/>
          </a:bodyPr>
          <a:lstStyle/>
          <a:p>
            <a:pPr marL="0" indent="0">
              <a:buNone/>
            </a:pPr>
            <a:r>
              <a:rPr lang="fr-BE" b="1" u="sng" kern="0" dirty="0">
                <a:solidFill>
                  <a:srgbClr val="002060"/>
                </a:solidFill>
              </a:rPr>
              <a:t>3.11. </a:t>
            </a:r>
            <a:r>
              <a:rPr lang="nl-BE" b="1" u="sng" dirty="0">
                <a:solidFill>
                  <a:srgbClr val="002060"/>
                </a:solidFill>
              </a:rPr>
              <a:t>Inhoud van de dienst: sociale kaart</a:t>
            </a:r>
          </a:p>
          <a:p>
            <a:pPr marL="0" indent="0">
              <a:buFont typeface="Wingdings" panose="05000000000000000000" pitchFamily="2" charset="2"/>
              <a:buNone/>
            </a:pPr>
            <a:r>
              <a:rPr lang="nl-BE" b="1" dirty="0">
                <a:solidFill>
                  <a:srgbClr val="FF0000"/>
                </a:solidFill>
              </a:rPr>
              <a:t>Blijft een federale bevoegdheid ook al is de erkenning overgeheveld naar de gewesten</a:t>
            </a:r>
          </a:p>
          <a:p>
            <a:pPr>
              <a:buFontTx/>
              <a:buChar char="-"/>
            </a:pPr>
            <a:r>
              <a:rPr lang="nl-BE" sz="2000" dirty="0"/>
              <a:t>Datum van uitreiking van de kaart</a:t>
            </a:r>
          </a:p>
          <a:p>
            <a:pPr>
              <a:buFontTx/>
              <a:buChar char="-"/>
            </a:pPr>
            <a:r>
              <a:rPr lang="nl-BE" sz="2000" dirty="0"/>
              <a:t>Einddatum</a:t>
            </a:r>
          </a:p>
          <a:p>
            <a:pPr>
              <a:buFontTx/>
              <a:buChar char="-"/>
            </a:pPr>
            <a:r>
              <a:rPr lang="nl-BE" sz="2000" dirty="0"/>
              <a:t>Kaartnummer</a:t>
            </a:r>
          </a:p>
          <a:p>
            <a:pPr>
              <a:buFontTx/>
              <a:buChar char="-"/>
            </a:pPr>
            <a:r>
              <a:rPr lang="nl-BE" sz="2000" dirty="0"/>
              <a:t>2 soorten kaarten (verminderingskaart openbaar vervoer / parkeerkaart)</a:t>
            </a:r>
          </a:p>
          <a:p>
            <a:pPr marL="0" indent="0">
              <a:buNone/>
            </a:pPr>
            <a:endParaRPr lang="fr-BE" sz="2000" kern="0" dirty="0"/>
          </a:p>
          <a:p>
            <a:pPr marL="0" indent="0">
              <a:buNone/>
            </a:pPr>
            <a:endParaRPr lang="fr-BE" sz="2000" dirty="0"/>
          </a:p>
          <a:p>
            <a:pPr>
              <a:buFontTx/>
              <a:buChar char="-"/>
            </a:pPr>
            <a:endParaRPr lang="fr-BE" sz="2000" dirty="0"/>
          </a:p>
          <a:p>
            <a:pPr marL="0" indent="0">
              <a:buNone/>
            </a:pPr>
            <a:endParaRPr lang="fr-BE" dirty="0"/>
          </a:p>
          <a:p>
            <a:pPr marL="457200" indent="-457200">
              <a:buAutoNum type="arabicPeriod"/>
            </a:pPr>
            <a:endParaRPr lang="fr-BE" dirty="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17</a:t>
            </a:fld>
            <a:endParaRPr lang="en-US" altLang="fr-FR"/>
          </a:p>
        </p:txBody>
      </p:sp>
      <p:sp>
        <p:nvSpPr>
          <p:cNvPr id="9"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a:t>
            </a:r>
            <a:r>
              <a:rPr lang="fr-BE" altLang="fr-FR" dirty="0" err="1"/>
              <a:t>Voorstelling</a:t>
            </a:r>
            <a:r>
              <a:rPr lang="fr-BE" altLang="fr-FR" dirty="0"/>
              <a:t> van de </a:t>
            </a:r>
            <a:r>
              <a:rPr lang="fr-BE" altLang="fr-FR" dirty="0" err="1"/>
              <a:t>dienst</a:t>
            </a:r>
            <a:endParaRPr lang="fr-BE" dirty="0"/>
          </a:p>
        </p:txBody>
      </p:sp>
    </p:spTree>
    <p:extLst>
      <p:ext uri="{BB962C8B-B14F-4D97-AF65-F5344CB8AC3E}">
        <p14:creationId xmlns:p14="http://schemas.microsoft.com/office/powerpoint/2010/main" val="688249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4.	</a:t>
            </a:r>
            <a:r>
              <a:rPr lang="en-US" dirty="0" err="1"/>
              <a:t>Vragen</a:t>
            </a:r>
            <a:endParaRPr lang="en-US" dirty="0"/>
          </a:p>
        </p:txBody>
      </p:sp>
      <p:sp>
        <p:nvSpPr>
          <p:cNvPr id="3" name="Content Placeholder 2"/>
          <p:cNvSpPr>
            <a:spLocks noGrp="1"/>
          </p:cNvSpPr>
          <p:nvPr>
            <p:ph idx="1"/>
          </p:nvPr>
        </p:nvSpPr>
        <p:spPr/>
        <p:txBody>
          <a:bodyPr/>
          <a:lstStyle/>
          <a:p>
            <a:pPr>
              <a:buFontTx/>
              <a:buChar char="-"/>
            </a:pPr>
            <a:r>
              <a:rPr lang="nl-BE" dirty="0"/>
              <a:t>Vraag om mutaties te ontvangen van DGPH in geval van evolutie: voorstel bijna klaar bij KSZ</a:t>
            </a:r>
          </a:p>
          <a:p>
            <a:pPr>
              <a:buFontTx/>
              <a:buChar char="-"/>
            </a:pPr>
            <a:r>
              <a:rPr lang="nl-BE" dirty="0"/>
              <a:t>Verfijnen van de redenen van weigering van toekenning. In geval van weigering bv. omwille van onvolledig administratief dossier, is het nuttig dat de maatschappelijk assistent van het OCMW of het ziekenfonds op de hoogte is.</a:t>
            </a:r>
          </a:p>
          <a:p>
            <a:pPr>
              <a:buFontTx/>
              <a:buChar char="-"/>
            </a:pPr>
            <a:r>
              <a:rPr lang="nl-BE" dirty="0"/>
              <a:t>Mogelijkheid om een parkeerkaart te raadplegen op basis van het nummer ervan.</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18</a:t>
            </a:fld>
            <a:endParaRPr lang="en-GB" dirty="0"/>
          </a:p>
        </p:txBody>
      </p:sp>
    </p:spTree>
    <p:extLst>
      <p:ext uri="{BB962C8B-B14F-4D97-AF65-F5344CB8AC3E}">
        <p14:creationId xmlns:p14="http://schemas.microsoft.com/office/powerpoint/2010/main" val="233210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5.	</a:t>
            </a:r>
            <a:r>
              <a:rPr lang="en-US" dirty="0" err="1"/>
              <a:t>Situatie</a:t>
            </a:r>
            <a:r>
              <a:rPr lang="en-US" dirty="0"/>
              <a:t> van de </a:t>
            </a:r>
            <a:r>
              <a:rPr lang="en-US" dirty="0" err="1"/>
              <a:t>ziekenfondsen</a:t>
            </a:r>
            <a:endParaRPr lang="en-US" dirty="0"/>
          </a:p>
        </p:txBody>
      </p:sp>
      <p:sp>
        <p:nvSpPr>
          <p:cNvPr id="3" name="Content Placeholder 2"/>
          <p:cNvSpPr>
            <a:spLocks noGrp="1"/>
          </p:cNvSpPr>
          <p:nvPr>
            <p:ph idx="1"/>
          </p:nvPr>
        </p:nvSpPr>
        <p:spPr/>
        <p:txBody>
          <a:bodyPr/>
          <a:lstStyle/>
          <a:p>
            <a:pPr>
              <a:buFontTx/>
              <a:buChar char="-"/>
            </a:pPr>
            <a:r>
              <a:rPr lang="nl-BE" dirty="0"/>
              <a:t>Machtiging van het Sectoraal Comité OK voor verplichte verzekering en maatschappelijk assistenten</a:t>
            </a:r>
          </a:p>
          <a:p>
            <a:pPr>
              <a:buFontTx/>
              <a:buChar char="-"/>
            </a:pPr>
            <a:r>
              <a:rPr lang="nl-BE" dirty="0"/>
              <a:t>Gebruik van online dienst (bv. aan het loket) en de dienst in batch (bestanden ‘s nachts)</a:t>
            </a:r>
          </a:p>
          <a:p>
            <a:pPr>
              <a:buFontTx/>
              <a:buChar char="-"/>
            </a:pPr>
            <a:r>
              <a:rPr lang="nl-BE" dirty="0" err="1"/>
              <a:t>Parametriseren</a:t>
            </a:r>
            <a:r>
              <a:rPr lang="nl-BE" dirty="0"/>
              <a:t> KSZ: OK</a:t>
            </a:r>
          </a:p>
          <a:p>
            <a:pPr>
              <a:buFontTx/>
              <a:buChar char="-"/>
            </a:pPr>
            <a:r>
              <a:rPr lang="nl-BE" dirty="0"/>
              <a:t>Ontwikkelingen binnen sector ziekenfondsen in uitvoering</a:t>
            </a:r>
          </a:p>
          <a:p>
            <a:pPr>
              <a:buFontTx/>
              <a:buChar char="-"/>
            </a:pPr>
            <a:r>
              <a:rPr lang="nl-BE" dirty="0"/>
              <a:t>Vraag van ziekenfondsen om mutaties te ontvangen om te vermijden totaliteit van hun bestand te downloaden om evolutie van de handicaps van hun leden te kunnen opvolgen.</a:t>
            </a:r>
          </a:p>
          <a:p>
            <a:pPr marL="0" indent="0">
              <a:buNone/>
            </a:pPr>
            <a:endParaRPr lang="fr-BE" kern="0"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19</a:t>
            </a:fld>
            <a:endParaRPr lang="en-GB" dirty="0"/>
          </a:p>
        </p:txBody>
      </p:sp>
    </p:spTree>
    <p:extLst>
      <p:ext uri="{BB962C8B-B14F-4D97-AF65-F5344CB8AC3E}">
        <p14:creationId xmlns:p14="http://schemas.microsoft.com/office/powerpoint/2010/main" val="1508703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a:p>
          <a:p>
            <a:r>
              <a:rPr lang="fr-BE" dirty="0" err="1"/>
              <a:t>Overzicht</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a:t>
            </a:fld>
            <a:endParaRPr lang="en-GB" dirty="0"/>
          </a:p>
        </p:txBody>
      </p:sp>
    </p:spTree>
    <p:extLst>
      <p:ext uri="{BB962C8B-B14F-4D97-AF65-F5344CB8AC3E}">
        <p14:creationId xmlns:p14="http://schemas.microsoft.com/office/powerpoint/2010/main" val="39571753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dirty="0"/>
              <a:t>6.	</a:t>
            </a:r>
            <a:r>
              <a:rPr lang="fr-FR" dirty="0" err="1"/>
              <a:t>Vragen</a:t>
            </a:r>
            <a:r>
              <a:rPr lang="fr-FR" dirty="0"/>
              <a:t> van de DGPH</a:t>
            </a:r>
            <a:endParaRPr lang="en-US" dirty="0"/>
          </a:p>
        </p:txBody>
      </p:sp>
      <p:sp>
        <p:nvSpPr>
          <p:cNvPr id="3" name="Content Placeholder 2"/>
          <p:cNvSpPr>
            <a:spLocks noGrp="1"/>
          </p:cNvSpPr>
          <p:nvPr>
            <p:ph idx="1"/>
          </p:nvPr>
        </p:nvSpPr>
        <p:spPr/>
        <p:txBody>
          <a:bodyPr/>
          <a:lstStyle/>
          <a:p>
            <a:pPr>
              <a:buFontTx/>
              <a:buChar char="-"/>
            </a:pPr>
            <a:r>
              <a:rPr lang="nl-BE" dirty="0"/>
              <a:t>Probleem gemeld door de DGPH / oplossingen:</a:t>
            </a:r>
          </a:p>
          <a:p>
            <a:pPr marL="717550" indent="-358775">
              <a:buNone/>
            </a:pPr>
            <a:r>
              <a:rPr lang="nl-BE" dirty="0"/>
              <a:t>-&gt; sommige entiteiten (bv. </a:t>
            </a:r>
            <a:r>
              <a:rPr lang="nl-BE" dirty="0" err="1"/>
              <a:t>OCMW’s</a:t>
            </a:r>
            <a:r>
              <a:rPr lang="nl-BE" dirty="0"/>
              <a:t>) vragen papieren attesten terwijl ze over </a:t>
            </a:r>
            <a:r>
              <a:rPr lang="nl-BE" dirty="0" err="1"/>
              <a:t>Handiflux</a:t>
            </a:r>
            <a:r>
              <a:rPr lang="nl-BE" dirty="0"/>
              <a:t> / </a:t>
            </a:r>
            <a:r>
              <a:rPr lang="nl-BE" dirty="0" err="1"/>
              <a:t>Handiservice</a:t>
            </a:r>
            <a:r>
              <a:rPr lang="nl-BE" dirty="0"/>
              <a:t> beschikken. De gevraagde informatie wordt bovendien verstrekt door de dienst =&gt; identiteit van deze entiteiten meedelen =&gt; contact opnemen met hen en hun </a:t>
            </a:r>
            <a:r>
              <a:rPr lang="nl-BE" dirty="0" err="1"/>
              <a:t>voogdij-instelling</a:t>
            </a:r>
            <a:endParaRPr lang="nl-BE" dirty="0"/>
          </a:p>
          <a:p>
            <a:pPr marL="717550" indent="-358775">
              <a:buNone/>
            </a:pPr>
            <a:r>
              <a:rPr lang="nl-BE" dirty="0"/>
              <a:t>-&gt; sommige entiteiten (bv. SWL) vragen papieren attesten maar beschikken niet over </a:t>
            </a:r>
            <a:r>
              <a:rPr lang="nl-BE" dirty="0" err="1"/>
              <a:t>Handiflux</a:t>
            </a:r>
            <a:r>
              <a:rPr lang="nl-BE" dirty="0"/>
              <a:t> / </a:t>
            </a:r>
            <a:r>
              <a:rPr lang="nl-BE" dirty="0" err="1"/>
              <a:t>Handiservice</a:t>
            </a:r>
            <a:r>
              <a:rPr lang="nl-BE" dirty="0"/>
              <a:t>. Contact opnemen met hen en een oplossing zoeken teneinde geautomatiseerde uitwisselingen te implementeren</a:t>
            </a:r>
          </a:p>
          <a:p>
            <a:pPr marL="717550" indent="-358775">
              <a:buNone/>
            </a:pPr>
            <a:endParaRPr lang="fr-BE" kern="0" dirty="0"/>
          </a:p>
          <a:p>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20</a:t>
            </a:fld>
            <a:endParaRPr lang="en-GB" dirty="0"/>
          </a:p>
        </p:txBody>
      </p:sp>
    </p:spTree>
    <p:extLst>
      <p:ext uri="{BB962C8B-B14F-4D97-AF65-F5344CB8AC3E}">
        <p14:creationId xmlns:p14="http://schemas.microsoft.com/office/powerpoint/2010/main" val="739745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7.	</a:t>
            </a:r>
            <a:r>
              <a:rPr lang="en-US" dirty="0" err="1"/>
              <a:t>Gebruik</a:t>
            </a:r>
            <a:r>
              <a:rPr lang="en-US" dirty="0"/>
              <a:t> van de </a:t>
            </a:r>
            <a:r>
              <a:rPr lang="en-US" dirty="0" err="1"/>
              <a:t>dienst</a:t>
            </a:r>
            <a:endParaRPr lang="en-US" dirty="0"/>
          </a:p>
        </p:txBody>
      </p:sp>
      <p:sp>
        <p:nvSpPr>
          <p:cNvPr id="3" name="Content Placeholder 2"/>
          <p:cNvSpPr>
            <a:spLocks noGrp="1"/>
          </p:cNvSpPr>
          <p:nvPr>
            <p:ph idx="1"/>
          </p:nvPr>
        </p:nvSpPr>
        <p:spPr/>
        <p:txBody>
          <a:bodyPr/>
          <a:lstStyle/>
          <a:p>
            <a:pPr marL="0" indent="0">
              <a:buNone/>
            </a:pPr>
            <a:r>
              <a:rPr lang="fr-BE" kern="0"/>
              <a:t>Vaak</a:t>
            </a:r>
            <a:r>
              <a:rPr lang="fr-BE" kern="0" dirty="0"/>
              <a:t> </a:t>
            </a:r>
            <a:r>
              <a:rPr lang="fr-BE" kern="0" dirty="0" err="1"/>
              <a:t>gevraagde</a:t>
            </a:r>
            <a:r>
              <a:rPr lang="fr-BE" kern="0" dirty="0"/>
              <a:t> </a:t>
            </a:r>
            <a:r>
              <a:rPr lang="fr-BE" kern="0" dirty="0" err="1"/>
              <a:t>dienst</a:t>
            </a:r>
            <a:r>
              <a:rPr lang="fr-BE" kern="0" dirty="0"/>
              <a:t>:</a:t>
            </a:r>
            <a:br>
              <a:rPr lang="fr-BE" kern="0" dirty="0"/>
            </a:br>
            <a:r>
              <a:rPr lang="fr-BE" dirty="0">
                <a:solidFill>
                  <a:srgbClr val="FF0000"/>
                </a:solidFill>
                <a:sym typeface="Wingdings" panose="05000000000000000000" pitchFamily="2" charset="2"/>
              </a:rPr>
              <a:t></a:t>
            </a:r>
            <a:r>
              <a:rPr lang="fr-BE" dirty="0">
                <a:sym typeface="Wingdings" panose="05000000000000000000" pitchFamily="2" charset="2"/>
              </a:rPr>
              <a:t> </a:t>
            </a:r>
            <a:r>
              <a:rPr lang="nl-BE" dirty="0">
                <a:solidFill>
                  <a:srgbClr val="FF0000"/>
                </a:solidFill>
              </a:rPr>
              <a:t>Verschil tussen </a:t>
            </a:r>
            <a:r>
              <a:rPr lang="nl-BE" dirty="0" err="1">
                <a:solidFill>
                  <a:srgbClr val="FF0000"/>
                </a:solidFill>
              </a:rPr>
              <a:t>Handiflux</a:t>
            </a:r>
            <a:r>
              <a:rPr lang="nl-BE" dirty="0">
                <a:solidFill>
                  <a:srgbClr val="FF0000"/>
                </a:solidFill>
              </a:rPr>
              <a:t> en </a:t>
            </a:r>
            <a:r>
              <a:rPr lang="nl-BE" dirty="0" err="1">
                <a:solidFill>
                  <a:srgbClr val="FF0000"/>
                </a:solidFill>
              </a:rPr>
              <a:t>Handiservice</a:t>
            </a:r>
            <a:r>
              <a:rPr lang="nl-BE" dirty="0">
                <a:solidFill>
                  <a:srgbClr val="FF0000"/>
                </a:solidFill>
              </a:rPr>
              <a:t>: enkel </a:t>
            </a:r>
            <a:r>
              <a:rPr lang="nl-BE" dirty="0" err="1">
                <a:solidFill>
                  <a:srgbClr val="FF0000"/>
                </a:solidFill>
              </a:rPr>
              <a:t>requests</a:t>
            </a:r>
            <a:r>
              <a:rPr lang="nl-BE" dirty="0">
                <a:solidFill>
                  <a:srgbClr val="FF0000"/>
                </a:solidFill>
              </a:rPr>
              <a:t> m.b.t. personen met een handicap worden doorgegeven aan </a:t>
            </a:r>
            <a:r>
              <a:rPr lang="nl-BE" dirty="0" err="1">
                <a:solidFill>
                  <a:srgbClr val="FF0000"/>
                </a:solidFill>
              </a:rPr>
              <a:t>Handiflux</a:t>
            </a:r>
            <a:endParaRPr lang="nl-BE" dirty="0">
              <a:solidFill>
                <a:srgbClr val="FF0000"/>
              </a:solidFill>
            </a:endParaRPr>
          </a:p>
          <a:p>
            <a:endParaRPr lang="fr-BE" dirty="0"/>
          </a:p>
          <a:p>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21</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45160744"/>
              </p:ext>
            </p:extLst>
          </p:nvPr>
        </p:nvGraphicFramePr>
        <p:xfrm>
          <a:off x="1763688" y="2924944"/>
          <a:ext cx="5041900" cy="3314700"/>
        </p:xfrm>
        <a:graphic>
          <a:graphicData uri="http://schemas.openxmlformats.org/drawingml/2006/table">
            <a:tbl>
              <a:tblPr>
                <a:tableStyleId>{5C22544A-7EE6-4342-B048-85BDC9FD1C3A}</a:tableStyleId>
              </a:tblPr>
              <a:tblGrid>
                <a:gridCol w="2452558">
                  <a:extLst>
                    <a:ext uri="{9D8B030D-6E8A-4147-A177-3AD203B41FA5}">
                      <a16:colId xmlns:a16="http://schemas.microsoft.com/office/drawing/2014/main" val="3737402641"/>
                    </a:ext>
                  </a:extLst>
                </a:gridCol>
                <a:gridCol w="1240594">
                  <a:extLst>
                    <a:ext uri="{9D8B030D-6E8A-4147-A177-3AD203B41FA5}">
                      <a16:colId xmlns:a16="http://schemas.microsoft.com/office/drawing/2014/main" val="3506819490"/>
                    </a:ext>
                  </a:extLst>
                </a:gridCol>
                <a:gridCol w="1348748">
                  <a:extLst>
                    <a:ext uri="{9D8B030D-6E8A-4147-A177-3AD203B41FA5}">
                      <a16:colId xmlns:a16="http://schemas.microsoft.com/office/drawing/2014/main" val="156016852"/>
                    </a:ext>
                  </a:extLst>
                </a:gridCol>
              </a:tblGrid>
              <a:tr h="247650">
                <a:tc gridSpan="2">
                  <a:txBody>
                    <a:bodyPr/>
                    <a:lstStyle/>
                    <a:p>
                      <a:pPr algn="l" fontAlgn="b"/>
                      <a:r>
                        <a:rPr lang="nl-BE" sz="1400" u="none" strike="noStrike"/>
                        <a:t>Jaar: 2018 alle klanten</a:t>
                      </a:r>
                    </a:p>
                  </a:txBody>
                  <a:tcPr marL="9525" marR="9525" marT="9525" marB="0" anchor="b"/>
                </a:tc>
                <a:tc hMerge="1">
                  <a:txBody>
                    <a:bodyPr/>
                    <a:lstStyle/>
                    <a:p>
                      <a:endParaRPr lang="fr-BE"/>
                    </a:p>
                  </a:txBody>
                  <a:tcPr/>
                </a:tc>
                <a:tc>
                  <a:txBody>
                    <a:bodyPr/>
                    <a:lstStyle/>
                    <a:p>
                      <a:pPr algn="l" rtl="0" fontAlgn="b"/>
                      <a:endParaRPr lang="fr-B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25191645"/>
                  </a:ext>
                </a:extLst>
              </a:tr>
              <a:tr h="190500">
                <a:tc>
                  <a:txBody>
                    <a:bodyPr/>
                    <a:lstStyle/>
                    <a:p>
                      <a:pPr algn="l" rtl="0" fontAlgn="b"/>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endParaRPr lang="fr-B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9533305"/>
                  </a:ext>
                </a:extLst>
              </a:tr>
              <a:tr h="200025">
                <a:tc>
                  <a:txBody>
                    <a:bodyPr/>
                    <a:lstStyle/>
                    <a:p>
                      <a:pPr algn="l" rtl="0" fontAlgn="b"/>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endParaRPr lang="fr-B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08142778"/>
                  </a:ext>
                </a:extLst>
              </a:tr>
              <a:tr h="190500">
                <a:tc>
                  <a:txBody>
                    <a:bodyPr/>
                    <a:lstStyle/>
                    <a:p>
                      <a:pPr algn="l" fontAlgn="b"/>
                      <a:r>
                        <a:rPr lang="nl-BE" sz="1100" u="none" strike="noStrike"/>
                        <a:t>Maand</a:t>
                      </a:r>
                    </a:p>
                  </a:txBody>
                  <a:tcPr marL="9525" marR="9525" marT="9525" marB="0" anchor="b"/>
                </a:tc>
                <a:tc>
                  <a:txBody>
                    <a:bodyPr/>
                    <a:lstStyle/>
                    <a:p>
                      <a:pPr algn="l" fontAlgn="b"/>
                      <a:r>
                        <a:rPr lang="nl-BE" sz="1100" u="none" strike="noStrike"/>
                        <a:t>Handiservice</a:t>
                      </a:r>
                    </a:p>
                  </a:txBody>
                  <a:tcPr marL="9525" marR="9525" marT="9525" marB="0" anchor="b"/>
                </a:tc>
                <a:tc>
                  <a:txBody>
                    <a:bodyPr/>
                    <a:lstStyle/>
                    <a:p>
                      <a:pPr algn="l" fontAlgn="b"/>
                      <a:r>
                        <a:rPr lang="nl-BE" sz="1100" u="none" strike="noStrike"/>
                        <a:t>Handiflux</a:t>
                      </a:r>
                    </a:p>
                  </a:txBody>
                  <a:tcPr marL="9525" marR="9525" marT="9525" marB="0" anchor="b"/>
                </a:tc>
                <a:extLst>
                  <a:ext uri="{0D108BD9-81ED-4DB2-BD59-A6C34878D82A}">
                    <a16:rowId xmlns:a16="http://schemas.microsoft.com/office/drawing/2014/main" val="2012986527"/>
                  </a:ext>
                </a:extLst>
              </a:tr>
              <a:tr h="190500">
                <a:tc>
                  <a:txBody>
                    <a:bodyPr/>
                    <a:lstStyle/>
                    <a:p>
                      <a:pPr algn="l" fontAlgn="b"/>
                      <a:r>
                        <a:rPr lang="nl-BE" sz="1100" u="none" strike="noStrike"/>
                        <a:t>jan-18</a:t>
                      </a:r>
                    </a:p>
                  </a:txBody>
                  <a:tcPr marL="9525" marR="9525" marT="9525" marB="0" anchor="b"/>
                </a:tc>
                <a:tc>
                  <a:txBody>
                    <a:bodyPr/>
                    <a:lstStyle/>
                    <a:p>
                      <a:pPr algn="r" fontAlgn="b"/>
                      <a:r>
                        <a:rPr lang="nl-BE" sz="1100" u="none" strike="noStrike"/>
                        <a:t>896215</a:t>
                      </a:r>
                    </a:p>
                  </a:txBody>
                  <a:tcPr marL="9525" marR="9525" marT="9525" marB="0" anchor="b"/>
                </a:tc>
                <a:tc>
                  <a:txBody>
                    <a:bodyPr/>
                    <a:lstStyle/>
                    <a:p>
                      <a:pPr algn="r" fontAlgn="b"/>
                      <a:r>
                        <a:rPr lang="nl-BE" sz="1100" u="none" strike="noStrike"/>
                        <a:t>204924</a:t>
                      </a:r>
                    </a:p>
                  </a:txBody>
                  <a:tcPr marL="9525" marR="9525" marT="9525" marB="0" anchor="b"/>
                </a:tc>
                <a:extLst>
                  <a:ext uri="{0D108BD9-81ED-4DB2-BD59-A6C34878D82A}">
                    <a16:rowId xmlns:a16="http://schemas.microsoft.com/office/drawing/2014/main" val="1529068620"/>
                  </a:ext>
                </a:extLst>
              </a:tr>
              <a:tr h="190500">
                <a:tc>
                  <a:txBody>
                    <a:bodyPr/>
                    <a:lstStyle/>
                    <a:p>
                      <a:pPr algn="l" fontAlgn="b"/>
                      <a:r>
                        <a:rPr lang="nl-BE" sz="1100" u="none" strike="noStrike"/>
                        <a:t>feb-18</a:t>
                      </a:r>
                    </a:p>
                  </a:txBody>
                  <a:tcPr marL="9525" marR="9525" marT="9525" marB="0" anchor="b"/>
                </a:tc>
                <a:tc>
                  <a:txBody>
                    <a:bodyPr/>
                    <a:lstStyle/>
                    <a:p>
                      <a:pPr algn="r" fontAlgn="b"/>
                      <a:r>
                        <a:rPr lang="nl-BE" sz="1100" u="none" strike="noStrike"/>
                        <a:t>783564</a:t>
                      </a:r>
                    </a:p>
                  </a:txBody>
                  <a:tcPr marL="9525" marR="9525" marT="9525" marB="0" anchor="b"/>
                </a:tc>
                <a:tc>
                  <a:txBody>
                    <a:bodyPr/>
                    <a:lstStyle/>
                    <a:p>
                      <a:pPr algn="r" fontAlgn="b"/>
                      <a:r>
                        <a:rPr lang="nl-BE" sz="1100" u="none" strike="noStrike"/>
                        <a:t>177144</a:t>
                      </a:r>
                    </a:p>
                  </a:txBody>
                  <a:tcPr marL="9525" marR="9525" marT="9525" marB="0" anchor="b"/>
                </a:tc>
                <a:extLst>
                  <a:ext uri="{0D108BD9-81ED-4DB2-BD59-A6C34878D82A}">
                    <a16:rowId xmlns:a16="http://schemas.microsoft.com/office/drawing/2014/main" val="1343146864"/>
                  </a:ext>
                </a:extLst>
              </a:tr>
              <a:tr h="190500">
                <a:tc>
                  <a:txBody>
                    <a:bodyPr/>
                    <a:lstStyle/>
                    <a:p>
                      <a:pPr algn="l" fontAlgn="b"/>
                      <a:r>
                        <a:rPr lang="nl-BE" sz="1100" u="none" strike="noStrike"/>
                        <a:t>maart-18</a:t>
                      </a:r>
                    </a:p>
                  </a:txBody>
                  <a:tcPr marL="9525" marR="9525" marT="9525" marB="0" anchor="b"/>
                </a:tc>
                <a:tc>
                  <a:txBody>
                    <a:bodyPr/>
                    <a:lstStyle/>
                    <a:p>
                      <a:pPr algn="r" fontAlgn="b"/>
                      <a:r>
                        <a:rPr lang="nl-BE" sz="1100" u="none" strike="noStrike"/>
                        <a:t>729297</a:t>
                      </a:r>
                    </a:p>
                  </a:txBody>
                  <a:tcPr marL="9525" marR="9525" marT="9525" marB="0" anchor="b"/>
                </a:tc>
                <a:tc>
                  <a:txBody>
                    <a:bodyPr/>
                    <a:lstStyle/>
                    <a:p>
                      <a:pPr algn="r" fontAlgn="b"/>
                      <a:r>
                        <a:rPr lang="nl-BE" sz="1100" u="none" strike="noStrike"/>
                        <a:t>186022</a:t>
                      </a:r>
                    </a:p>
                  </a:txBody>
                  <a:tcPr marL="9525" marR="9525" marT="9525" marB="0" anchor="b"/>
                </a:tc>
                <a:extLst>
                  <a:ext uri="{0D108BD9-81ED-4DB2-BD59-A6C34878D82A}">
                    <a16:rowId xmlns:a16="http://schemas.microsoft.com/office/drawing/2014/main" val="2478479336"/>
                  </a:ext>
                </a:extLst>
              </a:tr>
              <a:tr h="190500">
                <a:tc>
                  <a:txBody>
                    <a:bodyPr/>
                    <a:lstStyle/>
                    <a:p>
                      <a:pPr algn="l" fontAlgn="b"/>
                      <a:r>
                        <a:rPr lang="nl-BE" sz="1100" u="none" strike="noStrike"/>
                        <a:t>apr-18</a:t>
                      </a:r>
                    </a:p>
                  </a:txBody>
                  <a:tcPr marL="9525" marR="9525" marT="9525" marB="0" anchor="b"/>
                </a:tc>
                <a:tc>
                  <a:txBody>
                    <a:bodyPr/>
                    <a:lstStyle/>
                    <a:p>
                      <a:pPr algn="r" fontAlgn="b"/>
                      <a:r>
                        <a:rPr lang="nl-BE" sz="1100" u="none" strike="noStrike"/>
                        <a:t>545284</a:t>
                      </a:r>
                    </a:p>
                  </a:txBody>
                  <a:tcPr marL="9525" marR="9525" marT="9525" marB="0" anchor="b"/>
                </a:tc>
                <a:tc>
                  <a:txBody>
                    <a:bodyPr/>
                    <a:lstStyle/>
                    <a:p>
                      <a:pPr algn="r" fontAlgn="b"/>
                      <a:r>
                        <a:rPr lang="nl-BE" sz="1100" u="none" strike="noStrike"/>
                        <a:t>114473</a:t>
                      </a:r>
                    </a:p>
                  </a:txBody>
                  <a:tcPr marL="9525" marR="9525" marT="9525" marB="0" anchor="b"/>
                </a:tc>
                <a:extLst>
                  <a:ext uri="{0D108BD9-81ED-4DB2-BD59-A6C34878D82A}">
                    <a16:rowId xmlns:a16="http://schemas.microsoft.com/office/drawing/2014/main" val="3817274160"/>
                  </a:ext>
                </a:extLst>
              </a:tr>
              <a:tr h="190500">
                <a:tc>
                  <a:txBody>
                    <a:bodyPr/>
                    <a:lstStyle/>
                    <a:p>
                      <a:pPr algn="l" fontAlgn="b"/>
                      <a:r>
                        <a:rPr lang="nl-BE" sz="1100" u="none" strike="noStrike"/>
                        <a:t>mei-18</a:t>
                      </a:r>
                    </a:p>
                  </a:txBody>
                  <a:tcPr marL="9525" marR="9525" marT="9525" marB="0" anchor="b"/>
                </a:tc>
                <a:tc>
                  <a:txBody>
                    <a:bodyPr/>
                    <a:lstStyle/>
                    <a:p>
                      <a:pPr algn="r" fontAlgn="b"/>
                      <a:r>
                        <a:rPr lang="nl-BE" sz="1100" u="none" strike="noStrike"/>
                        <a:t>648851</a:t>
                      </a:r>
                    </a:p>
                  </a:txBody>
                  <a:tcPr marL="9525" marR="9525" marT="9525" marB="0" anchor="b"/>
                </a:tc>
                <a:tc>
                  <a:txBody>
                    <a:bodyPr/>
                    <a:lstStyle/>
                    <a:p>
                      <a:pPr algn="r" fontAlgn="b"/>
                      <a:r>
                        <a:rPr lang="nl-BE" sz="1100" u="none" strike="noStrike"/>
                        <a:t>167360</a:t>
                      </a:r>
                    </a:p>
                  </a:txBody>
                  <a:tcPr marL="9525" marR="9525" marT="9525" marB="0" anchor="b"/>
                </a:tc>
                <a:extLst>
                  <a:ext uri="{0D108BD9-81ED-4DB2-BD59-A6C34878D82A}">
                    <a16:rowId xmlns:a16="http://schemas.microsoft.com/office/drawing/2014/main" val="975867866"/>
                  </a:ext>
                </a:extLst>
              </a:tr>
              <a:tr h="190500">
                <a:tc>
                  <a:txBody>
                    <a:bodyPr/>
                    <a:lstStyle/>
                    <a:p>
                      <a:pPr algn="l" fontAlgn="b"/>
                      <a:r>
                        <a:rPr lang="nl-BE" sz="1100" u="none" strike="noStrike"/>
                        <a:t>juni-18</a:t>
                      </a:r>
                    </a:p>
                  </a:txBody>
                  <a:tcPr marL="9525" marR="9525" marT="9525" marB="0" anchor="b"/>
                </a:tc>
                <a:tc>
                  <a:txBody>
                    <a:bodyPr/>
                    <a:lstStyle/>
                    <a:p>
                      <a:pPr algn="r" fontAlgn="b"/>
                      <a:r>
                        <a:rPr lang="nl-BE" sz="1100" u="none" strike="noStrike"/>
                        <a:t>1090368</a:t>
                      </a:r>
                    </a:p>
                  </a:txBody>
                  <a:tcPr marL="9525" marR="9525" marT="9525" marB="0" anchor="b"/>
                </a:tc>
                <a:tc>
                  <a:txBody>
                    <a:bodyPr/>
                    <a:lstStyle/>
                    <a:p>
                      <a:pPr algn="r" fontAlgn="b"/>
                      <a:r>
                        <a:rPr lang="nl-BE" sz="1100" u="none" strike="noStrike"/>
                        <a:t>267273</a:t>
                      </a:r>
                    </a:p>
                  </a:txBody>
                  <a:tcPr marL="9525" marR="9525" marT="9525" marB="0" anchor="b"/>
                </a:tc>
                <a:extLst>
                  <a:ext uri="{0D108BD9-81ED-4DB2-BD59-A6C34878D82A}">
                    <a16:rowId xmlns:a16="http://schemas.microsoft.com/office/drawing/2014/main" val="2355805307"/>
                  </a:ext>
                </a:extLst>
              </a:tr>
              <a:tr h="190500">
                <a:tc>
                  <a:txBody>
                    <a:bodyPr/>
                    <a:lstStyle/>
                    <a:p>
                      <a:pPr algn="l" fontAlgn="b"/>
                      <a:r>
                        <a:rPr lang="nl-BE" sz="1100" u="none" strike="noStrike"/>
                        <a:t>juli-18</a:t>
                      </a:r>
                    </a:p>
                  </a:txBody>
                  <a:tcPr marL="9525" marR="9525" marT="9525" marB="0" anchor="b"/>
                </a:tc>
                <a:tc>
                  <a:txBody>
                    <a:bodyPr/>
                    <a:lstStyle/>
                    <a:p>
                      <a:pPr algn="r" fontAlgn="b"/>
                      <a:r>
                        <a:rPr lang="nl-BE" sz="1100" u="none" strike="noStrike"/>
                        <a:t>1718502</a:t>
                      </a:r>
                    </a:p>
                  </a:txBody>
                  <a:tcPr marL="9525" marR="9525" marT="9525" marB="0" anchor="b"/>
                </a:tc>
                <a:tc>
                  <a:txBody>
                    <a:bodyPr/>
                    <a:lstStyle/>
                    <a:p>
                      <a:pPr algn="r" fontAlgn="b"/>
                      <a:r>
                        <a:rPr lang="nl-BE" sz="1100" u="none" strike="noStrike"/>
                        <a:t>462961</a:t>
                      </a:r>
                    </a:p>
                  </a:txBody>
                  <a:tcPr marL="9525" marR="9525" marT="9525" marB="0" anchor="b"/>
                </a:tc>
                <a:extLst>
                  <a:ext uri="{0D108BD9-81ED-4DB2-BD59-A6C34878D82A}">
                    <a16:rowId xmlns:a16="http://schemas.microsoft.com/office/drawing/2014/main" val="2695767538"/>
                  </a:ext>
                </a:extLst>
              </a:tr>
              <a:tr h="190500">
                <a:tc>
                  <a:txBody>
                    <a:bodyPr/>
                    <a:lstStyle/>
                    <a:p>
                      <a:pPr algn="l" fontAlgn="b"/>
                      <a:r>
                        <a:rPr lang="nl-BE" sz="1100" u="none" strike="noStrike"/>
                        <a:t>aug-18</a:t>
                      </a:r>
                    </a:p>
                  </a:txBody>
                  <a:tcPr marL="9525" marR="9525" marT="9525" marB="0" anchor="b"/>
                </a:tc>
                <a:tc>
                  <a:txBody>
                    <a:bodyPr/>
                    <a:lstStyle/>
                    <a:p>
                      <a:pPr algn="r" fontAlgn="b"/>
                      <a:r>
                        <a:rPr lang="nl-BE" sz="1100" u="none" strike="noStrike"/>
                        <a:t>2686301</a:t>
                      </a:r>
                    </a:p>
                  </a:txBody>
                  <a:tcPr marL="9525" marR="9525" marT="9525" marB="0" anchor="b"/>
                </a:tc>
                <a:tc>
                  <a:txBody>
                    <a:bodyPr/>
                    <a:lstStyle/>
                    <a:p>
                      <a:pPr algn="r" fontAlgn="b"/>
                      <a:r>
                        <a:rPr lang="nl-BE" sz="1100" u="none" strike="noStrike"/>
                        <a:t>737370</a:t>
                      </a:r>
                    </a:p>
                  </a:txBody>
                  <a:tcPr marL="9525" marR="9525" marT="9525" marB="0" anchor="b"/>
                </a:tc>
                <a:extLst>
                  <a:ext uri="{0D108BD9-81ED-4DB2-BD59-A6C34878D82A}">
                    <a16:rowId xmlns:a16="http://schemas.microsoft.com/office/drawing/2014/main" val="2151771485"/>
                  </a:ext>
                </a:extLst>
              </a:tr>
              <a:tr h="190500">
                <a:tc>
                  <a:txBody>
                    <a:bodyPr/>
                    <a:lstStyle/>
                    <a:p>
                      <a:pPr algn="l" fontAlgn="b"/>
                      <a:r>
                        <a:rPr lang="nl-BE" sz="1100" u="none" strike="noStrike"/>
                        <a:t>sept-18</a:t>
                      </a:r>
                    </a:p>
                  </a:txBody>
                  <a:tcPr marL="9525" marR="9525" marT="9525" marB="0" anchor="b"/>
                </a:tc>
                <a:tc>
                  <a:txBody>
                    <a:bodyPr/>
                    <a:lstStyle/>
                    <a:p>
                      <a:pPr algn="r" fontAlgn="b"/>
                      <a:r>
                        <a:rPr lang="nl-BE" sz="1100" u="none" strike="noStrike"/>
                        <a:t>3518094</a:t>
                      </a:r>
                    </a:p>
                  </a:txBody>
                  <a:tcPr marL="9525" marR="9525" marT="9525" marB="0" anchor="b"/>
                </a:tc>
                <a:tc>
                  <a:txBody>
                    <a:bodyPr/>
                    <a:lstStyle/>
                    <a:p>
                      <a:pPr algn="r" fontAlgn="b"/>
                      <a:r>
                        <a:rPr lang="nl-BE" sz="1100" u="none" strike="noStrike"/>
                        <a:t>1017667</a:t>
                      </a:r>
                    </a:p>
                  </a:txBody>
                  <a:tcPr marL="9525" marR="9525" marT="9525" marB="0" anchor="b"/>
                </a:tc>
                <a:extLst>
                  <a:ext uri="{0D108BD9-81ED-4DB2-BD59-A6C34878D82A}">
                    <a16:rowId xmlns:a16="http://schemas.microsoft.com/office/drawing/2014/main" val="90575052"/>
                  </a:ext>
                </a:extLst>
              </a:tr>
              <a:tr h="190500">
                <a:tc>
                  <a:txBody>
                    <a:bodyPr/>
                    <a:lstStyle/>
                    <a:p>
                      <a:pPr algn="l" fontAlgn="b"/>
                      <a:r>
                        <a:rPr lang="nl-BE" sz="1100" u="none" strike="noStrike"/>
                        <a:t>okt-18</a:t>
                      </a:r>
                    </a:p>
                  </a:txBody>
                  <a:tcPr marL="9525" marR="9525" marT="9525" marB="0" anchor="b"/>
                </a:tc>
                <a:tc>
                  <a:txBody>
                    <a:bodyPr/>
                    <a:lstStyle/>
                    <a:p>
                      <a:pPr algn="r" fontAlgn="b"/>
                      <a:r>
                        <a:rPr lang="nl-BE" sz="1100" u="none" strike="noStrike"/>
                        <a:t>2466929</a:t>
                      </a:r>
                    </a:p>
                  </a:txBody>
                  <a:tcPr marL="9525" marR="9525" marT="9525" marB="0" anchor="b"/>
                </a:tc>
                <a:tc>
                  <a:txBody>
                    <a:bodyPr/>
                    <a:lstStyle/>
                    <a:p>
                      <a:pPr algn="r" fontAlgn="b"/>
                      <a:r>
                        <a:rPr lang="nl-BE" sz="1100" u="none" strike="noStrike"/>
                        <a:t>616653</a:t>
                      </a:r>
                    </a:p>
                  </a:txBody>
                  <a:tcPr marL="9525" marR="9525" marT="9525" marB="0" anchor="b"/>
                </a:tc>
                <a:extLst>
                  <a:ext uri="{0D108BD9-81ED-4DB2-BD59-A6C34878D82A}">
                    <a16:rowId xmlns:a16="http://schemas.microsoft.com/office/drawing/2014/main" val="1967333956"/>
                  </a:ext>
                </a:extLst>
              </a:tr>
              <a:tr h="190500">
                <a:tc>
                  <a:txBody>
                    <a:bodyPr/>
                    <a:lstStyle/>
                    <a:p>
                      <a:pPr algn="l" fontAlgn="b"/>
                      <a:r>
                        <a:rPr lang="nl-BE" sz="1100" u="none" strike="noStrike"/>
                        <a:t>nov-18</a:t>
                      </a:r>
                    </a:p>
                  </a:txBody>
                  <a:tcPr marL="9525" marR="9525" marT="9525" marB="0" anchor="b"/>
                </a:tc>
                <a:tc>
                  <a:txBody>
                    <a:bodyPr/>
                    <a:lstStyle/>
                    <a:p>
                      <a:pPr algn="r" fontAlgn="b"/>
                      <a:r>
                        <a:rPr lang="nl-BE" sz="1100" u="none" strike="noStrike"/>
                        <a:t>0</a:t>
                      </a:r>
                    </a:p>
                  </a:txBody>
                  <a:tcPr marL="9525" marR="9525" marT="9525" marB="0" anchor="b"/>
                </a:tc>
                <a:tc>
                  <a:txBody>
                    <a:bodyPr/>
                    <a:lstStyle/>
                    <a:p>
                      <a:pPr algn="r" fontAlgn="b"/>
                      <a:r>
                        <a:rPr lang="nl-BE" sz="1100" u="none" strike="noStrike"/>
                        <a:t>0</a:t>
                      </a:r>
                    </a:p>
                  </a:txBody>
                  <a:tcPr marL="9525" marR="9525" marT="9525" marB="0" anchor="b"/>
                </a:tc>
                <a:extLst>
                  <a:ext uri="{0D108BD9-81ED-4DB2-BD59-A6C34878D82A}">
                    <a16:rowId xmlns:a16="http://schemas.microsoft.com/office/drawing/2014/main" val="770756437"/>
                  </a:ext>
                </a:extLst>
              </a:tr>
              <a:tr h="190500">
                <a:tc>
                  <a:txBody>
                    <a:bodyPr/>
                    <a:lstStyle/>
                    <a:p>
                      <a:pPr algn="l" fontAlgn="b"/>
                      <a:r>
                        <a:rPr lang="nl-BE" sz="1100" u="none" strike="noStrike"/>
                        <a:t>dec-18</a:t>
                      </a:r>
                    </a:p>
                  </a:txBody>
                  <a:tcPr marL="9525" marR="9525" marT="9525" marB="0" anchor="b"/>
                </a:tc>
                <a:tc>
                  <a:txBody>
                    <a:bodyPr/>
                    <a:lstStyle/>
                    <a:p>
                      <a:pPr algn="r" fontAlgn="b"/>
                      <a:r>
                        <a:rPr lang="nl-BE" sz="1100" u="none" strike="noStrike"/>
                        <a:t>0</a:t>
                      </a:r>
                    </a:p>
                  </a:txBody>
                  <a:tcPr marL="9525" marR="9525" marT="9525" marB="0" anchor="b"/>
                </a:tc>
                <a:tc>
                  <a:txBody>
                    <a:bodyPr/>
                    <a:lstStyle/>
                    <a:p>
                      <a:pPr algn="r" fontAlgn="b"/>
                      <a:r>
                        <a:rPr lang="nl-BE" sz="1100" u="none" strike="noStrike"/>
                        <a:t>0</a:t>
                      </a:r>
                    </a:p>
                  </a:txBody>
                  <a:tcPr marL="9525" marR="9525" marT="9525" marB="0" anchor="b"/>
                </a:tc>
                <a:extLst>
                  <a:ext uri="{0D108BD9-81ED-4DB2-BD59-A6C34878D82A}">
                    <a16:rowId xmlns:a16="http://schemas.microsoft.com/office/drawing/2014/main" val="2682372763"/>
                  </a:ext>
                </a:extLst>
              </a:tr>
              <a:tr h="200025">
                <a:tc>
                  <a:txBody>
                    <a:bodyPr/>
                    <a:lstStyle/>
                    <a:p>
                      <a:pPr algn="l" fontAlgn="b"/>
                      <a:r>
                        <a:rPr lang="nl-BE" sz="1100" u="none" strike="noStrike"/>
                        <a:t>Totaal 2018</a:t>
                      </a:r>
                    </a:p>
                  </a:txBody>
                  <a:tcPr marL="9525" marR="9525" marT="9525" marB="0" anchor="b"/>
                </a:tc>
                <a:tc>
                  <a:txBody>
                    <a:bodyPr/>
                    <a:lstStyle/>
                    <a:p>
                      <a:pPr algn="r" fontAlgn="b"/>
                      <a:r>
                        <a:rPr lang="nl-BE" sz="1100" u="none" strike="noStrike"/>
                        <a:t>15083405</a:t>
                      </a:r>
                    </a:p>
                  </a:txBody>
                  <a:tcPr marL="9525" marR="9525" marT="9525" marB="0" anchor="b"/>
                </a:tc>
                <a:tc>
                  <a:txBody>
                    <a:bodyPr/>
                    <a:lstStyle/>
                    <a:p>
                      <a:pPr algn="r" fontAlgn="b"/>
                      <a:r>
                        <a:rPr lang="nl-BE" sz="1100" u="none" strike="noStrike" dirty="0"/>
                        <a:t>3951847</a:t>
                      </a:r>
                    </a:p>
                  </a:txBody>
                  <a:tcPr marL="9525" marR="9525" marT="9525" marB="0" anchor="b"/>
                </a:tc>
                <a:extLst>
                  <a:ext uri="{0D108BD9-81ED-4DB2-BD59-A6C34878D82A}">
                    <a16:rowId xmlns:a16="http://schemas.microsoft.com/office/drawing/2014/main" val="3140933253"/>
                  </a:ext>
                </a:extLst>
              </a:tr>
            </a:tbl>
          </a:graphicData>
        </a:graphic>
      </p:graphicFrame>
    </p:spTree>
    <p:extLst>
      <p:ext uri="{BB962C8B-B14F-4D97-AF65-F5344CB8AC3E}">
        <p14:creationId xmlns:p14="http://schemas.microsoft.com/office/powerpoint/2010/main" val="2313310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E59267-4731-4EEB-95A7-952FD1092A7E}"/>
              </a:ext>
            </a:extLst>
          </p:cNvPr>
          <p:cNvSpPr>
            <a:spLocks noGrp="1"/>
          </p:cNvSpPr>
          <p:nvPr>
            <p:ph sz="half" idx="1"/>
          </p:nvPr>
        </p:nvSpPr>
        <p:spPr/>
        <p:txBody>
          <a:bodyPr/>
          <a:lstStyle/>
          <a:p>
            <a:pPr marL="0" indent="0">
              <a:buNone/>
              <a:defRPr/>
            </a:pPr>
            <a:r>
              <a:rPr lang="fr-BE" sz="2000" b="1" u="sng" dirty="0">
                <a:solidFill>
                  <a:srgbClr val="FF0000"/>
                </a:solidFill>
              </a:rPr>
              <a:t>In </a:t>
            </a:r>
            <a:r>
              <a:rPr lang="fr-BE" sz="2000" b="1" u="sng" dirty="0" err="1">
                <a:solidFill>
                  <a:srgbClr val="FF0000"/>
                </a:solidFill>
              </a:rPr>
              <a:t>productie</a:t>
            </a:r>
            <a:r>
              <a:rPr lang="fr-BE" sz="2000" b="1" dirty="0">
                <a:solidFill>
                  <a:srgbClr val="FF0000"/>
                </a:solidFill>
              </a:rPr>
              <a:t>	</a:t>
            </a:r>
            <a:r>
              <a:rPr lang="fr-BE" sz="1400" dirty="0"/>
              <a:t>		</a:t>
            </a:r>
          </a:p>
          <a:p>
            <a:pPr>
              <a:buFontTx/>
              <a:buChar char="-"/>
              <a:defRPr/>
            </a:pPr>
            <a:r>
              <a:rPr lang="nl-BE" sz="1200" dirty="0"/>
              <a:t>SPRB + SLRB (sociale huisvesting Brussel)</a:t>
            </a:r>
          </a:p>
          <a:p>
            <a:pPr>
              <a:buFontTx/>
              <a:buChar char="-"/>
              <a:defRPr/>
            </a:pPr>
            <a:r>
              <a:rPr lang="nl-BE" sz="1200" dirty="0"/>
              <a:t>Federale Pensioendienst		</a:t>
            </a:r>
          </a:p>
          <a:p>
            <a:pPr>
              <a:buFontTx/>
              <a:buChar char="-"/>
              <a:defRPr/>
            </a:pPr>
            <a:r>
              <a:rPr lang="nl-BE" sz="1200" dirty="0"/>
              <a:t>Waalse fiscaliteit (verkeersbelasting)</a:t>
            </a:r>
          </a:p>
          <a:p>
            <a:pPr>
              <a:buFontTx/>
              <a:buChar char="-"/>
              <a:defRPr/>
            </a:pPr>
            <a:r>
              <a:rPr lang="nl-BE" sz="1200" dirty="0"/>
              <a:t>POD MI (voogdij </a:t>
            </a:r>
            <a:r>
              <a:rPr lang="nl-BE" sz="1200" dirty="0" err="1"/>
              <a:t>OCMW’s</a:t>
            </a:r>
            <a:r>
              <a:rPr lang="nl-BE" sz="1200" dirty="0"/>
              <a:t>)		</a:t>
            </a:r>
          </a:p>
          <a:p>
            <a:pPr>
              <a:buFontTx/>
              <a:buChar char="-"/>
              <a:defRPr/>
            </a:pPr>
            <a:r>
              <a:rPr lang="nl-BE" sz="1200" dirty="0"/>
              <a:t>OCMW</a:t>
            </a:r>
          </a:p>
          <a:p>
            <a:pPr>
              <a:buFontTx/>
              <a:buChar char="-"/>
              <a:defRPr/>
            </a:pPr>
            <a:r>
              <a:rPr lang="nl-BE" sz="1200" dirty="0"/>
              <a:t>Vlaamse dienst studiebeurzen		</a:t>
            </a:r>
          </a:p>
          <a:p>
            <a:pPr>
              <a:buFontTx/>
              <a:buChar char="-"/>
              <a:defRPr/>
            </a:pPr>
            <a:r>
              <a:rPr lang="nl-BE" sz="1200" dirty="0"/>
              <a:t>VMSW (sociale huisvesting Vlaanderen)	</a:t>
            </a:r>
          </a:p>
          <a:p>
            <a:pPr>
              <a:buFontTx/>
              <a:buChar char="-"/>
              <a:defRPr/>
            </a:pPr>
            <a:r>
              <a:rPr lang="nl-BE" sz="1200" dirty="0" err="1"/>
              <a:t>AViQ</a:t>
            </a:r>
            <a:r>
              <a:rPr lang="nl-BE" sz="1200" dirty="0"/>
              <a:t>				</a:t>
            </a:r>
          </a:p>
          <a:p>
            <a:pPr>
              <a:buFontTx/>
              <a:buChar char="-"/>
              <a:defRPr/>
            </a:pPr>
            <a:r>
              <a:rPr lang="nl-BE" sz="1200" dirty="0"/>
              <a:t>DAVINCI (volwassenenonderwijs Vlaanderen)	</a:t>
            </a:r>
          </a:p>
          <a:p>
            <a:pPr>
              <a:buFontTx/>
              <a:buChar char="-"/>
              <a:defRPr/>
            </a:pPr>
            <a:r>
              <a:rPr lang="nl-BE" sz="1200" dirty="0"/>
              <a:t>DGO4 (sociale huisvesting Wallonië)		</a:t>
            </a:r>
          </a:p>
          <a:p>
            <a:pPr>
              <a:buFontTx/>
              <a:buChar char="-"/>
              <a:defRPr/>
            </a:pPr>
            <a:r>
              <a:rPr lang="nl-BE" sz="1200" dirty="0"/>
              <a:t>Dienst studiebeurzen</a:t>
            </a:r>
          </a:p>
          <a:p>
            <a:pPr>
              <a:buFontTx/>
              <a:buChar char="-"/>
              <a:defRPr/>
            </a:pPr>
            <a:r>
              <a:rPr lang="nl-BE" sz="1200" dirty="0"/>
              <a:t>BIPT</a:t>
            </a:r>
          </a:p>
          <a:p>
            <a:pPr>
              <a:buFontTx/>
              <a:buChar char="-"/>
              <a:defRPr/>
            </a:pPr>
            <a:r>
              <a:rPr lang="nl-BE" sz="1200" dirty="0" err="1"/>
              <a:t>Phare</a:t>
            </a:r>
            <a:endParaRPr lang="nl-BE" sz="1200" dirty="0"/>
          </a:p>
          <a:p>
            <a:pPr>
              <a:buFontTx/>
              <a:buChar char="-"/>
              <a:defRPr/>
            </a:pPr>
            <a:r>
              <a:rPr lang="nl-BE" sz="1200" dirty="0"/>
              <a:t>DGO7 (kijk- en luistergeld)</a:t>
            </a:r>
          </a:p>
          <a:p>
            <a:pPr>
              <a:buFontTx/>
              <a:buChar char="-"/>
              <a:defRPr/>
            </a:pPr>
            <a:r>
              <a:rPr lang="nl-BE" sz="1200" dirty="0"/>
              <a:t>Externe preventiediensten</a:t>
            </a:r>
          </a:p>
          <a:p>
            <a:pPr>
              <a:buFontTx/>
              <a:buChar char="-"/>
              <a:defRPr/>
            </a:pPr>
            <a:r>
              <a:rPr lang="nl-BE" sz="1200" dirty="0"/>
              <a:t>VSB (Vlaamse zorgverzekering)</a:t>
            </a:r>
          </a:p>
          <a:p>
            <a:pPr>
              <a:buFontTx/>
              <a:buChar char="-"/>
              <a:defRPr/>
            </a:pPr>
            <a:r>
              <a:rPr lang="nl-BE" sz="1200" dirty="0" err="1"/>
              <a:t>AquaFlanders</a:t>
            </a:r>
            <a:r>
              <a:rPr lang="nl-BE" sz="1200" dirty="0"/>
              <a:t> (vermindering heffing op waterverontreiniging Vlaanderen)</a:t>
            </a:r>
          </a:p>
          <a:p>
            <a:pPr>
              <a:buFontTx/>
              <a:buChar char="-"/>
              <a:defRPr/>
            </a:pPr>
            <a:r>
              <a:rPr lang="nl-BE" sz="1200" dirty="0"/>
              <a:t>DSL</a:t>
            </a:r>
          </a:p>
          <a:p>
            <a:pPr>
              <a:buFontTx/>
              <a:buChar char="-"/>
              <a:defRPr/>
            </a:pPr>
            <a:r>
              <a:rPr lang="nl-BE" sz="1200" dirty="0"/>
              <a:t>Kind en Gezin</a:t>
            </a:r>
          </a:p>
          <a:p>
            <a:pPr>
              <a:buFontTx/>
              <a:buChar char="-"/>
              <a:defRPr/>
            </a:pPr>
            <a:endParaRPr lang="fr-BE" sz="1300" dirty="0"/>
          </a:p>
          <a:p>
            <a:pPr>
              <a:buFontTx/>
              <a:buChar char="-"/>
              <a:defRPr/>
            </a:pPr>
            <a:endParaRPr lang="fr-BE" sz="1400" dirty="0"/>
          </a:p>
          <a:p>
            <a:pPr marL="0" indent="0">
              <a:buNone/>
              <a:defRPr/>
            </a:pPr>
            <a:endParaRPr lang="fr-BE" dirty="0"/>
          </a:p>
        </p:txBody>
      </p:sp>
      <p:sp>
        <p:nvSpPr>
          <p:cNvPr id="2" name="Content Placeholder 1"/>
          <p:cNvSpPr>
            <a:spLocks noGrp="1"/>
          </p:cNvSpPr>
          <p:nvPr>
            <p:ph sz="half" idx="2"/>
          </p:nvPr>
        </p:nvSpPr>
        <p:spPr/>
        <p:txBody>
          <a:bodyPr/>
          <a:lstStyle/>
          <a:p>
            <a:pPr marL="0" indent="0">
              <a:buNone/>
            </a:pPr>
            <a:r>
              <a:rPr lang="fr-BE" sz="2000" b="1" u="sng" dirty="0">
                <a:solidFill>
                  <a:srgbClr val="FF0000"/>
                </a:solidFill>
              </a:rPr>
              <a:t>In test</a:t>
            </a:r>
            <a:endParaRPr lang="fr-BE" sz="1400" dirty="0"/>
          </a:p>
          <a:p>
            <a:pPr>
              <a:buFontTx/>
              <a:buChar char="-"/>
            </a:pPr>
            <a:r>
              <a:rPr lang="nl-BE" sz="1200" dirty="0"/>
              <a:t>VWF (sociale huisvesting Vlaanderen)</a:t>
            </a:r>
          </a:p>
          <a:p>
            <a:pPr>
              <a:buFontTx/>
              <a:buChar char="-"/>
            </a:pPr>
            <a:r>
              <a:rPr lang="nl-BE" sz="1200" dirty="0"/>
              <a:t>ziekenfondsen</a:t>
            </a:r>
            <a:endParaRPr lang="en-US" sz="1200" dirty="0"/>
          </a:p>
        </p:txBody>
      </p:sp>
      <p:sp>
        <p:nvSpPr>
          <p:cNvPr id="15363" name="Slide Number Placeholder 4">
            <a:extLst>
              <a:ext uri="{FF2B5EF4-FFF2-40B4-BE49-F238E27FC236}">
                <a16:creationId xmlns:a16="http://schemas.microsoft.com/office/drawing/2014/main" id="{DC709436-2A37-4198-A0C4-2636CD32F581}"/>
              </a:ext>
            </a:extLst>
          </p:cNvPr>
          <p:cNvSpPr>
            <a:spLocks noGrp="1"/>
          </p:cNvSpPr>
          <p:nvPr>
            <p:ph type="sldNum" sz="quarter" idx="10"/>
          </p:nvPr>
        </p:nvSpPr>
        <p:spPr/>
        <p:txBody>
          <a:bodyPr vert="horz" lIns="91440" tIns="45720" rIns="91440" bIns="45720" rtlCol="0" anchor="ctr"/>
          <a:lstStyle/>
          <a:p>
            <a:r>
              <a:rPr lang="en-US" altLang="fr-FR" dirty="0"/>
              <a:t> </a:t>
            </a:r>
            <a:fld id="{C21E3E1E-5222-48C3-9B57-DA910C60244C}" type="slidenum">
              <a:rPr lang="en-US" altLang="fr-FR"/>
              <a:pPr/>
              <a:t>22</a:t>
            </a:fld>
            <a:endParaRPr lang="en-US" altLang="fr-FR" dirty="0"/>
          </a:p>
        </p:txBody>
      </p:sp>
      <p:sp>
        <p:nvSpPr>
          <p:cNvPr id="7" name="Title 1"/>
          <p:cNvSpPr txBox="1">
            <a:spLocks/>
          </p:cNvSpPr>
          <p:nvPr/>
        </p:nvSpPr>
        <p:spPr bwMode="auto">
          <a:xfrm>
            <a:off x="619944" y="341040"/>
            <a:ext cx="8229600" cy="922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eaLnBrk="0" fontAlgn="base" hangingPunct="0">
              <a:spcBef>
                <a:spcPct val="0"/>
              </a:spcBef>
              <a:spcAft>
                <a:spcPct val="0"/>
              </a:spcAft>
              <a:defRPr sz="4000" b="0" kern="1200">
                <a:solidFill>
                  <a:srgbClr val="0087BE"/>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a:lstStyle>
          <a:p>
            <a:r>
              <a:rPr lang="en-US"/>
              <a:t>7.	Utilisation du service</a:t>
            </a:r>
            <a:endParaRPr lang="en-US" dirty="0"/>
          </a:p>
        </p:txBody>
      </p:sp>
    </p:spTree>
    <p:extLst>
      <p:ext uri="{BB962C8B-B14F-4D97-AF65-F5344CB8AC3E}">
        <p14:creationId xmlns:p14="http://schemas.microsoft.com/office/powerpoint/2010/main" val="14250805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8.	</a:t>
            </a:r>
            <a:r>
              <a:rPr lang="en-US" dirty="0" err="1"/>
              <a:t>Nuttige</a:t>
            </a:r>
            <a:r>
              <a:rPr lang="en-US" dirty="0"/>
              <a:t> </a:t>
            </a:r>
            <a:r>
              <a:rPr lang="en-US" dirty="0" err="1"/>
              <a:t>informatie</a:t>
            </a:r>
            <a:endParaRPr lang="en-US" dirty="0"/>
          </a:p>
        </p:txBody>
      </p:sp>
      <p:sp>
        <p:nvSpPr>
          <p:cNvPr id="3" name="Content Placeholder 2"/>
          <p:cNvSpPr>
            <a:spLocks noGrp="1"/>
          </p:cNvSpPr>
          <p:nvPr>
            <p:ph idx="1"/>
          </p:nvPr>
        </p:nvSpPr>
        <p:spPr/>
        <p:txBody>
          <a:bodyPr/>
          <a:lstStyle/>
          <a:p>
            <a:pPr marL="0" indent="0">
              <a:buNone/>
            </a:pPr>
            <a:r>
              <a:rPr lang="fr-FR" dirty="0"/>
              <a:t>-  </a:t>
            </a:r>
            <a:r>
              <a:rPr lang="nl-NL" dirty="0"/>
              <a:t>VAPH en AVIQ zijn bereid hun informatie ter beschikking te stellen van het KSZ-netwerk </a:t>
            </a:r>
          </a:p>
          <a:p>
            <a:pPr marL="0" indent="0">
              <a:buNone/>
            </a:pPr>
            <a:endParaRPr lang="fr-FR" dirty="0"/>
          </a:p>
          <a:p>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23</a:t>
            </a:fld>
            <a:endParaRPr lang="en-GB" dirty="0"/>
          </a:p>
        </p:txBody>
      </p:sp>
    </p:spTree>
    <p:extLst>
      <p:ext uri="{BB962C8B-B14F-4D97-AF65-F5344CB8AC3E}">
        <p14:creationId xmlns:p14="http://schemas.microsoft.com/office/powerpoint/2010/main" val="251604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24</a:t>
            </a:fld>
            <a:endParaRPr lang="en-GB" dirty="0"/>
          </a:p>
        </p:txBody>
      </p:sp>
    </p:spTree>
    <p:extLst>
      <p:ext uri="{BB962C8B-B14F-4D97-AF65-F5344CB8AC3E}">
        <p14:creationId xmlns:p14="http://schemas.microsoft.com/office/powerpoint/2010/main" val="2546744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FF2777-7D45-47D1-BB4C-393A2A4DADE7}"/>
              </a:ext>
            </a:extLst>
          </p:cNvPr>
          <p:cNvSpPr txBox="1"/>
          <p:nvPr/>
        </p:nvSpPr>
        <p:spPr>
          <a:xfrm>
            <a:off x="1259632" y="1700808"/>
            <a:ext cx="7416800" cy="3785652"/>
          </a:xfrm>
          <a:prstGeom prst="rect">
            <a:avLst/>
          </a:prstGeom>
          <a:noFill/>
        </p:spPr>
        <p:txBody>
          <a:bodyPr>
            <a:spAutoFit/>
          </a:bodyPr>
          <a:lstStyle/>
          <a:p>
            <a:pPr marL="457200" indent="-457200" eaLnBrk="1" hangingPunct="1">
              <a:buClr>
                <a:srgbClr val="0087BE"/>
              </a:buClr>
              <a:buAutoNum type="arabicPeriod"/>
              <a:defRPr/>
            </a:pPr>
            <a:endParaRPr lang="fr-BE" sz="2400" dirty="0">
              <a:latin typeface="Arial" charset="0"/>
            </a:endParaRPr>
          </a:p>
          <a:p>
            <a:pPr marL="457200" indent="-457200" eaLnBrk="1" hangingPunct="1">
              <a:buClr>
                <a:srgbClr val="0087BE"/>
              </a:buClr>
              <a:buAutoNum type="arabicPeriod"/>
              <a:defRPr/>
            </a:pPr>
            <a:r>
              <a:rPr lang="nl-BE" sz="2400" dirty="0">
                <a:latin typeface="Arial" charset="0"/>
              </a:rPr>
              <a:t>Benaming van de dienst</a:t>
            </a:r>
          </a:p>
          <a:p>
            <a:pPr marL="457200" indent="-457200" eaLnBrk="1" hangingPunct="1">
              <a:buClr>
                <a:srgbClr val="0087BE"/>
              </a:buClr>
              <a:buAutoNum type="arabicPeriod"/>
              <a:defRPr/>
            </a:pPr>
            <a:r>
              <a:rPr lang="nl-BE" sz="2400" dirty="0">
                <a:latin typeface="Arial" charset="0"/>
              </a:rPr>
              <a:t>Ontwerp van de interfaces</a:t>
            </a:r>
          </a:p>
          <a:p>
            <a:pPr marL="457200" indent="-457200" eaLnBrk="1" hangingPunct="1">
              <a:buClr>
                <a:srgbClr val="0087BE"/>
              </a:buClr>
              <a:buFontTx/>
              <a:buAutoNum type="arabicPeriod"/>
              <a:defRPr/>
            </a:pPr>
            <a:r>
              <a:rPr lang="nl-BE" sz="2400" dirty="0">
                <a:latin typeface="Arial" charset="0"/>
              </a:rPr>
              <a:t>Voorstelling van de dienst</a:t>
            </a:r>
          </a:p>
          <a:p>
            <a:pPr marL="457200" indent="-457200" eaLnBrk="1" hangingPunct="1">
              <a:buClr>
                <a:srgbClr val="0087BE"/>
              </a:buClr>
              <a:buFontTx/>
              <a:buAutoNum type="arabicPeriod"/>
              <a:defRPr/>
            </a:pPr>
            <a:r>
              <a:rPr lang="nl-BE" sz="2400" dirty="0">
                <a:latin typeface="Arial" charset="0"/>
              </a:rPr>
              <a:t>Vragen</a:t>
            </a:r>
          </a:p>
          <a:p>
            <a:pPr marL="457200" indent="-457200" eaLnBrk="1" hangingPunct="1">
              <a:buClr>
                <a:srgbClr val="0087BE"/>
              </a:buClr>
              <a:buFontTx/>
              <a:buAutoNum type="arabicPeriod"/>
              <a:defRPr/>
            </a:pPr>
            <a:r>
              <a:rPr lang="nl-BE" sz="2400" dirty="0">
                <a:latin typeface="Arial" charset="0"/>
              </a:rPr>
              <a:t>Situatie van de ziekenfondsen</a:t>
            </a:r>
          </a:p>
          <a:p>
            <a:pPr marL="457200" indent="-457200" eaLnBrk="1" hangingPunct="1">
              <a:buClr>
                <a:srgbClr val="0087BE"/>
              </a:buClr>
              <a:buFontTx/>
              <a:buAutoNum type="arabicPeriod"/>
              <a:defRPr/>
            </a:pPr>
            <a:r>
              <a:rPr lang="nl-BE" sz="2400" dirty="0">
                <a:latin typeface="Arial" charset="0"/>
              </a:rPr>
              <a:t>Vragen van de DGPH</a:t>
            </a:r>
          </a:p>
          <a:p>
            <a:pPr marL="457200" indent="-457200" eaLnBrk="1" hangingPunct="1">
              <a:buClr>
                <a:srgbClr val="0087BE"/>
              </a:buClr>
              <a:buFontTx/>
              <a:buAutoNum type="arabicPeriod"/>
              <a:defRPr/>
            </a:pPr>
            <a:r>
              <a:rPr lang="nl-BE" sz="2400" dirty="0">
                <a:latin typeface="Arial" charset="0"/>
              </a:rPr>
              <a:t>Gebruik van de dienst</a:t>
            </a:r>
          </a:p>
          <a:p>
            <a:pPr marL="457200" indent="-457200" eaLnBrk="1" hangingPunct="1">
              <a:buClr>
                <a:srgbClr val="0087BE"/>
              </a:buClr>
              <a:buFontTx/>
              <a:buAutoNum type="arabicPeriod"/>
              <a:defRPr/>
            </a:pPr>
            <a:r>
              <a:rPr lang="nl-BE" sz="2400" dirty="0">
                <a:latin typeface="Arial" charset="0"/>
              </a:rPr>
              <a:t>Nuttige informatie</a:t>
            </a:r>
          </a:p>
          <a:p>
            <a:pPr marL="457200" indent="-457200" eaLnBrk="1" hangingPunct="1">
              <a:buClr>
                <a:srgbClr val="0087BE"/>
              </a:buClr>
              <a:buFontTx/>
              <a:buAutoNum type="arabicPeriod"/>
              <a:defRPr/>
            </a:pPr>
            <a:endParaRPr lang="fr-BE" sz="2400" dirty="0">
              <a:latin typeface="Arial" charset="0"/>
            </a:endParaRPr>
          </a:p>
        </p:txBody>
      </p:sp>
    </p:spTree>
    <p:extLst>
      <p:ext uri="{BB962C8B-B14F-4D97-AF65-F5344CB8AC3E}">
        <p14:creationId xmlns:p14="http://schemas.microsoft.com/office/powerpoint/2010/main" val="2171096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1.	</a:t>
            </a:r>
            <a:r>
              <a:rPr lang="fr-BE" altLang="fr-FR" dirty="0" err="1"/>
              <a:t>Benaming</a:t>
            </a:r>
            <a:r>
              <a:rPr lang="fr-BE" altLang="fr-FR" dirty="0"/>
              <a:t> van de </a:t>
            </a:r>
            <a:r>
              <a:rPr lang="fr-BE" altLang="fr-FR" dirty="0" err="1"/>
              <a:t>dienst</a:t>
            </a:r>
            <a:endParaRPr lang="fr-BE" dirty="0"/>
          </a:p>
        </p:txBody>
      </p:sp>
      <p:sp>
        <p:nvSpPr>
          <p:cNvPr id="7" name="Content Placeholder 2"/>
          <p:cNvSpPr>
            <a:spLocks noGrp="1"/>
          </p:cNvSpPr>
          <p:nvPr>
            <p:ph idx="1"/>
          </p:nvPr>
        </p:nvSpPr>
        <p:spPr/>
        <p:txBody>
          <a:bodyPr/>
          <a:lstStyle/>
          <a:p>
            <a:pPr>
              <a:buFontTx/>
              <a:buChar char="-"/>
            </a:pPr>
            <a:r>
              <a:rPr lang="fr-BE" dirty="0" err="1"/>
              <a:t>Waarom</a:t>
            </a:r>
            <a:r>
              <a:rPr lang="fr-BE" dirty="0"/>
              <a:t> </a:t>
            </a:r>
            <a:r>
              <a:rPr lang="fr-BE" dirty="0" err="1"/>
              <a:t>twee</a:t>
            </a:r>
            <a:r>
              <a:rPr lang="fr-BE" dirty="0"/>
              <a:t> </a:t>
            </a:r>
            <a:r>
              <a:rPr lang="fr-BE" dirty="0" err="1"/>
              <a:t>benamingen</a:t>
            </a:r>
            <a:r>
              <a:rPr lang="fr-BE" dirty="0"/>
              <a:t>? </a:t>
            </a:r>
            <a:r>
              <a:rPr lang="fr-BE" dirty="0" err="1"/>
              <a:t>Handiflux</a:t>
            </a:r>
            <a:r>
              <a:rPr lang="fr-BE" dirty="0"/>
              <a:t> en </a:t>
            </a:r>
            <a:r>
              <a:rPr lang="fr-BE" dirty="0" err="1"/>
              <a:t>Handiservice</a:t>
            </a:r>
            <a:endParaRPr lang="fr-BE" dirty="0"/>
          </a:p>
          <a:p>
            <a:pPr>
              <a:buFontTx/>
              <a:buChar char="-"/>
            </a:pPr>
            <a:r>
              <a:rPr lang="fr-BE" dirty="0"/>
              <a:t>2 interfaces </a:t>
            </a:r>
            <a:r>
              <a:rPr lang="nl-BE" dirty="0">
                <a:sym typeface="Wingdings" panose="05000000000000000000" pitchFamily="2" charset="2"/>
              </a:rPr>
              <a:t> </a:t>
            </a:r>
            <a:r>
              <a:rPr lang="fr-BE" dirty="0"/>
              <a:t>1 </a:t>
            </a:r>
            <a:r>
              <a:rPr lang="fr-BE" dirty="0" err="1"/>
              <a:t>inhoud</a:t>
            </a:r>
            <a:endParaRPr lang="fr-BE" dirty="0"/>
          </a:p>
          <a:p>
            <a:pPr>
              <a:buFontTx/>
              <a:buChar char="-"/>
            </a:pPr>
            <a:r>
              <a:rPr lang="fr-BE" dirty="0" err="1"/>
              <a:t>Handiflux</a:t>
            </a:r>
            <a:r>
              <a:rPr lang="fr-BE" dirty="0"/>
              <a:t> = interface van de DGPH</a:t>
            </a:r>
          </a:p>
          <a:p>
            <a:pPr>
              <a:buFontTx/>
              <a:buChar char="-"/>
            </a:pPr>
            <a:r>
              <a:rPr lang="fr-BE" dirty="0" err="1"/>
              <a:t>Handiservice</a:t>
            </a:r>
            <a:r>
              <a:rPr lang="fr-BE" dirty="0"/>
              <a:t> = interface van de KSZ</a:t>
            </a:r>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4</a:t>
            </a:fld>
            <a:endParaRPr lang="en-US" altLang="fr-FR"/>
          </a:p>
        </p:txBody>
      </p:sp>
      <p:pic>
        <p:nvPicPr>
          <p:cNvPr id="2" name="Picture 1"/>
          <p:cNvPicPr>
            <a:picLocks noChangeAspect="1"/>
          </p:cNvPicPr>
          <p:nvPr/>
        </p:nvPicPr>
        <p:blipFill>
          <a:blip r:embed="rId2"/>
          <a:stretch>
            <a:fillRect/>
          </a:stretch>
        </p:blipFill>
        <p:spPr>
          <a:xfrm>
            <a:off x="539552" y="3185382"/>
            <a:ext cx="7370703" cy="3304318"/>
          </a:xfrm>
          <a:prstGeom prst="rect">
            <a:avLst/>
          </a:prstGeom>
        </p:spPr>
      </p:pic>
    </p:spTree>
    <p:extLst>
      <p:ext uri="{BB962C8B-B14F-4D97-AF65-F5344CB8AC3E}">
        <p14:creationId xmlns:p14="http://schemas.microsoft.com/office/powerpoint/2010/main" val="3499430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2.	</a:t>
            </a:r>
            <a:r>
              <a:rPr lang="fr-BE" altLang="fr-FR" dirty="0" err="1"/>
              <a:t>Ontwerp</a:t>
            </a:r>
            <a:r>
              <a:rPr lang="fr-BE" altLang="fr-FR" dirty="0"/>
              <a:t> van de interfaces</a:t>
            </a:r>
            <a:endParaRPr lang="fr-BE" dirty="0"/>
          </a:p>
        </p:txBody>
      </p:sp>
      <p:sp>
        <p:nvSpPr>
          <p:cNvPr id="8" name="Content Placeholder 2"/>
          <p:cNvSpPr>
            <a:spLocks noGrp="1"/>
          </p:cNvSpPr>
          <p:nvPr>
            <p:ph idx="1"/>
          </p:nvPr>
        </p:nvSpPr>
        <p:spPr/>
        <p:txBody>
          <a:bodyPr>
            <a:normAutofit/>
          </a:bodyPr>
          <a:lstStyle/>
          <a:p>
            <a:pPr>
              <a:buFontTx/>
              <a:buChar char="-"/>
            </a:pPr>
            <a:r>
              <a:rPr lang="nl-NL" dirty="0"/>
              <a:t>Inhoudelijk: </a:t>
            </a:r>
            <a:r>
              <a:rPr lang="nl-NL" dirty="0" err="1"/>
              <a:t>Handiservice</a:t>
            </a:r>
            <a:r>
              <a:rPr lang="nl-NL" dirty="0"/>
              <a:t> = </a:t>
            </a:r>
            <a:r>
              <a:rPr lang="nl-NL" dirty="0" err="1"/>
              <a:t>Handiflux</a:t>
            </a:r>
            <a:endParaRPr lang="nl-NL" dirty="0"/>
          </a:p>
          <a:p>
            <a:pPr>
              <a:buFontTx/>
              <a:buChar char="-"/>
            </a:pPr>
            <a:r>
              <a:rPr lang="nl-NL" dirty="0"/>
              <a:t>Meegedeelde informatie:</a:t>
            </a:r>
            <a:br>
              <a:rPr lang="nl-NL" dirty="0"/>
            </a:br>
            <a:r>
              <a:rPr lang="nl-NL" dirty="0"/>
              <a:t>-&gt; Vraag om een beslissing op een bepaalde </a:t>
            </a:r>
            <a:r>
              <a:rPr lang="nl-NL" dirty="0">
                <a:solidFill>
                  <a:srgbClr val="FF0000"/>
                </a:solidFill>
              </a:rPr>
              <a:t>referentie</a:t>
            </a:r>
            <a:r>
              <a:rPr lang="nl-NL" dirty="0"/>
              <a:t>datum</a:t>
            </a:r>
            <a:br>
              <a:rPr lang="nl-NL" dirty="0"/>
            </a:br>
            <a:r>
              <a:rPr lang="nl-NL" dirty="0"/>
              <a:t>-&gt; Gegroepeerde betalingen voor maximum 24 maanden</a:t>
            </a:r>
          </a:p>
          <a:p>
            <a:pPr>
              <a:buFontTx/>
              <a:buChar char="-"/>
            </a:pPr>
            <a:r>
              <a:rPr lang="nl-NL" dirty="0"/>
              <a:t>Beslissing </a:t>
            </a:r>
            <a:br>
              <a:rPr lang="nl-NL" dirty="0"/>
            </a:br>
            <a:r>
              <a:rPr lang="nl-NL" dirty="0"/>
              <a:t>-&gt; = Gegevens geldig voor de volledige periode die de referentiedatum bevat</a:t>
            </a:r>
            <a:br>
              <a:rPr lang="nl-NL" dirty="0"/>
            </a:br>
            <a:r>
              <a:rPr lang="nl-NL" dirty="0"/>
              <a:t>-&gt; Kan worden voorafgegaan of gevolgd door andere beslissingen</a:t>
            </a:r>
          </a:p>
          <a:p>
            <a:pPr>
              <a:buFontTx/>
              <a:buChar char="-"/>
            </a:pPr>
            <a:r>
              <a:rPr lang="nl-NL" dirty="0"/>
              <a:t>Betaling</a:t>
            </a:r>
            <a:br>
              <a:rPr lang="nl-NL" dirty="0"/>
            </a:br>
            <a:r>
              <a:rPr lang="nl-NL" dirty="0"/>
              <a:t>-&gt; Indien behoefte &gt; 24 maanden, aanvraag per periode van 24 maanden maximum</a:t>
            </a:r>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5</a:t>
            </a:fld>
            <a:endParaRPr lang="en-US" altLang="fr-FR"/>
          </a:p>
        </p:txBody>
      </p:sp>
    </p:spTree>
    <p:extLst>
      <p:ext uri="{BB962C8B-B14F-4D97-AF65-F5344CB8AC3E}">
        <p14:creationId xmlns:p14="http://schemas.microsoft.com/office/powerpoint/2010/main" val="3856713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2.	</a:t>
            </a:r>
            <a:r>
              <a:rPr lang="fr-BE" altLang="fr-FR" dirty="0" err="1"/>
              <a:t>Ontwerp</a:t>
            </a:r>
            <a:r>
              <a:rPr lang="fr-BE" altLang="fr-FR" dirty="0"/>
              <a:t> van de interfaces</a:t>
            </a:r>
            <a:endParaRPr lang="fr-BE" dirty="0"/>
          </a:p>
        </p:txBody>
      </p:sp>
      <p:sp>
        <p:nvSpPr>
          <p:cNvPr id="7" name="Content Placeholder 2"/>
          <p:cNvSpPr>
            <a:spLocks noGrp="1"/>
          </p:cNvSpPr>
          <p:nvPr>
            <p:ph idx="1"/>
          </p:nvPr>
        </p:nvSpPr>
        <p:spPr/>
        <p:txBody>
          <a:bodyPr/>
          <a:lstStyle/>
          <a:p>
            <a:pPr>
              <a:buFontTx/>
              <a:buChar char="-"/>
            </a:pPr>
            <a:r>
              <a:rPr lang="nl-NL" dirty="0"/>
              <a:t>1 Aanvraag kan enkel betrekking hebben op een beslissing/referentiedatum </a:t>
            </a:r>
            <a:r>
              <a:rPr lang="nl-NL" dirty="0">
                <a:sym typeface="Wingdings" panose="05000000000000000000" pitchFamily="2" charset="2"/>
              </a:rPr>
              <a:t></a:t>
            </a:r>
            <a:r>
              <a:rPr lang="nl-NL" dirty="0"/>
              <a:t> </a:t>
            </a:r>
            <a:r>
              <a:rPr lang="nl-NL" dirty="0">
                <a:solidFill>
                  <a:srgbClr val="FF0000"/>
                </a:solidFill>
              </a:rPr>
              <a:t>GEEN HISTORIEK</a:t>
            </a:r>
          </a:p>
          <a:p>
            <a:pPr>
              <a:buFontTx/>
              <a:buChar char="-"/>
            </a:pPr>
            <a:r>
              <a:rPr lang="nl-NL" dirty="0"/>
              <a:t>Impact van de 6de staatshervorming</a:t>
            </a:r>
            <a:br>
              <a:rPr lang="nl-NL" dirty="0"/>
            </a:br>
            <a:r>
              <a:rPr lang="nl-NL" dirty="0"/>
              <a:t>-&gt; Erkenning handicap in het algemeen: DGPH</a:t>
            </a:r>
            <a:br>
              <a:rPr lang="nl-NL" dirty="0"/>
            </a:br>
            <a:r>
              <a:rPr lang="nl-NL" dirty="0"/>
              <a:t>-&gt; Rechten THAB in Vlaanderen: VSB + Vlaamse zorgverzekering</a:t>
            </a:r>
            <a:br>
              <a:rPr lang="nl-NL" dirty="0"/>
            </a:br>
            <a:r>
              <a:rPr lang="nl-NL" dirty="0"/>
              <a:t>-&gt; Vanaf 01/01/2019 : erkenning handicap in Vlaanderen = Kind en Gezin</a:t>
            </a:r>
            <a:br>
              <a:rPr lang="nl-NL" dirty="0"/>
            </a:br>
            <a:r>
              <a:rPr lang="nl-NL" dirty="0"/>
              <a:t>-&gt; 1 enkele dienst met verschillende types </a:t>
            </a:r>
            <a:r>
              <a:rPr lang="nl-NL" dirty="0" err="1"/>
              <a:t>occurrenties</a:t>
            </a:r>
            <a:r>
              <a:rPr lang="nl-NL" dirty="0"/>
              <a:t>: DGPH / VSB / Kind en Gezin</a:t>
            </a:r>
            <a:br>
              <a:rPr lang="nl-NL" dirty="0"/>
            </a:br>
            <a:r>
              <a:rPr lang="nl-NL" dirty="0"/>
              <a:t>-&gt; Andere gewesten: zie later</a:t>
            </a:r>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6</a:t>
            </a:fld>
            <a:endParaRPr lang="en-US" altLang="fr-FR"/>
          </a:p>
        </p:txBody>
      </p:sp>
    </p:spTree>
    <p:extLst>
      <p:ext uri="{BB962C8B-B14F-4D97-AF65-F5344CB8AC3E}">
        <p14:creationId xmlns:p14="http://schemas.microsoft.com/office/powerpoint/2010/main" val="400576574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a:t>
            </a:r>
            <a:r>
              <a:rPr lang="fr-BE" altLang="fr-FR" dirty="0" err="1"/>
              <a:t>Voorstelling</a:t>
            </a:r>
            <a:r>
              <a:rPr lang="fr-BE" altLang="fr-FR" dirty="0"/>
              <a:t> van de </a:t>
            </a:r>
            <a:r>
              <a:rPr lang="fr-BE" altLang="fr-FR" dirty="0" err="1"/>
              <a:t>dienst</a:t>
            </a:r>
            <a:endParaRPr lang="fr-BE" dirty="0"/>
          </a:p>
        </p:txBody>
      </p:sp>
      <p:sp>
        <p:nvSpPr>
          <p:cNvPr id="3" name="Content Placeholder 2"/>
          <p:cNvSpPr>
            <a:spLocks noGrp="1"/>
          </p:cNvSpPr>
          <p:nvPr>
            <p:ph idx="1"/>
          </p:nvPr>
        </p:nvSpPr>
        <p:spPr/>
        <p:txBody>
          <a:bodyPr/>
          <a:lstStyle/>
          <a:p>
            <a:pPr marL="0" indent="0">
              <a:buNone/>
            </a:pPr>
            <a:r>
              <a:rPr lang="fr-BE" b="1" u="sng" dirty="0">
                <a:solidFill>
                  <a:srgbClr val="002060"/>
                </a:solidFill>
              </a:rPr>
              <a:t>3.1. </a:t>
            </a:r>
            <a:r>
              <a:rPr lang="nl-BE" b="1" u="sng" dirty="0">
                <a:solidFill>
                  <a:srgbClr val="002060"/>
                </a:solidFill>
              </a:rPr>
              <a:t>Inhoud van de dienst </a:t>
            </a:r>
            <a:r>
              <a:rPr lang="fr-BE" b="1" u="sng" dirty="0">
                <a:solidFill>
                  <a:srgbClr val="002060"/>
                </a:solidFill>
              </a:rPr>
              <a:t>:</a:t>
            </a:r>
          </a:p>
          <a:p>
            <a:pPr>
              <a:buFontTx/>
              <a:buChar char="-"/>
            </a:pPr>
            <a:r>
              <a:rPr lang="nl-NL" dirty="0"/>
              <a:t>Identificatie van de persoon met een handicap</a:t>
            </a:r>
          </a:p>
          <a:p>
            <a:pPr>
              <a:buFontTx/>
              <a:buChar char="-"/>
            </a:pPr>
            <a:r>
              <a:rPr lang="nl-NL" dirty="0"/>
              <a:t>Evolutie van de aanvraag</a:t>
            </a:r>
          </a:p>
          <a:p>
            <a:pPr>
              <a:buFontTx/>
              <a:buChar char="-"/>
            </a:pPr>
            <a:r>
              <a:rPr lang="nl-NL" dirty="0"/>
              <a:t>Status van de erkenning</a:t>
            </a:r>
          </a:p>
          <a:p>
            <a:pPr>
              <a:buFontTx/>
              <a:buChar char="-"/>
            </a:pPr>
            <a:r>
              <a:rPr lang="nl-NL" dirty="0"/>
              <a:t>Specifieke handicaps</a:t>
            </a:r>
          </a:p>
          <a:p>
            <a:pPr>
              <a:buFontTx/>
              <a:buChar char="-"/>
            </a:pPr>
            <a:r>
              <a:rPr lang="nl-NL" dirty="0"/>
              <a:t>Erkenning van de handicap van het kind</a:t>
            </a:r>
          </a:p>
          <a:p>
            <a:pPr>
              <a:buFontTx/>
              <a:buChar char="-"/>
            </a:pPr>
            <a:r>
              <a:rPr lang="nl-NL" dirty="0"/>
              <a:t>Erkenning van de handicap van de volwassene</a:t>
            </a:r>
          </a:p>
          <a:p>
            <a:pPr>
              <a:buFontTx/>
              <a:buChar char="-"/>
            </a:pPr>
            <a:r>
              <a:rPr lang="nl-NL" dirty="0"/>
              <a:t>Recht van de volwassene</a:t>
            </a:r>
          </a:p>
          <a:p>
            <a:pPr>
              <a:buFontTx/>
              <a:buChar char="-"/>
            </a:pPr>
            <a:r>
              <a:rPr lang="nl-NL" dirty="0"/>
              <a:t>Sociale kaarten</a:t>
            </a:r>
          </a:p>
          <a:p>
            <a:pPr>
              <a:buFontTx/>
              <a:buChar char="-"/>
            </a:pPr>
            <a:r>
              <a:rPr lang="nl-NL" dirty="0"/>
              <a:t>Werkelijk uitbetaalde bedragen</a:t>
            </a:r>
          </a:p>
          <a:p>
            <a:pPr marL="0" indent="0">
              <a:buNone/>
            </a:pPr>
            <a:endParaRPr lang="fr-BE" dirty="0"/>
          </a:p>
          <a:p>
            <a:pPr marL="457200" indent="-457200">
              <a:buAutoNum type="arabicPeriod"/>
            </a:pPr>
            <a:endParaRPr lang="fr-BE" dirty="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7</a:t>
            </a:fld>
            <a:endParaRPr lang="en-US" altLang="fr-FR"/>
          </a:p>
        </p:txBody>
      </p:sp>
    </p:spTree>
    <p:extLst>
      <p:ext uri="{BB962C8B-B14F-4D97-AF65-F5344CB8AC3E}">
        <p14:creationId xmlns:p14="http://schemas.microsoft.com/office/powerpoint/2010/main" val="357161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p:txBody>
          <a:bodyPr/>
          <a:lstStyle/>
          <a:p>
            <a:pPr marL="0" indent="0">
              <a:buNone/>
            </a:pPr>
            <a:r>
              <a:rPr lang="fr-BE" b="1" u="sng" dirty="0">
                <a:solidFill>
                  <a:srgbClr val="002060"/>
                </a:solidFill>
              </a:rPr>
              <a:t>3.2. </a:t>
            </a:r>
            <a:r>
              <a:rPr lang="nl-BE" b="1" u="sng" dirty="0">
                <a:solidFill>
                  <a:srgbClr val="002060"/>
                </a:solidFill>
              </a:rPr>
              <a:t>Inhoud van de dienst: persoon met een handicap</a:t>
            </a:r>
            <a:endParaRPr lang="fr-BE" b="1" u="sng" dirty="0">
              <a:solidFill>
                <a:srgbClr val="002060"/>
              </a:solidFill>
            </a:endParaRPr>
          </a:p>
          <a:p>
            <a:pPr>
              <a:buFontTx/>
              <a:buChar char="-"/>
            </a:pPr>
            <a:r>
              <a:rPr lang="nl-BE" dirty="0"/>
              <a:t>Rijksnummer</a:t>
            </a:r>
          </a:p>
          <a:p>
            <a:pPr>
              <a:buFontTx/>
              <a:buChar char="-"/>
            </a:pPr>
            <a:r>
              <a:rPr lang="nl-BE" dirty="0"/>
              <a:t>Verblijfplaats van de persoon met een handicap (zoals erkend bij de DGPH en niet noodzakelijk bij het rijksregister)</a:t>
            </a:r>
          </a:p>
          <a:p>
            <a:pPr marL="0" indent="0">
              <a:buNone/>
            </a:pPr>
            <a:endParaRPr lang="fr-BE" dirty="0"/>
          </a:p>
          <a:p>
            <a:pPr marL="457200" indent="-457200">
              <a:buAutoNum type="arabicPeriod"/>
            </a:pPr>
            <a:endParaRPr lang="fr-BE" dirty="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8</a:t>
            </a:fld>
            <a:endParaRPr lang="en-US" altLang="fr-FR" dirty="0"/>
          </a:p>
        </p:txBody>
      </p:sp>
      <p:sp>
        <p:nvSpPr>
          <p:cNvPr id="9"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a:t>
            </a:r>
            <a:r>
              <a:rPr lang="fr-BE" altLang="fr-FR" dirty="0" err="1"/>
              <a:t>Voorstelling</a:t>
            </a:r>
            <a:r>
              <a:rPr lang="fr-BE" altLang="fr-FR" dirty="0"/>
              <a:t> van de </a:t>
            </a:r>
            <a:r>
              <a:rPr lang="fr-BE" altLang="fr-FR" dirty="0" err="1"/>
              <a:t>dienst</a:t>
            </a:r>
            <a:endParaRPr lang="fr-BE" dirty="0"/>
          </a:p>
        </p:txBody>
      </p:sp>
    </p:spTree>
    <p:extLst>
      <p:ext uri="{BB962C8B-B14F-4D97-AF65-F5344CB8AC3E}">
        <p14:creationId xmlns:p14="http://schemas.microsoft.com/office/powerpoint/2010/main" val="1755921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p:txBody>
          <a:bodyPr/>
          <a:lstStyle/>
          <a:p>
            <a:pPr marL="0" indent="0">
              <a:buNone/>
            </a:pPr>
            <a:r>
              <a:rPr lang="fr-BE" b="1" u="sng" dirty="0">
                <a:solidFill>
                  <a:srgbClr val="002060"/>
                </a:solidFill>
              </a:rPr>
              <a:t>3.3. </a:t>
            </a:r>
            <a:r>
              <a:rPr lang="nl-BE" b="1" u="sng" dirty="0">
                <a:solidFill>
                  <a:srgbClr val="002060"/>
                </a:solidFill>
              </a:rPr>
              <a:t>Inhoud van de dienst: evolutie van de aanvraag</a:t>
            </a:r>
            <a:endParaRPr lang="fr-BE" b="1" u="sng" dirty="0">
              <a:solidFill>
                <a:srgbClr val="002060"/>
              </a:solidFill>
            </a:endParaRPr>
          </a:p>
          <a:p>
            <a:pPr marL="0" indent="0">
              <a:buNone/>
            </a:pPr>
            <a:r>
              <a:rPr lang="nl-BE" b="1" dirty="0">
                <a:solidFill>
                  <a:srgbClr val="FF0000"/>
                </a:solidFill>
              </a:rPr>
              <a:t>Betreft systematisch de laatste aanvraag</a:t>
            </a:r>
          </a:p>
          <a:p>
            <a:pPr>
              <a:buFontTx/>
              <a:buChar char="-"/>
            </a:pPr>
            <a:r>
              <a:rPr lang="nl-BE" dirty="0"/>
              <a:t>Wetgeving aan de basis van de aanvraag (verhoogde kinderbijslag, integratietegemoetkoming, </a:t>
            </a:r>
            <a:r>
              <a:rPr lang="nl-BE" dirty="0" err="1"/>
              <a:t>inkomensvervangende</a:t>
            </a:r>
            <a:r>
              <a:rPr lang="nl-BE" dirty="0"/>
              <a:t> tegemoetkoming, hulp aan bejaarden)</a:t>
            </a:r>
          </a:p>
          <a:p>
            <a:pPr>
              <a:buFontTx/>
              <a:buChar char="-"/>
            </a:pPr>
            <a:r>
              <a:rPr lang="nl-BE" dirty="0"/>
              <a:t>Datum van de aanvraag</a:t>
            </a:r>
          </a:p>
          <a:p>
            <a:pPr>
              <a:buFontTx/>
              <a:buChar char="-"/>
            </a:pPr>
            <a:r>
              <a:rPr lang="nl-BE" dirty="0"/>
              <a:t>Administratief dossier volledig of niet</a:t>
            </a:r>
          </a:p>
          <a:p>
            <a:pPr>
              <a:buFontTx/>
              <a:buChar char="-"/>
            </a:pPr>
            <a:r>
              <a:rPr lang="nl-BE" dirty="0"/>
              <a:t>Procedure van erkenning van de handicap in uitvoering of niet</a:t>
            </a:r>
          </a:p>
          <a:p>
            <a:pPr>
              <a:buFontTx/>
              <a:buChar char="-"/>
            </a:pPr>
            <a:r>
              <a:rPr lang="nl-BE" dirty="0"/>
              <a:t>In beroep of niet</a:t>
            </a:r>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9</a:t>
            </a:fld>
            <a:endParaRPr lang="en-US" altLang="fr-FR"/>
          </a:p>
        </p:txBody>
      </p:sp>
      <p:sp>
        <p:nvSpPr>
          <p:cNvPr id="7"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	 </a:t>
            </a:r>
            <a:r>
              <a:rPr lang="fr-BE" altLang="fr-FR" dirty="0" err="1"/>
              <a:t>Voorstelling</a:t>
            </a:r>
            <a:r>
              <a:rPr lang="fr-BE" altLang="fr-FR" dirty="0"/>
              <a:t> van de </a:t>
            </a:r>
            <a:r>
              <a:rPr lang="fr-BE" altLang="fr-FR" dirty="0" err="1"/>
              <a:t>dienst</a:t>
            </a:r>
            <a:endParaRPr lang="fr-BE" dirty="0"/>
          </a:p>
        </p:txBody>
      </p:sp>
    </p:spTree>
    <p:extLst>
      <p:ext uri="{BB962C8B-B14F-4D97-AF65-F5344CB8AC3E}">
        <p14:creationId xmlns:p14="http://schemas.microsoft.com/office/powerpoint/2010/main" val="38472664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8285</TotalTime>
  <Words>1405</Words>
  <Application>Microsoft Office PowerPoint</Application>
  <PresentationFormat>On-screen Show (4:3)</PresentationFormat>
  <Paragraphs>233</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Wingdings</vt:lpstr>
      <vt:lpstr>Office Theme</vt:lpstr>
      <vt:lpstr> Handiservice/Handiflux </vt:lpstr>
      <vt:lpstr>PowerPoint Presentation</vt:lpstr>
      <vt:lpstr>PowerPoint Presentation</vt:lpstr>
      <vt:lpstr>1. Benaming van de dienst</vt:lpstr>
      <vt:lpstr>2. Ontwerp van de interfaces</vt:lpstr>
      <vt:lpstr>2. Ontwerp van de interfaces</vt:lpstr>
      <vt:lpstr>3. Voorstelling van de dienst</vt:lpstr>
      <vt:lpstr>3.  Voorstelling van de dienst</vt:lpstr>
      <vt:lpstr>3.  Voorstelling van de dienst</vt:lpstr>
      <vt:lpstr>3.  Voorstelling van de dienst</vt:lpstr>
      <vt:lpstr>3.  Voorstelling van de dienst</vt:lpstr>
      <vt:lpstr>3.  Voorstelling van de dienst</vt:lpstr>
      <vt:lpstr>3.  Voorstelling van de dienst</vt:lpstr>
      <vt:lpstr>3.  Voorstelling van de dienst</vt:lpstr>
      <vt:lpstr>3.  Voorstelling van de dienst</vt:lpstr>
      <vt:lpstr>3.  Voorstelling van de dienst</vt:lpstr>
      <vt:lpstr>3.  Voorstelling van de dienst</vt:lpstr>
      <vt:lpstr>4. Vragen</vt:lpstr>
      <vt:lpstr>5. Situatie van de ziekenfondsen</vt:lpstr>
      <vt:lpstr>6. Vragen van de DGPH</vt:lpstr>
      <vt:lpstr>7. Gebruik van de dienst</vt:lpstr>
      <vt:lpstr>PowerPoint Presentation</vt:lpstr>
      <vt:lpstr>8. Nuttige informatie</vt:lpstr>
      <vt:lpstr>PowerPoint Presentation</vt:lpstr>
    </vt:vector>
  </TitlesOfParts>
  <Company>SmalS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Quentin Delsaut</dc:creator>
  <cp:lastModifiedBy>Isabelle Leroy (KSZ-BCSS)</cp:lastModifiedBy>
  <cp:revision>395</cp:revision>
  <cp:lastPrinted>2016-01-12T07:42:42Z</cp:lastPrinted>
  <dcterms:created xsi:type="dcterms:W3CDTF">2013-03-05T07:37:33Z</dcterms:created>
  <dcterms:modified xsi:type="dcterms:W3CDTF">2024-05-31T13:54:47Z</dcterms:modified>
</cp:coreProperties>
</file>