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03" r:id="rId2"/>
    <p:sldMasterId id="2147483910" r:id="rId3"/>
  </p:sldMasterIdLst>
  <p:notesMasterIdLst>
    <p:notesMasterId r:id="rId30"/>
  </p:notesMasterIdLst>
  <p:handoutMasterIdLst>
    <p:handoutMasterId r:id="rId31"/>
  </p:handoutMasterIdLst>
  <p:sldIdLst>
    <p:sldId id="256" r:id="rId4"/>
    <p:sldId id="339" r:id="rId5"/>
    <p:sldId id="340" r:id="rId6"/>
    <p:sldId id="341" r:id="rId7"/>
    <p:sldId id="342" r:id="rId8"/>
    <p:sldId id="350" r:id="rId9"/>
    <p:sldId id="343" r:id="rId10"/>
    <p:sldId id="344" r:id="rId11"/>
    <p:sldId id="345" r:id="rId12"/>
    <p:sldId id="357" r:id="rId13"/>
    <p:sldId id="358" r:id="rId14"/>
    <p:sldId id="359" r:id="rId15"/>
    <p:sldId id="360" r:id="rId16"/>
    <p:sldId id="332" r:id="rId17"/>
    <p:sldId id="307" r:id="rId18"/>
    <p:sldId id="320" r:id="rId19"/>
    <p:sldId id="319" r:id="rId20"/>
    <p:sldId id="321" r:id="rId21"/>
    <p:sldId id="323" r:id="rId22"/>
    <p:sldId id="324" r:id="rId23"/>
    <p:sldId id="355" r:id="rId24"/>
    <p:sldId id="353" r:id="rId25"/>
    <p:sldId id="354" r:id="rId26"/>
    <p:sldId id="356" r:id="rId27"/>
    <p:sldId id="330" r:id="rId28"/>
    <p:sldId id="352" r:id="rId2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y Vanhauwaert" initials="FV" lastIdx="4" clrIdx="0">
    <p:extLst>
      <p:ext uri="{19B8F6BF-5375-455C-9EA6-DF929625EA0E}">
        <p15:presenceInfo xmlns:p15="http://schemas.microsoft.com/office/powerpoint/2012/main" userId="S-1-5-21-136122031-3198374591-1304894904-1157" providerId="AD"/>
      </p:ext>
    </p:extLst>
  </p:cmAuthor>
  <p:cmAuthor id="2" name="Chris Brijs (KSZ-BCSS)" initials="CB(" lastIdx="7" clrIdx="1">
    <p:extLst>
      <p:ext uri="{19B8F6BF-5375-455C-9EA6-DF929625EA0E}">
        <p15:presenceInfo xmlns:p15="http://schemas.microsoft.com/office/powerpoint/2012/main" userId="S-1-5-21-136122031-3198374591-1304894904-11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BE"/>
    <a:srgbClr val="0082BE"/>
    <a:srgbClr val="0082B8"/>
    <a:srgbClr val="0082B4"/>
    <a:srgbClr val="0082AE"/>
    <a:srgbClr val="0078AE"/>
    <a:srgbClr val="0A78AE"/>
    <a:srgbClr val="007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963A8-760C-486B-97D3-9A1A32343ACB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55AD-D708-4BED-A8DD-C24DB34D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6D307B-0156-4A5F-B2EC-9D722360EE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407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6D307B-0156-4A5F-B2EC-9D722360EE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6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09/2015</a:t>
            </a:r>
          </a:p>
        </p:txBody>
      </p:sp>
    </p:spTree>
    <p:extLst>
      <p:ext uri="{BB962C8B-B14F-4D97-AF65-F5344CB8AC3E}">
        <p14:creationId xmlns:p14="http://schemas.microsoft.com/office/powerpoint/2010/main" val="177946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3B685-A2AB-4518-B31A-1C8B277EB9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60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900113" y="1341438"/>
            <a:ext cx="741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1296144"/>
          </a:xfrm>
          <a:ln w="19050">
            <a:solidFill>
              <a:srgbClr val="0082B8"/>
            </a:solidFill>
          </a:ln>
        </p:spPr>
        <p:txBody>
          <a:bodyPr/>
          <a:lstStyle>
            <a:lvl1pPr marL="0" indent="0" algn="ctr">
              <a:buNone/>
              <a:defRPr lang="en-US" altLang="en-US" sz="3200" kern="1200" dirty="0" smtClean="0">
                <a:solidFill>
                  <a:srgbClr val="0078B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1544-C7E5-4496-85B9-B0A4BDFE3E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52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644007" y="4044871"/>
            <a:ext cx="3887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charset="0"/>
              </a:rPr>
              <a:t>https://www.bcss.fgov.be</a:t>
            </a:r>
            <a:endParaRPr lang="fr-BE" sz="1600" dirty="0" smtClean="0">
              <a:solidFill>
                <a:schemeClr val="tx1">
                  <a:lumMod val="85000"/>
                  <a:lumOff val="15000"/>
                </a:schemeClr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997E-C732-4EF4-9679-8436FE3692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0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63825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09/2015</a:t>
            </a:r>
          </a:p>
        </p:txBody>
      </p:sp>
    </p:spTree>
    <p:extLst>
      <p:ext uri="{BB962C8B-B14F-4D97-AF65-F5344CB8AC3E}">
        <p14:creationId xmlns:p14="http://schemas.microsoft.com/office/powerpoint/2010/main" val="2926021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065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414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237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707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760016" y="3935958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https://www.ksz.fgov.be</a:t>
            </a:r>
            <a:endParaRPr lang="fr-BE" sz="1600" dirty="0" smtClean="0">
              <a:solidFill>
                <a:srgbClr val="7F7F7F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777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900113" y="1341438"/>
            <a:ext cx="741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1296144"/>
          </a:xfrm>
          <a:ln w="19050">
            <a:solidFill>
              <a:srgbClr val="0082B8"/>
            </a:solidFill>
          </a:ln>
        </p:spPr>
        <p:txBody>
          <a:bodyPr/>
          <a:lstStyle>
            <a:lvl1pPr marL="0" indent="0" algn="ctr">
              <a:buNone/>
              <a:defRPr lang="en-US" altLang="en-US" sz="3200" kern="1200" dirty="0" smtClean="0">
                <a:solidFill>
                  <a:srgbClr val="0078B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1544-C7E5-4496-85B9-B0A4BDFE3E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10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 algn="l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28589" y="6523630"/>
            <a:ext cx="737110" cy="3343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32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3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0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760016" y="3935958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https://www.ksz.fgov.be</a:t>
            </a:r>
            <a:endParaRPr lang="fr-BE" sz="1600" dirty="0" smtClean="0">
              <a:solidFill>
                <a:srgbClr val="7F7F7F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9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63825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22/01/2015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71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  <a:lvl2pPr marL="742950" indent="-285750">
              <a:buFont typeface="Calibri" panose="020F0502020204030204" pitchFamily="34" charset="0"/>
              <a:buChar char="-"/>
              <a:defRPr sz="2400"/>
            </a:lvl2pPr>
            <a:lvl3pPr>
              <a:defRPr sz="2000"/>
            </a:lvl3pPr>
            <a:lvl4pPr marL="1600200" indent="-228600">
              <a:buFont typeface="Calibri" panose="020F0502020204030204" pitchFamily="34" charset="0"/>
              <a:buChar char="-"/>
              <a:defRPr sz="18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57616" y="6489700"/>
            <a:ext cx="750888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70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FE2F-7D45-439B-A76C-7ED3EBF3AD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0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20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3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wh-live.bcss.fgov.be/nl/dwh/dwh_page/content/websites/datawarehouse/menu/basisschema-voor-gegevensaanvragen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z-bcss.fgov.be/fr/dwh/homepage/index.html" TargetMode="External"/><Relationship Id="rId2" Type="http://schemas.openxmlformats.org/officeDocument/2006/relationships/hyperlink" Target="https://www.ksz-bcss.fgov.be/nl/dwh/homepage/index.html" TargetMode="Externa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r>
              <a:rPr lang="nl-BE" b="1" dirty="0" smtClean="0"/>
              <a:t/>
            </a:r>
            <a:br>
              <a:rPr lang="nl-BE" b="1" dirty="0" smtClean="0"/>
            </a:br>
            <a:r>
              <a:rPr lang="nl-BE" b="1" dirty="0"/>
              <a:t/>
            </a:r>
            <a:br>
              <a:rPr lang="nl-BE" b="1" dirty="0"/>
            </a:br>
            <a:r>
              <a:rPr lang="en-US" altLang="en-US" dirty="0" smtClean="0">
                <a:solidFill>
                  <a:srgbClr val="000000"/>
                </a:solidFill>
                <a:latin typeface="+mn-lt"/>
                <a:cs typeface="Arial" charset="0"/>
                <a:sym typeface="Arial" charset="0"/>
              </a:rPr>
              <a:t> </a:t>
            </a:r>
            <a:endParaRPr lang="en-GB" altLang="en-US" dirty="0" smtClean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88032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Datawarehouse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Arbeidsmarkt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&amp;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Sociale Bescherming</a:t>
            </a:r>
            <a:endParaRPr lang="en-GB" sz="4000" dirty="0">
              <a:solidFill>
                <a:srgbClr val="0087BE"/>
              </a:solidFill>
              <a:ea typeface="+mj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IVC-aanvraag </a:t>
            </a:r>
            <a:r>
              <a:rPr lang="nl-BE" sz="2400" dirty="0" smtClean="0"/>
              <a:t>(1/4)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betrokken partijen</a:t>
            </a:r>
          </a:p>
          <a:p>
            <a:pPr lvl="1"/>
            <a:r>
              <a:rPr lang="nl-NL" dirty="0" smtClean="0"/>
              <a:t>onderzoeksorganisatie</a:t>
            </a:r>
          </a:p>
          <a:p>
            <a:pPr lvl="1"/>
            <a:r>
              <a:rPr lang="nl-NL" dirty="0" smtClean="0"/>
              <a:t>opdrachtgever</a:t>
            </a:r>
          </a:p>
          <a:p>
            <a:r>
              <a:rPr lang="nl-NL" dirty="0" smtClean="0"/>
              <a:t>verduidelijking van de </a:t>
            </a:r>
            <a:r>
              <a:rPr lang="nl-NL" dirty="0"/>
              <a:t>specifieke </a:t>
            </a:r>
            <a:r>
              <a:rPr lang="nl-NL" dirty="0" smtClean="0"/>
              <a:t>onderzoeksdoeleinden</a:t>
            </a:r>
          </a:p>
          <a:p>
            <a:pPr lvl="1"/>
            <a:r>
              <a:rPr lang="nl-NL" dirty="0" smtClean="0"/>
              <a:t>de doeleinden van het onderzoek worden omstandig toegelicht</a:t>
            </a:r>
          </a:p>
          <a:p>
            <a:pPr lvl="2"/>
            <a:r>
              <a:rPr lang="nl-NL" dirty="0" smtClean="0"/>
              <a:t>waarom wordt het onderzoek verricht?</a:t>
            </a:r>
          </a:p>
          <a:p>
            <a:pPr lvl="2"/>
            <a:r>
              <a:rPr lang="nl-NL" dirty="0" smtClean="0"/>
              <a:t>waarom is het nuttig voor </a:t>
            </a:r>
            <a:r>
              <a:rPr lang="nl-NL" dirty="0"/>
              <a:t>de kennis, de conceptie en het beheer van de sociale </a:t>
            </a:r>
            <a:r>
              <a:rPr lang="nl-NL" dirty="0" smtClean="0"/>
              <a:t>bescherming?</a:t>
            </a:r>
          </a:p>
          <a:p>
            <a:pPr lvl="1"/>
            <a:r>
              <a:rPr lang="nl-NL" dirty="0" smtClean="0"/>
              <a:t>de persoonsgegevens </a:t>
            </a:r>
            <a:r>
              <a:rPr lang="nl-NL" dirty="0"/>
              <a:t>mogen enkel voor deze doeleinden worden </a:t>
            </a:r>
            <a:r>
              <a:rPr lang="nl-NL" dirty="0" smtClean="0"/>
              <a:t>gebruikt</a:t>
            </a:r>
          </a:p>
          <a:p>
            <a:pPr lvl="1"/>
            <a:r>
              <a:rPr lang="nl-NL" dirty="0"/>
              <a:t>de </a:t>
            </a:r>
            <a:r>
              <a:rPr lang="nl-NL" dirty="0" smtClean="0"/>
              <a:t>persoonsgegevens </a:t>
            </a:r>
            <a:r>
              <a:rPr lang="nl-NL" dirty="0"/>
              <a:t>mogen enkel voor deze doeleinden worden </a:t>
            </a:r>
            <a:r>
              <a:rPr lang="nl-NL" dirty="0" smtClean="0"/>
              <a:t>bijgehouden</a:t>
            </a:r>
          </a:p>
          <a:p>
            <a:pPr lvl="2"/>
            <a:r>
              <a:rPr lang="nl-NL" dirty="0" smtClean="0"/>
              <a:t>de </a:t>
            </a:r>
            <a:r>
              <a:rPr lang="nl-NL" dirty="0"/>
              <a:t>vermoedelijke duur van het </a:t>
            </a:r>
            <a:r>
              <a:rPr lang="nl-NL" dirty="0" smtClean="0"/>
              <a:t>onderzoek wordt uitdrukkelijk door de organisatie meegedeeld</a:t>
            </a:r>
          </a:p>
          <a:p>
            <a:pPr lvl="2"/>
            <a:r>
              <a:rPr lang="nl-NL" dirty="0" smtClean="0"/>
              <a:t>de persoonsgegevens worden door de organisatie vernietigd</a:t>
            </a:r>
          </a:p>
          <a:p>
            <a:pPr lvl="3"/>
            <a:r>
              <a:rPr lang="nl-NL" dirty="0" smtClean="0"/>
              <a:t>na </a:t>
            </a:r>
            <a:r>
              <a:rPr lang="nl-NL" dirty="0"/>
              <a:t>de vermoedelijke duur van het </a:t>
            </a:r>
            <a:r>
              <a:rPr lang="nl-NL" dirty="0" smtClean="0"/>
              <a:t>onderzoek</a:t>
            </a:r>
          </a:p>
          <a:p>
            <a:pPr lvl="3"/>
            <a:r>
              <a:rPr lang="nl-NL" dirty="0" smtClean="0"/>
              <a:t>zodra </a:t>
            </a:r>
            <a:r>
              <a:rPr lang="nl-NL" dirty="0"/>
              <a:t>de onderzoeksdoeleinden zijn </a:t>
            </a:r>
            <a:r>
              <a:rPr lang="nl-NL" dirty="0" smtClean="0"/>
              <a:t>gerealiseerd</a:t>
            </a:r>
          </a:p>
          <a:p>
            <a:pPr lvl="2"/>
            <a:r>
              <a:rPr lang="nl-NL" dirty="0" smtClean="0"/>
              <a:t>de organisatie kan vragen </a:t>
            </a:r>
            <a:r>
              <a:rPr lang="nl-NL" dirty="0"/>
              <a:t>dat de </a:t>
            </a:r>
            <a:r>
              <a:rPr lang="nl-NL" dirty="0" smtClean="0"/>
              <a:t>KSZ de persoonsgegevens </a:t>
            </a:r>
            <a:r>
              <a:rPr lang="nl-NL" dirty="0"/>
              <a:t>nog </a:t>
            </a:r>
            <a:r>
              <a:rPr lang="nl-NL" dirty="0" smtClean="0"/>
              <a:t>een </a:t>
            </a:r>
            <a:r>
              <a:rPr lang="nl-NL" dirty="0"/>
              <a:t>bepaalde periode </a:t>
            </a:r>
            <a:r>
              <a:rPr lang="nl-NL" dirty="0" smtClean="0"/>
              <a:t>bijhoudt</a:t>
            </a:r>
          </a:p>
          <a:p>
            <a:pPr lvl="3"/>
            <a:r>
              <a:rPr lang="nl-NL" dirty="0" smtClean="0"/>
              <a:t>voor </a:t>
            </a:r>
            <a:r>
              <a:rPr lang="nl-NL" dirty="0"/>
              <a:t>een verantwoording van de </a:t>
            </a:r>
            <a:r>
              <a:rPr lang="nl-NL" dirty="0" smtClean="0"/>
              <a:t>onderzoeksresultaten</a:t>
            </a:r>
          </a:p>
          <a:p>
            <a:pPr lvl="3"/>
            <a:r>
              <a:rPr lang="nl-NL" dirty="0" smtClean="0"/>
              <a:t>voor een follow-up onderzoek</a:t>
            </a:r>
            <a:endParaRPr lang="en-US" dirty="0"/>
          </a:p>
          <a:p>
            <a:pPr lvl="1"/>
            <a:r>
              <a:rPr lang="nl-NL" dirty="0" smtClean="0"/>
              <a:t>de persoonsgegevens mogen niet worden </a:t>
            </a:r>
            <a:r>
              <a:rPr lang="nl-NL" dirty="0"/>
              <a:t>doorgegeven aan </a:t>
            </a:r>
            <a:r>
              <a:rPr lang="nl-NL" dirty="0" smtClean="0"/>
              <a:t>derden</a:t>
            </a:r>
            <a:r>
              <a:rPr lang="nl-NL" sz="2100" dirty="0"/>
              <a:t>, behoudens expliciete vermelding in </a:t>
            </a:r>
            <a:r>
              <a:rPr lang="nl-NL" sz="2100" dirty="0" smtClean="0"/>
              <a:t>de beraadslaging</a:t>
            </a:r>
            <a:endParaRPr lang="nl-NL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IVC-aanvraag </a:t>
            </a:r>
            <a:r>
              <a:rPr lang="nl-BE" sz="2400" dirty="0" smtClean="0"/>
              <a:t>(2/4)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r>
              <a:rPr lang="nl-NL" dirty="0" smtClean="0"/>
              <a:t>de </a:t>
            </a:r>
            <a:r>
              <a:rPr lang="nl-NL" dirty="0"/>
              <a:t>populatie en de steekproef</a:t>
            </a:r>
          </a:p>
          <a:p>
            <a:pPr lvl="1"/>
            <a:r>
              <a:rPr lang="nl-NL" dirty="0"/>
              <a:t>p</a:t>
            </a:r>
            <a:r>
              <a:rPr lang="nl-NL" dirty="0" smtClean="0"/>
              <a:t>opulatie: de </a:t>
            </a:r>
            <a:r>
              <a:rPr lang="nl-NL" dirty="0"/>
              <a:t>groep </a:t>
            </a:r>
            <a:r>
              <a:rPr lang="nl-NL" dirty="0" smtClean="0"/>
              <a:t>van personen </a:t>
            </a:r>
            <a:r>
              <a:rPr lang="nl-NL" dirty="0"/>
              <a:t>die </a:t>
            </a:r>
            <a:r>
              <a:rPr lang="nl-NL" dirty="0" smtClean="0"/>
              <a:t>het </a:t>
            </a:r>
            <a:r>
              <a:rPr lang="nl-NL" dirty="0"/>
              <a:t>voorwerp van het onderzoek </a:t>
            </a:r>
            <a:r>
              <a:rPr lang="nl-NL" dirty="0" smtClean="0"/>
              <a:t>uitmaken</a:t>
            </a:r>
          </a:p>
          <a:p>
            <a:pPr lvl="1"/>
            <a:r>
              <a:rPr lang="nl-NL" dirty="0" smtClean="0"/>
              <a:t>steekproef:  een gepast deel van de </a:t>
            </a:r>
            <a:r>
              <a:rPr lang="nl-NL" dirty="0"/>
              <a:t>groep van personen </a:t>
            </a:r>
            <a:r>
              <a:rPr lang="nl-NL" dirty="0" smtClean="0"/>
              <a:t>die het </a:t>
            </a:r>
            <a:r>
              <a:rPr lang="nl-NL" dirty="0"/>
              <a:t>voorwerp van het onderzoek </a:t>
            </a:r>
            <a:r>
              <a:rPr lang="nl-NL" dirty="0" smtClean="0"/>
              <a:t>uitmaken</a:t>
            </a:r>
          </a:p>
          <a:p>
            <a:pPr lvl="2"/>
            <a:r>
              <a:rPr lang="nl-NL" dirty="0" smtClean="0"/>
              <a:t>de wijze </a:t>
            </a:r>
            <a:r>
              <a:rPr lang="nl-NL" dirty="0"/>
              <a:t>waarop de steekproef uit de volledige populatie </a:t>
            </a:r>
            <a:r>
              <a:rPr lang="nl-NL" dirty="0" smtClean="0"/>
              <a:t>wordt getrokken</a:t>
            </a:r>
          </a:p>
          <a:p>
            <a:pPr lvl="2"/>
            <a:r>
              <a:rPr lang="nl-NL" dirty="0" smtClean="0"/>
              <a:t>de </a:t>
            </a:r>
            <a:r>
              <a:rPr lang="nl-NL" dirty="0"/>
              <a:t>toepasselijke </a:t>
            </a:r>
            <a:r>
              <a:rPr lang="nl-NL" dirty="0" smtClean="0"/>
              <a:t>parameters</a:t>
            </a:r>
          </a:p>
          <a:p>
            <a:pPr lvl="2"/>
            <a:r>
              <a:rPr lang="nl-NL" dirty="0" smtClean="0"/>
              <a:t>de </a:t>
            </a:r>
            <a:r>
              <a:rPr lang="nl-NL" dirty="0"/>
              <a:t>gemotiveerde </a:t>
            </a:r>
            <a:r>
              <a:rPr lang="nl-NL" dirty="0" smtClean="0"/>
              <a:t>omvang</a:t>
            </a:r>
          </a:p>
          <a:p>
            <a:pPr lvl="2"/>
            <a:r>
              <a:rPr lang="nl-NL" dirty="0" smtClean="0"/>
              <a:t>slechts </a:t>
            </a:r>
            <a:r>
              <a:rPr lang="nl-NL" dirty="0"/>
              <a:t>uitzonderlijk </a:t>
            </a:r>
            <a:r>
              <a:rPr lang="nl-NL" dirty="0" smtClean="0"/>
              <a:t>kunnen </a:t>
            </a:r>
            <a:r>
              <a:rPr lang="nl-NL" dirty="0"/>
              <a:t>gegevens </a:t>
            </a:r>
            <a:r>
              <a:rPr lang="nl-NL" dirty="0" smtClean="0"/>
              <a:t>van </a:t>
            </a:r>
            <a:r>
              <a:rPr lang="nl-NL" dirty="0"/>
              <a:t>de volledige populatie </a:t>
            </a:r>
            <a:r>
              <a:rPr lang="nl-NL" dirty="0" smtClean="0"/>
              <a:t>worden meegedeeld</a:t>
            </a:r>
            <a:endParaRPr lang="en-US" dirty="0"/>
          </a:p>
          <a:p>
            <a:r>
              <a:rPr lang="nl-NL" dirty="0" smtClean="0"/>
              <a:t>de beschrijving </a:t>
            </a:r>
            <a:r>
              <a:rPr lang="nl-NL" dirty="0"/>
              <a:t>van </a:t>
            </a:r>
            <a:r>
              <a:rPr lang="nl-NL" dirty="0" smtClean="0"/>
              <a:t>elk gevraagd persoonsgegeven</a:t>
            </a:r>
          </a:p>
          <a:p>
            <a:pPr lvl="1"/>
            <a:r>
              <a:rPr lang="nl-NL" dirty="0" smtClean="0"/>
              <a:t>de benaming </a:t>
            </a:r>
            <a:r>
              <a:rPr lang="nl-NL" dirty="0"/>
              <a:t>(eventueel de specifieke benaming </a:t>
            </a:r>
            <a:r>
              <a:rPr lang="nl-NL" dirty="0" smtClean="0"/>
              <a:t>van de authentieke bron)</a:t>
            </a:r>
          </a:p>
          <a:p>
            <a:pPr lvl="1"/>
            <a:r>
              <a:rPr lang="nl-NL" dirty="0" smtClean="0"/>
              <a:t>de inhoudelijke omschrijving (helder </a:t>
            </a:r>
            <a:r>
              <a:rPr lang="nl-NL" dirty="0"/>
              <a:t>en </a:t>
            </a:r>
            <a:r>
              <a:rPr lang="nl-NL" dirty="0" smtClean="0"/>
              <a:t>beknopt)</a:t>
            </a:r>
          </a:p>
          <a:p>
            <a:pPr lvl="1"/>
            <a:r>
              <a:rPr lang="nl-NL" dirty="0" smtClean="0"/>
              <a:t>de authentieke bron (bevoegde organisatie en toepasselijke databank)</a:t>
            </a:r>
          </a:p>
          <a:p>
            <a:pPr lvl="1"/>
            <a:r>
              <a:rPr lang="nl-NL" dirty="0" smtClean="0"/>
              <a:t>de mogelijke categorieën/waarden/klassen (gedetailleerd </a:t>
            </a:r>
            <a:r>
              <a:rPr lang="nl-NL" dirty="0"/>
              <a:t>en </a:t>
            </a:r>
            <a:r>
              <a:rPr lang="nl-NL" dirty="0" smtClean="0"/>
              <a:t>volledig)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44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IVC-aanvraag </a:t>
            </a:r>
            <a:r>
              <a:rPr lang="nl-BE" sz="2400" dirty="0" smtClean="0"/>
              <a:t>(3/4)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pPr algn="just"/>
            <a:r>
              <a:rPr lang="nl-NL" dirty="0" smtClean="0"/>
              <a:t>voorbeeld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25880" y="2400141"/>
          <a:ext cx="6492240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120">
                  <a:extLst>
                    <a:ext uri="{9D8B030D-6E8A-4147-A177-3AD203B41FA5}">
                      <a16:colId xmlns:a16="http://schemas.microsoft.com/office/drawing/2014/main" val="2188987003"/>
                    </a:ext>
                  </a:extLst>
                </a:gridCol>
                <a:gridCol w="3246120">
                  <a:extLst>
                    <a:ext uri="{9D8B030D-6E8A-4147-A177-3AD203B41FA5}">
                      <a16:colId xmlns:a16="http://schemas.microsoft.com/office/drawing/2014/main" val="207484267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Nationaliteit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Belg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8601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burger van de Europese Unie maar geen Belg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32991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geen burger van de Europese Unie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13080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Leeftijd (klassen van 5 jaar)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20-24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3403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25-29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55829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30-34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51005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35-39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12063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40-44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34070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45-49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80411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50-54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5533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55-59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545627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Brutokwartaalloon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(klassen van minstens € 125)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€ 1250-1375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4732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€ 1375-1500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37933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€ 1500-1625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53434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€ 1750-1875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71011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€ 1875-2000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201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0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IVC-aanvraag </a:t>
            </a:r>
            <a:r>
              <a:rPr lang="nl-BE" sz="2400" dirty="0" smtClean="0"/>
              <a:t>(4/4)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r>
              <a:rPr lang="nl-NL" dirty="0" smtClean="0"/>
              <a:t>de </a:t>
            </a:r>
            <a:r>
              <a:rPr lang="nl-NL" dirty="0"/>
              <a:t>frequentie, de timing en de bewaartermijn</a:t>
            </a:r>
            <a:endParaRPr lang="en-US" dirty="0"/>
          </a:p>
          <a:p>
            <a:pPr lvl="1"/>
            <a:r>
              <a:rPr lang="nl-NL" dirty="0" smtClean="0"/>
              <a:t>gaat het om een eenmalig onderzoek of om een herhaald onderzoek?</a:t>
            </a:r>
          </a:p>
          <a:p>
            <a:pPr lvl="1"/>
            <a:r>
              <a:rPr lang="nl-NL" dirty="0" smtClean="0"/>
              <a:t>wat is de </a:t>
            </a:r>
            <a:r>
              <a:rPr lang="nl-NL" dirty="0"/>
              <a:t>einddatum van het </a:t>
            </a:r>
            <a:r>
              <a:rPr lang="nl-NL" dirty="0" smtClean="0"/>
              <a:t>onderzoek?</a:t>
            </a:r>
          </a:p>
          <a:p>
            <a:pPr lvl="1"/>
            <a:r>
              <a:rPr lang="nl-NL" dirty="0" smtClean="0"/>
              <a:t>hoelang worden de persoonsgegevens bijgehouden?</a:t>
            </a:r>
          </a:p>
          <a:p>
            <a:r>
              <a:rPr lang="nl-NL" dirty="0" smtClean="0"/>
              <a:t>de (eventuele) verdere mededeling </a:t>
            </a:r>
            <a:r>
              <a:rPr lang="nl-NL" dirty="0"/>
              <a:t>van de </a:t>
            </a:r>
            <a:r>
              <a:rPr lang="nl-NL" dirty="0" smtClean="0"/>
              <a:t>persoonsgegevens</a:t>
            </a:r>
            <a:endParaRPr lang="nl-NL" b="1" dirty="0" smtClean="0">
              <a:solidFill>
                <a:srgbClr val="FF0000"/>
              </a:solidFill>
            </a:endParaRPr>
          </a:p>
          <a:p>
            <a:r>
              <a:rPr lang="nl-NL" dirty="0"/>
              <a:t>zie basisschema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dwh-live.bcss.fgov.be/nl/dwh/dwh_page/content/websites/datawarehouse/menu/basisschema-voor-gegevensaanvragen.html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KSZ-wet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artikel 5 van de </a:t>
            </a:r>
            <a:r>
              <a:rPr lang="nl-NL" dirty="0"/>
              <a:t>wet van 15 januari 1990 houdende oprichting en organisatie van een Kruispuntbank van de Sociale </a:t>
            </a:r>
            <a:r>
              <a:rPr lang="nl-NL" dirty="0" smtClean="0"/>
              <a:t>Zekerheid</a:t>
            </a:r>
            <a:r>
              <a:rPr lang="nl-NL" dirty="0"/>
              <a:t> </a:t>
            </a:r>
            <a:endParaRPr lang="en-US" dirty="0"/>
          </a:p>
          <a:p>
            <a:pPr lvl="1"/>
            <a:r>
              <a:rPr lang="nl-NL" sz="2200" dirty="0" smtClean="0"/>
              <a:t>verzamelen van gegevens uit diverse bronnen</a:t>
            </a:r>
          </a:p>
          <a:p>
            <a:pPr lvl="1"/>
            <a:r>
              <a:rPr lang="nl-NL" sz="2200" dirty="0" smtClean="0"/>
              <a:t>opslaan van gegevens (DWH)</a:t>
            </a:r>
          </a:p>
          <a:p>
            <a:pPr lvl="1"/>
            <a:r>
              <a:rPr lang="nl-NL" sz="2200" dirty="0" smtClean="0"/>
              <a:t>samenvoegen (koppelen) van gegevens</a:t>
            </a:r>
          </a:p>
          <a:p>
            <a:pPr lvl="1"/>
            <a:r>
              <a:rPr lang="nl-NL" sz="2200" dirty="0" smtClean="0"/>
              <a:t>anonimiseren of </a:t>
            </a:r>
            <a:r>
              <a:rPr lang="nl-NL" sz="2200" dirty="0" err="1" smtClean="0"/>
              <a:t>pseudonimiseren</a:t>
            </a:r>
            <a:r>
              <a:rPr lang="nl-NL" sz="2200" dirty="0" smtClean="0"/>
              <a:t> van gegevens</a:t>
            </a:r>
          </a:p>
          <a:p>
            <a:pPr lvl="1"/>
            <a:r>
              <a:rPr lang="nl-NL" sz="2200" dirty="0" smtClean="0"/>
              <a:t>meedelen van gegevens</a:t>
            </a:r>
          </a:p>
          <a:p>
            <a:pPr lvl="2"/>
            <a:r>
              <a:rPr lang="nl-NL" sz="2000" dirty="0"/>
              <a:t>aan personen die ze nodig hebben voor het verrichten van onderzoeken </a:t>
            </a:r>
            <a:r>
              <a:rPr lang="nl-NL" sz="2000" dirty="0" smtClean="0"/>
              <a:t>nuttig voor kennis</a:t>
            </a:r>
            <a:r>
              <a:rPr lang="nl-NL" sz="2000" dirty="0"/>
              <a:t>, </a:t>
            </a:r>
            <a:r>
              <a:rPr lang="nl-NL" sz="2000" dirty="0" smtClean="0"/>
              <a:t>conceptie </a:t>
            </a:r>
            <a:r>
              <a:rPr lang="nl-NL" sz="2000" dirty="0"/>
              <a:t>en </a:t>
            </a:r>
            <a:r>
              <a:rPr lang="nl-NL" sz="2000" dirty="0" smtClean="0"/>
              <a:t>beheer </a:t>
            </a:r>
            <a:r>
              <a:rPr lang="nl-NL" sz="2000" dirty="0"/>
              <a:t>van de sociale </a:t>
            </a:r>
            <a:r>
              <a:rPr lang="nl-NL" sz="2000" dirty="0" smtClean="0"/>
              <a:t>bescherming</a:t>
            </a:r>
          </a:p>
          <a:p>
            <a:pPr lvl="2"/>
            <a:r>
              <a:rPr lang="nl-NL" sz="2000" dirty="0" smtClean="0"/>
              <a:t>mits voorafgaande verplichte beraadslaging van de kamer sociale zekerheid en gezondheid van het informatieveiligheidscomité</a:t>
            </a:r>
          </a:p>
          <a:p>
            <a:pPr lvl="3"/>
            <a:r>
              <a:rPr lang="nl-NL" sz="1900" dirty="0" smtClean="0"/>
              <a:t>anonieme gegevens</a:t>
            </a:r>
          </a:p>
          <a:p>
            <a:pPr lvl="4"/>
            <a:r>
              <a:rPr lang="nl-NL" sz="1800" dirty="0" smtClean="0"/>
              <a:t>toepassing artikel 46, § 1, KSZ-wet</a:t>
            </a:r>
          </a:p>
          <a:p>
            <a:pPr lvl="4"/>
            <a:r>
              <a:rPr lang="nl-NL" sz="1800" dirty="0" smtClean="0"/>
              <a:t>algemene beraadslaging nr. 18/140 van 6 november 2018</a:t>
            </a:r>
          </a:p>
          <a:p>
            <a:pPr lvl="3"/>
            <a:r>
              <a:rPr lang="nl-NL" sz="1900" dirty="0" err="1" smtClean="0"/>
              <a:t>gepseudonimiseerde</a:t>
            </a:r>
            <a:r>
              <a:rPr lang="nl-NL" sz="1900" dirty="0" smtClean="0"/>
              <a:t> persoonsgegevens</a:t>
            </a:r>
          </a:p>
          <a:p>
            <a:pPr lvl="4"/>
            <a:r>
              <a:rPr lang="nl-NL" sz="1800" dirty="0"/>
              <a:t>toepassing artikel </a:t>
            </a:r>
            <a:r>
              <a:rPr lang="nl-NL" sz="1800" dirty="0" smtClean="0"/>
              <a:t>15, </a:t>
            </a:r>
            <a:r>
              <a:rPr lang="nl-NL" sz="1800" dirty="0"/>
              <a:t>§ 1, KSZ-wet</a:t>
            </a:r>
          </a:p>
          <a:p>
            <a:pPr lvl="4"/>
            <a:r>
              <a:rPr lang="nl-NL" sz="1800" dirty="0" smtClean="0"/>
              <a:t>geval per geval</a:t>
            </a:r>
            <a:endParaRPr lang="nl-NL" sz="1800" dirty="0"/>
          </a:p>
          <a:p>
            <a:pPr algn="just"/>
            <a:endParaRPr lang="nl-NL" dirty="0" smtClean="0"/>
          </a:p>
          <a:p>
            <a:pPr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3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Anonieme gegevens </a:t>
            </a:r>
            <a:r>
              <a:rPr lang="nl-BE" sz="2400" dirty="0" smtClean="0"/>
              <a:t>(1/4)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/>
          </a:bodyPr>
          <a:lstStyle/>
          <a:p>
            <a:r>
              <a:rPr lang="nl-BE" dirty="0" smtClean="0"/>
              <a:t>beraadslaging nr. 18/140 van 6 november 2018</a:t>
            </a:r>
          </a:p>
          <a:p>
            <a:pPr lvl="1"/>
            <a:r>
              <a:rPr lang="nl-BE" dirty="0" smtClean="0"/>
              <a:t>verleend door het IVC</a:t>
            </a:r>
          </a:p>
          <a:p>
            <a:pPr lvl="1"/>
            <a:r>
              <a:rPr lang="nl-BE" dirty="0" smtClean="0"/>
              <a:t>met toepassing van artikel 46, § 1, KSZ-wet</a:t>
            </a:r>
          </a:p>
          <a:p>
            <a:pPr lvl="1"/>
            <a:r>
              <a:rPr lang="nl-NL" dirty="0" smtClean="0"/>
              <a:t>regelt </a:t>
            </a:r>
            <a:r>
              <a:rPr lang="nl-NL" dirty="0"/>
              <a:t>de mededeling van anonieme gegevens </a:t>
            </a:r>
            <a:r>
              <a:rPr lang="nl-NL" dirty="0" smtClean="0"/>
              <a:t>volgens artikel </a:t>
            </a:r>
            <a:r>
              <a:rPr lang="nl-NL" dirty="0"/>
              <a:t>5, § 1, </a:t>
            </a:r>
            <a:r>
              <a:rPr lang="nl-BE" dirty="0" smtClean="0"/>
              <a:t>KSZ-wet</a:t>
            </a:r>
          </a:p>
          <a:p>
            <a:r>
              <a:rPr lang="nl-BE" dirty="0" smtClean="0"/>
              <a:t>context</a:t>
            </a:r>
          </a:p>
          <a:p>
            <a:pPr lvl="1"/>
            <a:r>
              <a:rPr lang="nl-BE" dirty="0" smtClean="0"/>
              <a:t>mededeling van </a:t>
            </a:r>
            <a:r>
              <a:rPr lang="nl-BE" dirty="0"/>
              <a:t>anonieme </a:t>
            </a:r>
            <a:r>
              <a:rPr lang="nl-BE" dirty="0" smtClean="0"/>
              <a:t>gegevens door </a:t>
            </a:r>
            <a:r>
              <a:rPr lang="nl-BE" dirty="0"/>
              <a:t>de </a:t>
            </a:r>
            <a:r>
              <a:rPr lang="nl-BE" dirty="0" smtClean="0"/>
              <a:t>KSZ (DWH)</a:t>
            </a:r>
          </a:p>
          <a:p>
            <a:pPr lvl="1"/>
            <a:r>
              <a:rPr lang="nl-BE" dirty="0" smtClean="0"/>
              <a:t>in </a:t>
            </a:r>
            <a:r>
              <a:rPr lang="nl-BE" dirty="0"/>
              <a:t>het kader van </a:t>
            </a:r>
            <a:r>
              <a:rPr lang="nl-BE" dirty="0" smtClean="0"/>
              <a:t>onderzoeken</a:t>
            </a:r>
          </a:p>
          <a:p>
            <a:pPr lvl="2"/>
            <a:r>
              <a:rPr lang="nl-NL" dirty="0"/>
              <a:t>voor wetenschappelijke doeleinden</a:t>
            </a:r>
          </a:p>
          <a:p>
            <a:pPr lvl="2"/>
            <a:r>
              <a:rPr lang="nl-NL" dirty="0"/>
              <a:t>voor beleidsondersteunende doeleinden</a:t>
            </a:r>
            <a:endParaRPr lang="en-US" dirty="0"/>
          </a:p>
          <a:p>
            <a:pPr lvl="1"/>
            <a:r>
              <a:rPr lang="nl-BE" dirty="0" smtClean="0"/>
              <a:t>nuttig voor </a:t>
            </a:r>
            <a:r>
              <a:rPr lang="nl-BE" dirty="0"/>
              <a:t>de kennis, de conceptie en het beheer van de sociale </a:t>
            </a:r>
            <a:r>
              <a:rPr lang="nl-BE" dirty="0" smtClean="0"/>
              <a:t>bescherming</a:t>
            </a:r>
          </a:p>
          <a:p>
            <a:r>
              <a:rPr lang="nl-BE" dirty="0" smtClean="0"/>
              <a:t>mogelijke aanvragers (zie hoger)</a:t>
            </a:r>
          </a:p>
          <a:p>
            <a:pPr lvl="1"/>
            <a:r>
              <a:rPr lang="nl-NL" dirty="0" smtClean="0"/>
              <a:t>onderzoeksinstanties </a:t>
            </a:r>
            <a:r>
              <a:rPr lang="nl-NL" dirty="0"/>
              <a:t>(universiteiten en hogescholen, kenniscentra</a:t>
            </a:r>
            <a:r>
              <a:rPr lang="nl-NL" dirty="0" smtClean="0"/>
              <a:t>…)</a:t>
            </a:r>
          </a:p>
          <a:p>
            <a:pPr lvl="1"/>
            <a:r>
              <a:rPr lang="nl-NL" dirty="0" smtClean="0"/>
              <a:t>overheden (openbare diensten/instellingen, ongeacht hun niveau)</a:t>
            </a:r>
          </a:p>
          <a:p>
            <a:pPr lvl="1"/>
            <a:r>
              <a:rPr lang="nl-NL" dirty="0"/>
              <a:t>andere (</a:t>
            </a:r>
            <a:r>
              <a:rPr lang="nl-NL" dirty="0" smtClean="0"/>
              <a:t>ministers, journalisten</a:t>
            </a:r>
            <a:r>
              <a:rPr lang="nl-NL" dirty="0"/>
              <a:t>, </a:t>
            </a:r>
            <a:r>
              <a:rPr lang="nl-NL" dirty="0" smtClean="0"/>
              <a:t>studenten,...) – géén commerciële doeleinden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3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Anonieme gegevens </a:t>
            </a:r>
            <a:r>
              <a:rPr lang="nl-BE" sz="2400" dirty="0" smtClean="0"/>
              <a:t>(2/4</a:t>
            </a:r>
            <a:r>
              <a:rPr lang="nl-BE" sz="2400" dirty="0"/>
              <a:t>)</a:t>
            </a:r>
            <a:r>
              <a:rPr lang="nl-BE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vraag om tabellen</a:t>
            </a:r>
          </a:p>
          <a:p>
            <a:pPr lvl="1"/>
            <a:r>
              <a:rPr lang="nl-NL" sz="2100" dirty="0" smtClean="0"/>
              <a:t>voor </a:t>
            </a:r>
            <a:r>
              <a:rPr lang="nl-NL" sz="2100" dirty="0"/>
              <a:t>een vastgestelde populatie </a:t>
            </a:r>
            <a:r>
              <a:rPr lang="nl-NL" sz="2100" dirty="0" smtClean="0"/>
              <a:t>wordt per combinatie </a:t>
            </a:r>
            <a:r>
              <a:rPr lang="nl-NL" sz="2100" dirty="0"/>
              <a:t>van criteria</a:t>
            </a:r>
            <a:r>
              <a:rPr lang="nl-NL" sz="2100" dirty="0" smtClean="0"/>
              <a:t>waarden aangeduid </a:t>
            </a:r>
            <a:r>
              <a:rPr lang="nl-NL" sz="2100" dirty="0"/>
              <a:t>op hoeveel personen ze van toepassing </a:t>
            </a:r>
            <a:r>
              <a:rPr lang="nl-NL" sz="2100" dirty="0" smtClean="0"/>
              <a:t>is</a:t>
            </a:r>
          </a:p>
          <a:p>
            <a:pPr lvl="1"/>
            <a:r>
              <a:rPr lang="nl-NL" sz="2100" dirty="0" smtClean="0"/>
              <a:t>de KSZ levert tabellen aan de bestemmeling, </a:t>
            </a:r>
            <a:r>
              <a:rPr lang="nl-NL" sz="2100" dirty="0"/>
              <a:t>ongeacht </a:t>
            </a:r>
            <a:r>
              <a:rPr lang="nl-NL" sz="2100" dirty="0" smtClean="0"/>
              <a:t>zijn hoedanigheid, voor zover hij die wil gebruiken voor </a:t>
            </a:r>
            <a:r>
              <a:rPr lang="nl-NL" sz="2100" dirty="0"/>
              <a:t>niet-commerciële </a:t>
            </a:r>
            <a:r>
              <a:rPr lang="nl-NL" sz="2100" dirty="0" smtClean="0"/>
              <a:t>doeleinden</a:t>
            </a:r>
          </a:p>
          <a:p>
            <a:pPr lvl="1"/>
            <a:r>
              <a:rPr lang="nl-NL" sz="2100" dirty="0" smtClean="0"/>
              <a:t>in de aanvraag worden het doel </a:t>
            </a:r>
            <a:r>
              <a:rPr lang="nl-NL" sz="2100" dirty="0"/>
              <a:t>van de verwerking van de anonieme </a:t>
            </a:r>
            <a:r>
              <a:rPr lang="nl-NL" sz="2100" dirty="0" smtClean="0"/>
              <a:t>gegevens en de </a:t>
            </a:r>
            <a:r>
              <a:rPr lang="nl-NL" sz="2100" dirty="0"/>
              <a:t>band met de sociale </a:t>
            </a:r>
            <a:r>
              <a:rPr lang="nl-NL" sz="2100" dirty="0" smtClean="0"/>
              <a:t>bescherming verduidelijkt</a:t>
            </a:r>
          </a:p>
          <a:p>
            <a:r>
              <a:rPr lang="nl-NL" dirty="0" smtClean="0"/>
              <a:t>bepaling van de populatie</a:t>
            </a:r>
          </a:p>
          <a:p>
            <a:pPr lvl="1"/>
            <a:r>
              <a:rPr lang="nl-BE" sz="2100" dirty="0" smtClean="0"/>
              <a:t>de </a:t>
            </a:r>
            <a:r>
              <a:rPr lang="nl-BE" sz="2100" dirty="0"/>
              <a:t>aanvrager definieert de populatie </a:t>
            </a:r>
            <a:r>
              <a:rPr lang="nl-BE" sz="2100" dirty="0" smtClean="0"/>
              <a:t>voldoende ruim</a:t>
            </a:r>
          </a:p>
          <a:p>
            <a:pPr lvl="1"/>
            <a:r>
              <a:rPr lang="nl-BE" sz="2100" dirty="0" smtClean="0"/>
              <a:t>hij beperkt het </a:t>
            </a:r>
            <a:r>
              <a:rPr lang="nl-BE" sz="2100" dirty="0"/>
              <a:t>aantal </a:t>
            </a:r>
            <a:r>
              <a:rPr lang="nl-BE" sz="2100" dirty="0" smtClean="0"/>
              <a:t>verdelingscriteria en het </a:t>
            </a:r>
            <a:r>
              <a:rPr lang="nl-BE" sz="2100" dirty="0"/>
              <a:t>aantal waarden </a:t>
            </a:r>
            <a:r>
              <a:rPr lang="nl-BE" sz="2100" dirty="0" smtClean="0"/>
              <a:t>ervan</a:t>
            </a:r>
          </a:p>
          <a:p>
            <a:pPr lvl="2"/>
            <a:r>
              <a:rPr lang="nl-BE" sz="1900" dirty="0" smtClean="0"/>
              <a:t>de </a:t>
            </a:r>
            <a:r>
              <a:rPr lang="nl-BE" sz="1900" dirty="0"/>
              <a:t>leeftijd </a:t>
            </a:r>
            <a:r>
              <a:rPr lang="nl-BE" sz="1900" dirty="0" smtClean="0"/>
              <a:t>wordt ingedeeld in voldoende ruime leeftijdscategorieën</a:t>
            </a:r>
          </a:p>
          <a:p>
            <a:pPr lvl="2"/>
            <a:r>
              <a:rPr lang="nl-BE" sz="1900" dirty="0" smtClean="0"/>
              <a:t>de woonplaats wordt aangeduid </a:t>
            </a:r>
            <a:r>
              <a:rPr lang="nl-BE" sz="1900" dirty="0"/>
              <a:t>door middel van het geschikte territoriaal </a:t>
            </a:r>
            <a:r>
              <a:rPr lang="nl-BE" sz="1900" dirty="0" smtClean="0"/>
              <a:t>niveau</a:t>
            </a:r>
          </a:p>
          <a:p>
            <a:pPr lvl="3"/>
            <a:r>
              <a:rPr lang="nl-BE" dirty="0" smtClean="0"/>
              <a:t>het gewest</a:t>
            </a:r>
          </a:p>
          <a:p>
            <a:pPr lvl="3"/>
            <a:r>
              <a:rPr lang="nl-BE" dirty="0" smtClean="0"/>
              <a:t>de provincie</a:t>
            </a:r>
          </a:p>
          <a:p>
            <a:pPr lvl="3"/>
            <a:r>
              <a:rPr lang="nl-BE" dirty="0" smtClean="0"/>
              <a:t>het arrondissement</a:t>
            </a:r>
          </a:p>
          <a:p>
            <a:pPr lvl="3"/>
            <a:r>
              <a:rPr lang="nl-BE" dirty="0" smtClean="0"/>
              <a:t>de gemeente</a:t>
            </a:r>
          </a:p>
          <a:p>
            <a:pPr lvl="2"/>
            <a:r>
              <a:rPr lang="nl-BE" sz="1900" dirty="0" smtClean="0"/>
              <a:t>de </a:t>
            </a:r>
            <a:r>
              <a:rPr lang="nl-BE" sz="1900" dirty="0"/>
              <a:t>bedragen van </a:t>
            </a:r>
            <a:r>
              <a:rPr lang="nl-BE" sz="1900" dirty="0" smtClean="0"/>
              <a:t>beroepsinkomsten</a:t>
            </a:r>
            <a:r>
              <a:rPr lang="nl-BE" sz="1900" dirty="0"/>
              <a:t>, </a:t>
            </a:r>
            <a:r>
              <a:rPr lang="nl-BE" sz="1900" dirty="0" smtClean="0"/>
              <a:t>uitkeringen </a:t>
            </a:r>
            <a:r>
              <a:rPr lang="nl-BE" sz="1900" dirty="0"/>
              <a:t>en </a:t>
            </a:r>
            <a:r>
              <a:rPr lang="nl-BE" sz="1900" dirty="0" smtClean="0"/>
              <a:t>bijdragen worden in klassen vermeld</a:t>
            </a:r>
          </a:p>
          <a:p>
            <a:pPr lvl="2"/>
            <a:r>
              <a:rPr lang="nl-BE" sz="1900" dirty="0" smtClean="0"/>
              <a:t>de </a:t>
            </a:r>
            <a:r>
              <a:rPr lang="nl-BE" sz="1900" dirty="0"/>
              <a:t>nationaliteit, de herkomst en het geboorteland </a:t>
            </a:r>
            <a:r>
              <a:rPr lang="nl-BE" sz="1900" dirty="0" smtClean="0"/>
              <a:t>worden in landenklassen vermeld</a:t>
            </a:r>
          </a:p>
          <a:p>
            <a:pPr lvl="1"/>
            <a:r>
              <a:rPr lang="nl-BE" sz="2100" dirty="0" smtClean="0"/>
              <a:t>de KSZ </a:t>
            </a:r>
            <a:r>
              <a:rPr lang="nl-BE" sz="2100" dirty="0"/>
              <a:t>gaat </a:t>
            </a:r>
            <a:r>
              <a:rPr lang="nl-BE" sz="2100" dirty="0" smtClean="0"/>
              <a:t>telkens </a:t>
            </a:r>
            <a:r>
              <a:rPr lang="nl-BE" sz="2100" dirty="0"/>
              <a:t>na of aan </a:t>
            </a:r>
            <a:r>
              <a:rPr lang="nl-BE" sz="2100" dirty="0" smtClean="0"/>
              <a:t>de </a:t>
            </a:r>
            <a:r>
              <a:rPr lang="nl-BE" sz="2100" dirty="0"/>
              <a:t>voorwaarden is </a:t>
            </a:r>
            <a:r>
              <a:rPr lang="nl-BE" sz="2100" dirty="0" smtClean="0"/>
              <a:t>voldaan</a:t>
            </a:r>
          </a:p>
          <a:p>
            <a:pPr lvl="1"/>
            <a:r>
              <a:rPr lang="nl-BE" sz="2100" dirty="0" smtClean="0"/>
              <a:t>eventueel worden de </a:t>
            </a:r>
            <a:r>
              <a:rPr lang="nl-BE" sz="2100" dirty="0"/>
              <a:t>nodige remediërende </a:t>
            </a:r>
            <a:r>
              <a:rPr lang="nl-BE" sz="2100" dirty="0" smtClean="0"/>
              <a:t>maatregelen getroffen</a:t>
            </a:r>
            <a:endParaRPr lang="en-US" sz="210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2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Anonieme gegevens </a:t>
            </a:r>
            <a:r>
              <a:rPr lang="nl-BE" sz="2400" dirty="0" smtClean="0"/>
              <a:t>(3/4</a:t>
            </a:r>
            <a:r>
              <a:rPr lang="nl-BE" sz="2400" dirty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10000"/>
          </a:bodyPr>
          <a:lstStyle/>
          <a:p>
            <a:r>
              <a:rPr lang="nl-NL" i="1" dirty="0" smtClean="0"/>
              <a:t>”small </a:t>
            </a:r>
            <a:r>
              <a:rPr lang="nl-NL" i="1" dirty="0" err="1"/>
              <a:t>cell</a:t>
            </a:r>
            <a:r>
              <a:rPr lang="nl-NL" i="1" dirty="0"/>
              <a:t> risk</a:t>
            </a:r>
            <a:r>
              <a:rPr lang="nl-NL" dirty="0" smtClean="0"/>
              <a:t>”-analyse </a:t>
            </a:r>
          </a:p>
          <a:p>
            <a:pPr lvl="1"/>
            <a:r>
              <a:rPr lang="nl-NL" dirty="0" smtClean="0"/>
              <a:t>in </a:t>
            </a:r>
            <a:r>
              <a:rPr lang="nl-NL" dirty="0"/>
              <a:t>de tabellen </a:t>
            </a:r>
            <a:r>
              <a:rPr lang="nl-NL" dirty="0" smtClean="0"/>
              <a:t>wordt nagegaan </a:t>
            </a:r>
            <a:r>
              <a:rPr lang="nl-NL" dirty="0"/>
              <a:t>in welke mate het aantal criteria en het aantal </a:t>
            </a:r>
            <a:r>
              <a:rPr lang="nl-NL" dirty="0" smtClean="0"/>
              <a:t>criteriumwaarden kunnen </a:t>
            </a:r>
            <a:r>
              <a:rPr lang="nl-NL" dirty="0"/>
              <a:t>leiden tot indelingen met slechts een </a:t>
            </a:r>
            <a:r>
              <a:rPr lang="nl-NL" dirty="0" smtClean="0"/>
              <a:t>heel </a:t>
            </a:r>
            <a:r>
              <a:rPr lang="nl-NL" dirty="0"/>
              <a:t>beperkt aantal personen die </a:t>
            </a:r>
            <a:r>
              <a:rPr lang="nl-NL" dirty="0" smtClean="0"/>
              <a:t>zo toch </a:t>
            </a:r>
            <a:r>
              <a:rPr lang="nl-NL" dirty="0" err="1"/>
              <a:t>geheridentificeerd</a:t>
            </a:r>
            <a:r>
              <a:rPr lang="nl-NL" dirty="0"/>
              <a:t> kunnen </a:t>
            </a:r>
            <a:r>
              <a:rPr lang="nl-NL" dirty="0" smtClean="0"/>
              <a:t>worden</a:t>
            </a:r>
          </a:p>
          <a:p>
            <a:pPr lvl="1"/>
            <a:r>
              <a:rPr lang="nl-NL" dirty="0" smtClean="0"/>
              <a:t>eventueel worden dan, in </a:t>
            </a:r>
            <a:r>
              <a:rPr lang="nl-NL" dirty="0"/>
              <a:t>samenspraak met de aanvrager, de gepaste maatregelen </a:t>
            </a:r>
            <a:r>
              <a:rPr lang="nl-NL" dirty="0" smtClean="0"/>
              <a:t>getroffen om </a:t>
            </a:r>
            <a:r>
              <a:rPr lang="nl-NL" dirty="0"/>
              <a:t>de </a:t>
            </a:r>
            <a:r>
              <a:rPr lang="nl-NL" dirty="0" err="1"/>
              <a:t>heridentificatie</a:t>
            </a:r>
            <a:r>
              <a:rPr lang="nl-NL" dirty="0"/>
              <a:t> van de betrokkenen </a:t>
            </a:r>
            <a:r>
              <a:rPr lang="nl-NL" dirty="0" smtClean="0"/>
              <a:t>toch te voorkomen</a:t>
            </a:r>
          </a:p>
          <a:p>
            <a:pPr lvl="2"/>
            <a:r>
              <a:rPr lang="nl-NL" dirty="0" smtClean="0"/>
              <a:t>suggesties</a:t>
            </a:r>
          </a:p>
          <a:p>
            <a:pPr lvl="3"/>
            <a:r>
              <a:rPr lang="nl-NL" dirty="0" smtClean="0"/>
              <a:t>vervangen van het </a:t>
            </a:r>
            <a:r>
              <a:rPr lang="nl-NL" dirty="0"/>
              <a:t>precieze aantal </a:t>
            </a:r>
            <a:r>
              <a:rPr lang="nl-NL" dirty="0" smtClean="0"/>
              <a:t>door </a:t>
            </a:r>
            <a:r>
              <a:rPr lang="nl-NL" dirty="0"/>
              <a:t>de aanduiding dat dit aantal zich situeert in een bepaalde reeks van </a:t>
            </a:r>
            <a:r>
              <a:rPr lang="nl-NL" dirty="0" smtClean="0"/>
              <a:t>opeenvolgende getallen (</a:t>
            </a:r>
            <a:r>
              <a:rPr lang="nl-NL" dirty="0"/>
              <a:t>zoals 1-9)</a:t>
            </a:r>
          </a:p>
          <a:p>
            <a:pPr lvl="3"/>
            <a:r>
              <a:rPr lang="nl-NL" dirty="0" smtClean="0"/>
              <a:t>aanpassen van </a:t>
            </a:r>
            <a:r>
              <a:rPr lang="nl-NL" dirty="0"/>
              <a:t>de initieel gevraagde </a:t>
            </a:r>
            <a:r>
              <a:rPr lang="nl-NL" dirty="0" smtClean="0"/>
              <a:t>indelingen door het verminderen van het aantal criteria en/of het aantal </a:t>
            </a:r>
            <a:r>
              <a:rPr lang="nl-NL" dirty="0"/>
              <a:t>criteriumwaarden (bv. het verruimen van klassen)</a:t>
            </a:r>
          </a:p>
          <a:p>
            <a:r>
              <a:rPr lang="nl-NL" dirty="0"/>
              <a:t>strikte scheiding van </a:t>
            </a:r>
            <a:r>
              <a:rPr lang="nl-NL" dirty="0" smtClean="0"/>
              <a:t>functies</a:t>
            </a:r>
          </a:p>
          <a:p>
            <a:pPr lvl="1"/>
            <a:r>
              <a:rPr lang="nl-NL" dirty="0" smtClean="0"/>
              <a:t>indien enkele </a:t>
            </a:r>
            <a:r>
              <a:rPr lang="nl-NL" dirty="0"/>
              <a:t>persoonsgegevens op basis waarvan de anonieme gegevens worden gecreëerd door de aanvrager zelf ter beschikking worden </a:t>
            </a:r>
            <a:r>
              <a:rPr lang="nl-NL" dirty="0" smtClean="0"/>
              <a:t>gesteld</a:t>
            </a:r>
          </a:p>
          <a:p>
            <a:pPr lvl="1"/>
            <a:r>
              <a:rPr lang="nl-NL" dirty="0" smtClean="0"/>
              <a:t>verbod van overleg/samenwerking</a:t>
            </a:r>
          </a:p>
          <a:p>
            <a:pPr lvl="2"/>
            <a:r>
              <a:rPr lang="nl-NL" dirty="0" smtClean="0"/>
              <a:t>tussen </a:t>
            </a:r>
            <a:r>
              <a:rPr lang="nl-NL" dirty="0"/>
              <a:t>de dienst die de persoonsgegevens </a:t>
            </a:r>
            <a:r>
              <a:rPr lang="nl-NL" dirty="0" smtClean="0"/>
              <a:t>(input) verwerkt </a:t>
            </a:r>
            <a:r>
              <a:rPr lang="nl-NL" dirty="0"/>
              <a:t>voor operationele </a:t>
            </a:r>
            <a:r>
              <a:rPr lang="nl-NL" dirty="0" smtClean="0"/>
              <a:t>doeleinden</a:t>
            </a:r>
          </a:p>
          <a:p>
            <a:pPr lvl="2"/>
            <a:r>
              <a:rPr lang="nl-NL" dirty="0" smtClean="0"/>
              <a:t>en </a:t>
            </a:r>
            <a:r>
              <a:rPr lang="nl-NL" dirty="0"/>
              <a:t>de dienst die de anonieme gegevens </a:t>
            </a:r>
            <a:r>
              <a:rPr lang="nl-NL" dirty="0" smtClean="0"/>
              <a:t>(output) verwerkt </a:t>
            </a:r>
            <a:r>
              <a:rPr lang="nl-NL" dirty="0"/>
              <a:t>voor </a:t>
            </a:r>
            <a:r>
              <a:rPr lang="nl-NL" dirty="0" smtClean="0"/>
              <a:t>onderzoeksdoeleinden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Anonieme gegevens </a:t>
            </a:r>
            <a:r>
              <a:rPr lang="nl-BE" sz="2400" dirty="0" smtClean="0"/>
              <a:t>(4/4</a:t>
            </a:r>
            <a:r>
              <a:rPr lang="nl-BE" sz="2400" dirty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andere maatregelen</a:t>
            </a:r>
            <a:r>
              <a:rPr lang="nl-NL" dirty="0"/>
              <a:t> </a:t>
            </a:r>
            <a:endParaRPr lang="en-US" dirty="0"/>
          </a:p>
          <a:p>
            <a:pPr lvl="1"/>
            <a:r>
              <a:rPr lang="nl-BE" sz="2200" dirty="0"/>
              <a:t>de </a:t>
            </a:r>
            <a:r>
              <a:rPr lang="nl-BE" sz="2200" dirty="0" smtClean="0"/>
              <a:t>bestemmeling </a:t>
            </a:r>
            <a:r>
              <a:rPr lang="nl-NL" sz="2200" dirty="0" smtClean="0"/>
              <a:t>kan </a:t>
            </a:r>
            <a:r>
              <a:rPr lang="nl-NL" sz="2200" dirty="0"/>
              <a:t>de </a:t>
            </a:r>
            <a:r>
              <a:rPr lang="nl-BE" sz="2200" dirty="0"/>
              <a:t>anonieme gegevens </a:t>
            </a:r>
            <a:r>
              <a:rPr lang="nl-BE" sz="2200" dirty="0" smtClean="0"/>
              <a:t>zelf </a:t>
            </a:r>
            <a:r>
              <a:rPr lang="nl-BE" sz="2200" dirty="0"/>
              <a:t>aan derden meedelen of publiceren, </a:t>
            </a:r>
            <a:r>
              <a:rPr lang="nl-NL" sz="2200" dirty="0"/>
              <a:t>bij voorkeur in een verder geanonimiseerde </a:t>
            </a:r>
            <a:r>
              <a:rPr lang="nl-NL" sz="2200" dirty="0" smtClean="0"/>
              <a:t>vorm</a:t>
            </a:r>
          </a:p>
          <a:p>
            <a:pPr lvl="1"/>
            <a:r>
              <a:rPr lang="nl-NL" sz="2200" dirty="0" smtClean="0"/>
              <a:t>de bestemmeling houdt steeds rekening </a:t>
            </a:r>
            <a:r>
              <a:rPr lang="nl-NL" sz="2200" dirty="0"/>
              <a:t>met </a:t>
            </a:r>
            <a:r>
              <a:rPr lang="nl-NL" sz="2200" dirty="0" smtClean="0"/>
              <a:t>de geldende regelgeving inzake de bescherming </a:t>
            </a:r>
            <a:r>
              <a:rPr lang="nl-NL" sz="2200" dirty="0"/>
              <a:t>van de persoonlijke </a:t>
            </a:r>
            <a:r>
              <a:rPr lang="nl-NL" sz="2200" dirty="0" smtClean="0"/>
              <a:t>levenssfeer, in het bijzonder</a:t>
            </a:r>
          </a:p>
          <a:p>
            <a:pPr lvl="2"/>
            <a:r>
              <a:rPr lang="nl-NL" sz="2000" dirty="0" smtClean="0"/>
              <a:t>de </a:t>
            </a:r>
            <a:r>
              <a:rPr lang="nl-NL" sz="2000" dirty="0"/>
              <a:t>wet van 15 januari 1990 </a:t>
            </a:r>
            <a:r>
              <a:rPr lang="nl-NL" sz="2000" i="1" dirty="0"/>
              <a:t>houdende oprichting en organisatie van een Kruispuntbank van de Sociale </a:t>
            </a:r>
            <a:r>
              <a:rPr lang="nl-NL" sz="2000" i="1" dirty="0" smtClean="0"/>
              <a:t>Zekerheid</a:t>
            </a:r>
            <a:endParaRPr lang="nl-NL" sz="2000" dirty="0" smtClean="0"/>
          </a:p>
          <a:p>
            <a:pPr lvl="2"/>
            <a:r>
              <a:rPr lang="nl-NL" sz="2000" dirty="0" smtClean="0"/>
              <a:t>de verordening </a:t>
            </a:r>
            <a:r>
              <a:rPr lang="nl-NL" sz="2000" dirty="0"/>
              <a:t>(EU) 2016/679 van het Europees Parlement en de Raad van 27 april 2016 </a:t>
            </a:r>
            <a:r>
              <a:rPr lang="nl-NL" sz="2000" i="1" dirty="0"/>
              <a:t>betreffende de bescherming van natuurlijke personen in verband met de verwerking van persoonsgegevens en betreffende het vrije verkeer van die gegevens en tot intrekking van Richtlijn </a:t>
            </a:r>
            <a:r>
              <a:rPr lang="nl-NL" sz="2000" i="1" dirty="0" smtClean="0"/>
              <a:t>95/46/EG</a:t>
            </a:r>
          </a:p>
          <a:p>
            <a:pPr lvl="2"/>
            <a:r>
              <a:rPr lang="nl-NL" sz="2000" dirty="0" smtClean="0"/>
              <a:t>de </a:t>
            </a:r>
            <a:r>
              <a:rPr lang="nl-NL" sz="2000" dirty="0"/>
              <a:t>wet van 30 juli 2018 </a:t>
            </a:r>
            <a:r>
              <a:rPr lang="nl-NL" sz="2000" i="1" dirty="0"/>
              <a:t>betreffende de bescherming van natuurlijke personen met betrekking tot de verwerking van </a:t>
            </a:r>
            <a:r>
              <a:rPr lang="nl-NL" sz="2000" i="1" dirty="0" smtClean="0"/>
              <a:t>persoonsgegevens</a:t>
            </a:r>
            <a:endParaRPr lang="en-US" sz="2000" dirty="0"/>
          </a:p>
          <a:p>
            <a:endParaRPr lang="nl-NL" dirty="0" smtClean="0"/>
          </a:p>
          <a:p>
            <a:pPr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59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/>
              <a:t>G</a:t>
            </a:r>
            <a:r>
              <a:rPr lang="nl-BE" dirty="0" err="1" smtClean="0"/>
              <a:t>epseudonimiseerde</a:t>
            </a:r>
            <a:r>
              <a:rPr lang="nl-BE" dirty="0" smtClean="0"/>
              <a:t> persoonsgegevens </a:t>
            </a:r>
            <a:r>
              <a:rPr lang="nl-BE" sz="2200" dirty="0" smtClean="0"/>
              <a:t>(1/2)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eigenschappen</a:t>
            </a:r>
          </a:p>
          <a:p>
            <a:pPr lvl="1"/>
            <a:r>
              <a:rPr lang="nl-NL" dirty="0" smtClean="0"/>
              <a:t>kunnen door de bestemmeling slechts </a:t>
            </a:r>
            <a:r>
              <a:rPr lang="nl-NL" dirty="0"/>
              <a:t>met een code in verband </a:t>
            </a:r>
            <a:r>
              <a:rPr lang="nl-NL" dirty="0" smtClean="0"/>
              <a:t>worden </a:t>
            </a:r>
            <a:r>
              <a:rPr lang="nl-NL" dirty="0"/>
              <a:t>gebracht met geïdentificeerde of identificeerbare natuurlijke </a:t>
            </a:r>
            <a:r>
              <a:rPr lang="nl-NL" dirty="0" smtClean="0"/>
              <a:t>personen</a:t>
            </a:r>
          </a:p>
          <a:p>
            <a:pPr lvl="2"/>
            <a:r>
              <a:rPr lang="nl-NL" dirty="0" smtClean="0"/>
              <a:t>het INSZ wordt vervangen door een uniek betekenisloos volgnummer</a:t>
            </a:r>
          </a:p>
          <a:p>
            <a:pPr lvl="2"/>
            <a:r>
              <a:rPr lang="nl-NL" dirty="0" smtClean="0"/>
              <a:t>elk mogelijk element dat tot identificatie of </a:t>
            </a:r>
            <a:r>
              <a:rPr lang="nl-NL" dirty="0" err="1" smtClean="0"/>
              <a:t>heridentificatie</a:t>
            </a:r>
            <a:r>
              <a:rPr lang="nl-NL" dirty="0" smtClean="0"/>
              <a:t> kan leiden, wordt verwijderd</a:t>
            </a:r>
          </a:p>
          <a:p>
            <a:pPr lvl="3"/>
            <a:r>
              <a:rPr lang="nl-NL" dirty="0" smtClean="0"/>
              <a:t>h</a:t>
            </a:r>
            <a:r>
              <a:rPr lang="nl-BE" dirty="0" smtClean="0"/>
              <a:t>et </a:t>
            </a:r>
            <a:r>
              <a:rPr lang="nl-BE" dirty="0"/>
              <a:t>volstaat </a:t>
            </a:r>
            <a:r>
              <a:rPr lang="nl-BE" dirty="0" smtClean="0"/>
              <a:t>niet </a:t>
            </a:r>
            <a:r>
              <a:rPr lang="nl-BE" dirty="0"/>
              <a:t>om </a:t>
            </a:r>
            <a:r>
              <a:rPr lang="nl-BE" dirty="0" smtClean="0"/>
              <a:t>enkel het INSZ, </a:t>
            </a:r>
            <a:r>
              <a:rPr lang="nl-BE" dirty="0"/>
              <a:t>de naam, de voornaam en het adres </a:t>
            </a:r>
            <a:r>
              <a:rPr lang="nl-BE" dirty="0" smtClean="0"/>
              <a:t>weg te laten</a:t>
            </a:r>
          </a:p>
          <a:p>
            <a:pPr lvl="3"/>
            <a:r>
              <a:rPr lang="nl-BE" dirty="0" smtClean="0"/>
              <a:t>de kenmerken van de betrokkene mogen niet al te precies ter beschikking worden gesteld</a:t>
            </a:r>
            <a:endParaRPr lang="nl-NL" dirty="0" smtClean="0"/>
          </a:p>
          <a:p>
            <a:pPr lvl="1"/>
            <a:r>
              <a:rPr lang="nl-NL" dirty="0" smtClean="0"/>
              <a:t>kunnen door de bestemmeling niet aan </a:t>
            </a:r>
            <a:r>
              <a:rPr lang="nl-NL" dirty="0"/>
              <a:t>specifieke personen </a:t>
            </a:r>
            <a:r>
              <a:rPr lang="nl-NL" dirty="0" smtClean="0"/>
              <a:t>worden </a:t>
            </a:r>
            <a:r>
              <a:rPr lang="nl-NL" dirty="0"/>
              <a:t>gekoppeld zonder gebruik </a:t>
            </a:r>
            <a:r>
              <a:rPr lang="nl-NL" dirty="0" smtClean="0"/>
              <a:t>van </a:t>
            </a:r>
            <a:r>
              <a:rPr lang="nl-NL" dirty="0"/>
              <a:t>afzonderlijk </a:t>
            </a:r>
            <a:r>
              <a:rPr lang="nl-NL" dirty="0" smtClean="0"/>
              <a:t>bewaarde aanvullende gegevens</a:t>
            </a:r>
          </a:p>
          <a:p>
            <a:pPr lvl="1"/>
            <a:r>
              <a:rPr lang="nl-NL" dirty="0" smtClean="0"/>
              <a:t>h</a:t>
            </a:r>
            <a:r>
              <a:rPr lang="nl-BE" dirty="0" smtClean="0"/>
              <a:t>et </a:t>
            </a:r>
            <a:r>
              <a:rPr lang="nl-BE" dirty="0"/>
              <a:t>verband met de betrokkenen wordt </a:t>
            </a:r>
            <a:r>
              <a:rPr lang="nl-BE" dirty="0" smtClean="0"/>
              <a:t>elders bewaard</a:t>
            </a:r>
          </a:p>
          <a:p>
            <a:pPr lvl="2"/>
            <a:r>
              <a:rPr lang="nl-BE" dirty="0" smtClean="0"/>
              <a:t>bij de intermediaire organisatie (KSZ) in beveiligde omstandigheden</a:t>
            </a:r>
          </a:p>
          <a:p>
            <a:pPr lvl="2"/>
            <a:r>
              <a:rPr lang="nl-BE" dirty="0"/>
              <a:t>voor follow-up </a:t>
            </a:r>
            <a:r>
              <a:rPr lang="nl-BE" dirty="0" smtClean="0"/>
              <a:t>onderzoek, verantwoording </a:t>
            </a:r>
            <a:r>
              <a:rPr lang="nl-BE" dirty="0"/>
              <a:t>van het </a:t>
            </a:r>
            <a:r>
              <a:rPr lang="nl-BE" dirty="0" smtClean="0"/>
              <a:t>onderzoek,…</a:t>
            </a:r>
            <a:endParaRPr lang="en-US" dirty="0"/>
          </a:p>
          <a:p>
            <a:r>
              <a:rPr lang="en-US" dirty="0" err="1" smtClean="0"/>
              <a:t>verplichtingen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KSZ</a:t>
            </a:r>
          </a:p>
          <a:p>
            <a:pPr lvl="1"/>
            <a:r>
              <a:rPr lang="en-US" dirty="0" err="1" smtClean="0"/>
              <a:t>strikt</a:t>
            </a:r>
            <a:r>
              <a:rPr lang="en-US" dirty="0" smtClean="0"/>
              <a:t> </a:t>
            </a:r>
            <a:r>
              <a:rPr lang="en-US" dirty="0" err="1" smtClean="0"/>
              <a:t>opvolgen</a:t>
            </a:r>
            <a:endParaRPr lang="en-US" dirty="0" smtClean="0"/>
          </a:p>
          <a:p>
            <a:pPr lvl="2"/>
            <a:r>
              <a:rPr lang="en-US" dirty="0" smtClean="0"/>
              <a:t>van de regels </a:t>
            </a:r>
            <a:r>
              <a:rPr lang="en-US" dirty="0" err="1" smtClean="0"/>
              <a:t>inzake</a:t>
            </a:r>
            <a:r>
              <a:rPr lang="en-US" dirty="0" smtClean="0"/>
              <a:t> de </a:t>
            </a:r>
            <a:r>
              <a:rPr lang="en-US" dirty="0" err="1" smtClean="0"/>
              <a:t>bescherming</a:t>
            </a:r>
            <a:r>
              <a:rPr lang="en-US" dirty="0" smtClean="0"/>
              <a:t> van de </a:t>
            </a:r>
            <a:r>
              <a:rPr lang="en-US" dirty="0" err="1" smtClean="0"/>
              <a:t>persoonlijke</a:t>
            </a:r>
            <a:r>
              <a:rPr lang="en-US" dirty="0" smtClean="0"/>
              <a:t> </a:t>
            </a:r>
            <a:r>
              <a:rPr lang="en-US" dirty="0" err="1" smtClean="0"/>
              <a:t>levenssfeer</a:t>
            </a:r>
            <a:r>
              <a:rPr lang="en-US" dirty="0" smtClean="0"/>
              <a:t> (GDPR)</a:t>
            </a:r>
          </a:p>
          <a:p>
            <a:pPr lvl="2"/>
            <a:r>
              <a:rPr lang="en-US" dirty="0" smtClean="0"/>
              <a:t>van de </a:t>
            </a:r>
            <a:r>
              <a:rPr lang="en-US" dirty="0" err="1" smtClean="0"/>
              <a:t>maatregelen</a:t>
            </a:r>
            <a:r>
              <a:rPr lang="en-US" dirty="0" smtClean="0"/>
              <a:t> </a:t>
            </a:r>
            <a:r>
              <a:rPr lang="en-US" dirty="0" err="1" smtClean="0"/>
              <a:t>vermeld</a:t>
            </a:r>
            <a:r>
              <a:rPr lang="en-US" dirty="0" smtClean="0"/>
              <a:t> in de </a:t>
            </a:r>
            <a:r>
              <a:rPr lang="en-US" dirty="0" err="1" smtClean="0"/>
              <a:t>beraadslaging</a:t>
            </a:r>
            <a:r>
              <a:rPr lang="en-US" dirty="0" smtClean="0"/>
              <a:t> van het </a:t>
            </a:r>
            <a:r>
              <a:rPr lang="en-US" dirty="0" err="1" smtClean="0"/>
              <a:t>informatieveiligheidscomité</a:t>
            </a:r>
            <a:endParaRPr lang="en-US" dirty="0" smtClean="0"/>
          </a:p>
          <a:p>
            <a:pPr lvl="1"/>
            <a:r>
              <a:rPr lang="en-US" dirty="0" err="1" smtClean="0"/>
              <a:t>garanderen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reële</a:t>
            </a:r>
            <a:r>
              <a:rPr lang="en-US" dirty="0" smtClean="0"/>
              <a:t> </a:t>
            </a:r>
            <a:r>
              <a:rPr lang="en-US" dirty="0" err="1" smtClean="0"/>
              <a:t>pseudonimisering</a:t>
            </a:r>
            <a:r>
              <a:rPr lang="en-US" dirty="0" smtClean="0"/>
              <a:t> van de </a:t>
            </a:r>
            <a:r>
              <a:rPr lang="en-US" dirty="0" err="1" smtClean="0"/>
              <a:t>persoonsgegevens</a:t>
            </a:r>
            <a:endParaRPr lang="nl-NL" dirty="0" smtClean="0"/>
          </a:p>
          <a:p>
            <a:pPr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Historiek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BE" sz="2400" dirty="0" err="1" smtClean="0"/>
              <a:t>gecreëerd</a:t>
            </a:r>
            <a:r>
              <a:rPr lang="fr-BE" sz="2400" dirty="0" smtClean="0"/>
              <a:t> </a:t>
            </a:r>
            <a:r>
              <a:rPr lang="fr-BE" sz="2400" dirty="0"/>
              <a:t>om </a:t>
            </a:r>
            <a:r>
              <a:rPr lang="fr-BE" sz="2400" dirty="0" err="1"/>
              <a:t>efficiënt</a:t>
            </a:r>
            <a:r>
              <a:rPr lang="nl-NL" sz="2400" dirty="0"/>
              <a:t> te kunnen ingaan op gegevensaanvragen van </a:t>
            </a:r>
            <a:r>
              <a:rPr lang="nl-NL" sz="2400" dirty="0" smtClean="0"/>
              <a:t>de onderzoeksinstellingen </a:t>
            </a:r>
            <a:r>
              <a:rPr lang="nl-NL" sz="2400" dirty="0"/>
              <a:t>en de </a:t>
            </a:r>
            <a:r>
              <a:rPr lang="nl-NL" sz="2400" dirty="0" smtClean="0"/>
              <a:t>overheid</a:t>
            </a:r>
          </a:p>
          <a:p>
            <a:pPr marL="0" indent="0" algn="just">
              <a:buNone/>
            </a:pPr>
            <a:endParaRPr lang="nl-NL" sz="2400" dirty="0"/>
          </a:p>
          <a:p>
            <a:pPr algn="just">
              <a:lnSpc>
                <a:spcPct val="80000"/>
              </a:lnSpc>
            </a:pPr>
            <a:r>
              <a:rPr lang="fr-BE" sz="2400" dirty="0" err="1" smtClean="0"/>
              <a:t>documentatie</a:t>
            </a:r>
            <a:r>
              <a:rPr lang="fr-BE" sz="2400" dirty="0" smtClean="0"/>
              <a:t>, </a:t>
            </a:r>
            <a:r>
              <a:rPr lang="fr-BE" sz="2400" dirty="0" err="1" smtClean="0"/>
              <a:t>onder</a:t>
            </a:r>
            <a:r>
              <a:rPr lang="fr-BE" sz="2400" dirty="0" smtClean="0"/>
              <a:t> </a:t>
            </a:r>
            <a:r>
              <a:rPr lang="fr-BE" sz="2400" dirty="0" err="1" smtClean="0"/>
              <a:t>meer</a:t>
            </a:r>
            <a:r>
              <a:rPr lang="fr-BE" sz="2400" dirty="0" smtClean="0"/>
              <a:t> met </a:t>
            </a:r>
            <a:r>
              <a:rPr lang="fr-BE" sz="2400" dirty="0" err="1" smtClean="0"/>
              <a:t>een</a:t>
            </a:r>
            <a:r>
              <a:rPr lang="fr-BE" sz="2400" dirty="0" smtClean="0"/>
              <a:t> </a:t>
            </a:r>
            <a:r>
              <a:rPr lang="fr-BE" sz="2400" dirty="0" err="1" smtClean="0"/>
              <a:t>beschrijving</a:t>
            </a:r>
            <a:r>
              <a:rPr lang="fr-BE" sz="2400" dirty="0" smtClean="0"/>
              <a:t> van de </a:t>
            </a:r>
            <a:r>
              <a:rPr lang="fr-BE" sz="2400" dirty="0" err="1" smtClean="0"/>
              <a:t>variabelen</a:t>
            </a:r>
            <a:r>
              <a:rPr lang="fr-BE" sz="2400" dirty="0" smtClean="0"/>
              <a:t> </a:t>
            </a:r>
            <a:endParaRPr lang="fr-BE" sz="2400" dirty="0"/>
          </a:p>
          <a:p>
            <a:pPr lvl="1">
              <a:lnSpc>
                <a:spcPct val="80000"/>
              </a:lnSpc>
            </a:pPr>
            <a:r>
              <a:rPr lang="fr-BE" dirty="0">
                <a:hlinkClick r:id="rId2"/>
              </a:rPr>
              <a:t>https://</a:t>
            </a:r>
            <a:r>
              <a:rPr lang="fr-BE" dirty="0" smtClean="0">
                <a:hlinkClick r:id="rId2"/>
              </a:rPr>
              <a:t>www.ksz-bcss.fgov.be/nl/dwh/homepage/index.html</a:t>
            </a:r>
            <a:endParaRPr lang="fr-BE" dirty="0"/>
          </a:p>
          <a:p>
            <a:pPr lvl="1">
              <a:lnSpc>
                <a:spcPct val="80000"/>
              </a:lnSpc>
            </a:pPr>
            <a:r>
              <a:rPr lang="fr-BE" dirty="0">
                <a:hlinkClick r:id="rId3"/>
              </a:rPr>
              <a:t>https://</a:t>
            </a:r>
            <a:r>
              <a:rPr lang="fr-BE" dirty="0" smtClean="0">
                <a:hlinkClick r:id="rId3"/>
              </a:rPr>
              <a:t>www.ksz-bcss.fgov.be/fr/dwh/homepage/index.html</a:t>
            </a:r>
            <a:endParaRPr lang="fr-BE" dirty="0"/>
          </a:p>
          <a:p>
            <a:r>
              <a:rPr lang="nl-NL" sz="2400" dirty="0"/>
              <a:t>bronnen</a:t>
            </a:r>
          </a:p>
          <a:p>
            <a:pPr lvl="1"/>
            <a:r>
              <a:rPr lang="nl-NL" sz="2200" dirty="0"/>
              <a:t>actoren in de sociale sector</a:t>
            </a:r>
          </a:p>
          <a:p>
            <a:pPr lvl="1"/>
            <a:r>
              <a:rPr lang="nl-NL" sz="2200" dirty="0"/>
              <a:t>andere overheidsinstellingen</a:t>
            </a:r>
          </a:p>
          <a:p>
            <a:pPr lvl="1"/>
            <a:r>
              <a:rPr lang="nl-NL" sz="2200" dirty="0"/>
              <a:t>het Rijksregister en de Kruispuntbankregisters </a:t>
            </a:r>
          </a:p>
          <a:p>
            <a:pPr lvl="1"/>
            <a:r>
              <a:rPr lang="nl-NL" sz="2200" dirty="0"/>
              <a:t>verder aangevuld met </a:t>
            </a:r>
            <a:r>
              <a:rPr lang="nl-NL" sz="2200" dirty="0" err="1"/>
              <a:t>zelfgedefinieerde</a:t>
            </a:r>
            <a:r>
              <a:rPr lang="nl-NL" sz="2200" dirty="0"/>
              <a:t> noties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369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/>
              <a:t>G</a:t>
            </a:r>
            <a:r>
              <a:rPr lang="nl-BE" dirty="0" err="1" smtClean="0"/>
              <a:t>epseudonimiseerde</a:t>
            </a:r>
            <a:r>
              <a:rPr lang="nl-BE" dirty="0" smtClean="0"/>
              <a:t> persoonsgegevens</a:t>
            </a:r>
            <a:r>
              <a:rPr lang="nl-BE" sz="2400" dirty="0"/>
              <a:t> </a:t>
            </a:r>
            <a:r>
              <a:rPr lang="nl-BE" sz="2400" dirty="0" smtClean="0"/>
              <a:t>(2/2</a:t>
            </a:r>
            <a:r>
              <a:rPr lang="nl-BE" sz="2400" dirty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r>
              <a:rPr lang="nl-NL" dirty="0" smtClean="0"/>
              <a:t>suggesties</a:t>
            </a:r>
          </a:p>
          <a:p>
            <a:pPr lvl="1"/>
            <a:r>
              <a:rPr lang="nl-NL" dirty="0" smtClean="0"/>
              <a:t>beperken van de doelgroep</a:t>
            </a:r>
          </a:p>
          <a:p>
            <a:pPr lvl="2"/>
            <a:r>
              <a:rPr lang="nl-NL" dirty="0" smtClean="0"/>
              <a:t>geen gegevens van de volledige doelgroep</a:t>
            </a:r>
          </a:p>
          <a:p>
            <a:pPr lvl="3"/>
            <a:r>
              <a:rPr lang="nl-NL" dirty="0" smtClean="0"/>
              <a:t>wel specifieke procedure in 2 fases (zie verder)</a:t>
            </a:r>
          </a:p>
          <a:p>
            <a:pPr lvl="2"/>
            <a:r>
              <a:rPr lang="nl-NL" dirty="0" smtClean="0"/>
              <a:t>enkel gegevens van een aangepaste steekproef van de volledige doelgroep</a:t>
            </a:r>
          </a:p>
          <a:p>
            <a:pPr lvl="1"/>
            <a:r>
              <a:rPr lang="nl-NL" dirty="0" smtClean="0"/>
              <a:t>veralgemenen van de </a:t>
            </a:r>
            <a:r>
              <a:rPr lang="nl-NL" dirty="0"/>
              <a:t>gegevens </a:t>
            </a:r>
            <a:r>
              <a:rPr lang="nl-NL" dirty="0" smtClean="0"/>
              <a:t>(voldoende </a:t>
            </a:r>
            <a:r>
              <a:rPr lang="nl-NL" dirty="0"/>
              <a:t>ruime waardenklassen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beperken van het aantal gegevens</a:t>
            </a:r>
          </a:p>
          <a:p>
            <a:pPr lvl="1"/>
            <a:r>
              <a:rPr lang="nl-NL" dirty="0"/>
              <a:t>nieuw : scrambelen van data (zie verder)</a:t>
            </a:r>
            <a:endParaRPr lang="en-US" dirty="0"/>
          </a:p>
          <a:p>
            <a:pPr algn="just"/>
            <a:endParaRPr lang="nl-N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93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S</a:t>
            </a:r>
            <a:r>
              <a:rPr lang="nl-BE" dirty="0" smtClean="0"/>
              <a:t>pecifieke procedure (2 fases)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r>
              <a:rPr lang="nl-NL" dirty="0" smtClean="0"/>
              <a:t>fase 1</a:t>
            </a:r>
          </a:p>
          <a:p>
            <a:pPr lvl="1"/>
            <a:r>
              <a:rPr lang="nl-BE" dirty="0" smtClean="0"/>
              <a:t>de KSZ deelt per </a:t>
            </a:r>
            <a:r>
              <a:rPr lang="nl-BE" dirty="0"/>
              <a:t>d</a:t>
            </a:r>
            <a:r>
              <a:rPr lang="nl-BE" dirty="0" smtClean="0"/>
              <a:t>oelgroep </a:t>
            </a:r>
            <a:r>
              <a:rPr lang="nl-BE" dirty="0" err="1" smtClean="0"/>
              <a:t>gepseudonimiseerde</a:t>
            </a:r>
            <a:r>
              <a:rPr lang="nl-BE" dirty="0" smtClean="0"/>
              <a:t> </a:t>
            </a:r>
            <a:r>
              <a:rPr lang="nl-BE" dirty="0"/>
              <a:t>persoonsgegevens van </a:t>
            </a:r>
            <a:r>
              <a:rPr lang="nl-BE" dirty="0" smtClean="0"/>
              <a:t>een deel van die doelgroep </a:t>
            </a:r>
            <a:r>
              <a:rPr lang="nl-BE" dirty="0"/>
              <a:t>aan </a:t>
            </a:r>
            <a:r>
              <a:rPr lang="nl-BE" dirty="0" smtClean="0"/>
              <a:t>de onderzoeksorganisatie mee</a:t>
            </a:r>
          </a:p>
          <a:p>
            <a:pPr lvl="1"/>
            <a:r>
              <a:rPr lang="nl-BE" dirty="0"/>
              <a:t>d</a:t>
            </a:r>
            <a:r>
              <a:rPr lang="nl-BE" dirty="0" smtClean="0"/>
              <a:t>e onderzoeksorganisatie ontwikkelt op basis van de ontvangen </a:t>
            </a:r>
            <a:r>
              <a:rPr lang="nl-BE" dirty="0" err="1" smtClean="0"/>
              <a:t>gepseudonimiseerde</a:t>
            </a:r>
            <a:r>
              <a:rPr lang="nl-BE" dirty="0" smtClean="0"/>
              <a:t> persoonsgegevens specifieke toepassingen/algoritmes</a:t>
            </a:r>
          </a:p>
          <a:p>
            <a:r>
              <a:rPr lang="nl-BE" dirty="0" smtClean="0"/>
              <a:t>fase 2</a:t>
            </a:r>
          </a:p>
          <a:p>
            <a:pPr lvl="1"/>
            <a:r>
              <a:rPr lang="nl-BE" dirty="0" smtClean="0"/>
              <a:t>de </a:t>
            </a:r>
            <a:r>
              <a:rPr lang="nl-BE" dirty="0"/>
              <a:t>onderzoekers </a:t>
            </a:r>
            <a:r>
              <a:rPr lang="nl-BE" dirty="0" smtClean="0"/>
              <a:t>hebben toegang tot </a:t>
            </a:r>
            <a:r>
              <a:rPr lang="nl-BE" dirty="0"/>
              <a:t>dezelfde types </a:t>
            </a:r>
            <a:r>
              <a:rPr lang="nl-BE" dirty="0" err="1"/>
              <a:t>gepseudonimiseerde</a:t>
            </a:r>
            <a:r>
              <a:rPr lang="nl-BE" dirty="0"/>
              <a:t> persoonsgegevens van de volledige </a:t>
            </a:r>
            <a:r>
              <a:rPr lang="nl-BE" dirty="0" smtClean="0"/>
              <a:t>doelgroep</a:t>
            </a:r>
          </a:p>
          <a:p>
            <a:pPr lvl="2"/>
            <a:r>
              <a:rPr lang="nl-BE" dirty="0" smtClean="0"/>
              <a:t>op </a:t>
            </a:r>
            <a:r>
              <a:rPr lang="nl-BE" dirty="0"/>
              <a:t>een beveiligde </a:t>
            </a:r>
            <a:r>
              <a:rPr lang="nl-BE" dirty="0" smtClean="0"/>
              <a:t>computer </a:t>
            </a:r>
            <a:r>
              <a:rPr lang="nl-BE" dirty="0"/>
              <a:t>in het gebouw van de </a:t>
            </a:r>
            <a:r>
              <a:rPr lang="nl-BE" dirty="0" smtClean="0"/>
              <a:t>KSZ</a:t>
            </a:r>
          </a:p>
          <a:p>
            <a:pPr lvl="2"/>
            <a:r>
              <a:rPr lang="nl-BE" dirty="0" smtClean="0"/>
              <a:t>onder </a:t>
            </a:r>
            <a:r>
              <a:rPr lang="nl-BE" dirty="0"/>
              <a:t>het permanent toezicht van een medewerker van </a:t>
            </a:r>
            <a:r>
              <a:rPr lang="nl-BE" dirty="0" smtClean="0"/>
              <a:t>de KSZ</a:t>
            </a:r>
          </a:p>
          <a:p>
            <a:pPr lvl="2"/>
            <a:r>
              <a:rPr lang="nl-BE" dirty="0" smtClean="0"/>
              <a:t>om hun </a:t>
            </a:r>
            <a:r>
              <a:rPr lang="nl-BE" dirty="0"/>
              <a:t>eerder gecreëerde </a:t>
            </a:r>
            <a:r>
              <a:rPr lang="nl-BE" dirty="0" smtClean="0"/>
              <a:t>toepassingen/algoritmes toe </a:t>
            </a:r>
            <a:r>
              <a:rPr lang="nl-BE" dirty="0"/>
              <a:t>te </a:t>
            </a:r>
            <a:r>
              <a:rPr lang="nl-BE" dirty="0" smtClean="0"/>
              <a:t>passen</a:t>
            </a:r>
          </a:p>
          <a:p>
            <a:pPr lvl="1"/>
            <a:r>
              <a:rPr lang="nl-BE" dirty="0" smtClean="0"/>
              <a:t>ze kunnen enkel louter anonieme resultaten </a:t>
            </a:r>
            <a:r>
              <a:rPr lang="nl-BE" dirty="0"/>
              <a:t>van hun acties </a:t>
            </a:r>
            <a:r>
              <a:rPr lang="nl-BE" dirty="0" smtClean="0"/>
              <a:t>buiten </a:t>
            </a:r>
            <a:r>
              <a:rPr lang="nl-BE" dirty="0"/>
              <a:t>het gebouw van de </a:t>
            </a:r>
            <a:r>
              <a:rPr lang="nl-BE" dirty="0" smtClean="0"/>
              <a:t>KSZ  brengen</a:t>
            </a:r>
            <a:endParaRPr lang="nl-N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3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</a:t>
            </a:r>
            <a:r>
              <a:rPr lang="nl-NL" dirty="0" smtClean="0"/>
              <a:t>echnologische evolutie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dirty="0"/>
              <a:t>scrambling van de </a:t>
            </a:r>
            <a:r>
              <a:rPr lang="en-US" sz="2600" dirty="0" err="1"/>
              <a:t>persoonsgegevens</a:t>
            </a:r>
            <a:endParaRPr lang="en-US" sz="2600" dirty="0"/>
          </a:p>
          <a:p>
            <a:pPr lvl="1"/>
            <a:r>
              <a:rPr lang="nl-NL" sz="2200" dirty="0"/>
              <a:t>de beschikbare persoonsgegevens worden zodanig vervormd dat ze weliswaar nog lijken op echte persoonsgegevens maar eigenlijk geen reële situatie van een bepaalde natuurlijke persoon meer </a:t>
            </a:r>
            <a:r>
              <a:rPr lang="nl-NL" sz="2200" dirty="0" smtClean="0"/>
              <a:t>voorstellen</a:t>
            </a:r>
          </a:p>
          <a:p>
            <a:pPr lvl="1"/>
            <a:r>
              <a:rPr lang="nl-NL" sz="2200" dirty="0" smtClean="0"/>
              <a:t>steeds overleg </a:t>
            </a:r>
            <a:r>
              <a:rPr lang="nl-NL" sz="2200" dirty="0"/>
              <a:t>met de onderzoeker </a:t>
            </a:r>
          </a:p>
          <a:p>
            <a:pPr lvl="2"/>
            <a:r>
              <a:rPr lang="nl-NL" sz="1900" dirty="0" smtClean="0"/>
              <a:t>niet </a:t>
            </a:r>
            <a:r>
              <a:rPr lang="nl-NL" sz="1900" dirty="0"/>
              <a:t>alle variabelen hoeven </a:t>
            </a:r>
            <a:r>
              <a:rPr lang="nl-NL" sz="1900" dirty="0" err="1"/>
              <a:t>gescrambeld</a:t>
            </a:r>
            <a:r>
              <a:rPr lang="nl-NL" sz="1900" dirty="0"/>
              <a:t> te worden, een </a:t>
            </a:r>
            <a:r>
              <a:rPr lang="nl-NL" sz="1900" dirty="0" err="1"/>
              <a:t>scrambling</a:t>
            </a:r>
            <a:r>
              <a:rPr lang="nl-NL" sz="1900" dirty="0"/>
              <a:t> van een subset van de gevraagde variabelen die het risico op </a:t>
            </a:r>
            <a:r>
              <a:rPr lang="nl-NL" sz="1900" dirty="0" err="1"/>
              <a:t>heridentificatie</a:t>
            </a:r>
            <a:r>
              <a:rPr lang="nl-NL" sz="1900" dirty="0"/>
              <a:t> wegneemt is </a:t>
            </a:r>
            <a:r>
              <a:rPr lang="nl-NL" sz="1900" dirty="0" smtClean="0"/>
              <a:t>voldoende</a:t>
            </a:r>
            <a:endParaRPr lang="nl-NL" sz="1900" dirty="0"/>
          </a:p>
          <a:p>
            <a:pPr lvl="2"/>
            <a:r>
              <a:rPr lang="nl-NL" sz="1900" dirty="0" smtClean="0"/>
              <a:t>karakteristieken </a:t>
            </a:r>
            <a:r>
              <a:rPr lang="nl-NL" sz="1900" dirty="0"/>
              <a:t>kunnen bewaard blijven indien noodzakelijk, bv. </a:t>
            </a:r>
            <a:r>
              <a:rPr lang="nl-NL" sz="1900" dirty="0" smtClean="0"/>
              <a:t> </a:t>
            </a:r>
            <a:endParaRPr lang="nl-NL" sz="1900" dirty="0"/>
          </a:p>
          <a:p>
            <a:pPr lvl="3">
              <a:lnSpc>
                <a:spcPct val="110000"/>
              </a:lnSpc>
            </a:pPr>
            <a:r>
              <a:rPr lang="nl-NL" sz="1700" dirty="0" smtClean="0"/>
              <a:t>alle </a:t>
            </a:r>
            <a:r>
              <a:rPr lang="nl-NL" sz="1700" dirty="0"/>
              <a:t>waarden die in de reële dataset voorkomen zijn ook aanwezig in de </a:t>
            </a:r>
            <a:r>
              <a:rPr lang="nl-NL" sz="1700" dirty="0" err="1" smtClean="0"/>
              <a:t>gescrambelde</a:t>
            </a:r>
            <a:r>
              <a:rPr lang="nl-NL" sz="1700" dirty="0" smtClean="0"/>
              <a:t> dataset, </a:t>
            </a:r>
            <a:r>
              <a:rPr lang="nl-NL" sz="1700" dirty="0"/>
              <a:t>indien mogelijk met dezelfde frequentie</a:t>
            </a:r>
          </a:p>
          <a:p>
            <a:pPr lvl="3">
              <a:lnSpc>
                <a:spcPct val="110000"/>
              </a:lnSpc>
            </a:pPr>
            <a:r>
              <a:rPr lang="nl-NL" sz="1700" dirty="0" smtClean="0"/>
              <a:t>verbanden </a:t>
            </a:r>
            <a:r>
              <a:rPr lang="nl-NL" sz="1700" dirty="0"/>
              <a:t>tussen variabelen kunnen bewaard blijven (bv. de ene variabele is steeds het dubbele van de andere)</a:t>
            </a:r>
          </a:p>
          <a:p>
            <a:pPr lvl="3">
              <a:lnSpc>
                <a:spcPct val="110000"/>
              </a:lnSpc>
            </a:pPr>
            <a:r>
              <a:rPr lang="nl-NL" sz="1700" dirty="0" smtClean="0"/>
              <a:t>voorwaarden </a:t>
            </a:r>
            <a:r>
              <a:rPr lang="nl-NL" sz="1700" dirty="0"/>
              <a:t>kunnen opgelegd worden </a:t>
            </a:r>
            <a:r>
              <a:rPr lang="nl-NL" sz="1700" dirty="0" smtClean="0"/>
              <a:t>m.b.t. </a:t>
            </a:r>
            <a:r>
              <a:rPr lang="nl-NL" sz="1700" dirty="0"/>
              <a:t>variabelen (bv. een einddatum valt altijd na een begindatum)</a:t>
            </a:r>
          </a:p>
          <a:p>
            <a:pPr lvl="3">
              <a:lnSpc>
                <a:spcPct val="110000"/>
              </a:lnSpc>
            </a:pPr>
            <a:r>
              <a:rPr lang="nl-NL" sz="1700" dirty="0" smtClean="0"/>
              <a:t>fictieve </a:t>
            </a:r>
            <a:r>
              <a:rPr lang="nl-NL" sz="1700" dirty="0"/>
              <a:t>maar realistische waarden kunnen toegekend worden (bv. de bedragen van de inkomens worden vervangen door fictieve waarden, maar met respect van de reële minimum- en maximumwaarden en met een gelijkaardige verdeling)</a:t>
            </a:r>
          </a:p>
          <a:p>
            <a:pPr lvl="2"/>
            <a:r>
              <a:rPr lang="nl-NL" sz="1900" dirty="0" smtClean="0"/>
              <a:t>meerdere </a:t>
            </a:r>
            <a:r>
              <a:rPr lang="nl-NL" sz="1900" dirty="0" err="1"/>
              <a:t>gescrambelde</a:t>
            </a:r>
            <a:r>
              <a:rPr lang="nl-NL" sz="1900" dirty="0"/>
              <a:t> datasets zijn mogelijk, volgens verschillende werkwijzen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025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</a:t>
            </a:r>
            <a:r>
              <a:rPr lang="nl-NL" dirty="0" smtClean="0"/>
              <a:t>echnologische </a:t>
            </a:r>
            <a:r>
              <a:rPr lang="nl-NL" dirty="0"/>
              <a:t>evolutie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600" dirty="0" err="1"/>
              <a:t>scrambling</a:t>
            </a:r>
            <a:r>
              <a:rPr lang="nl-NL" sz="2600" dirty="0"/>
              <a:t> van de </a:t>
            </a:r>
            <a:r>
              <a:rPr lang="nl-NL" sz="2600" dirty="0" smtClean="0"/>
              <a:t>persoonsgegevens</a:t>
            </a:r>
            <a:endParaRPr lang="nl-NL" dirty="0" smtClean="0">
              <a:solidFill>
                <a:srgbClr val="FF0000"/>
              </a:solidFill>
            </a:endParaRPr>
          </a:p>
          <a:p>
            <a:pPr lvl="1"/>
            <a:r>
              <a:rPr lang="nl-NL" sz="2200" dirty="0"/>
              <a:t>zal vooral worden ingezet in gegevensaanvragen volgens de “2 fases – procedure” en is slechts een hulpmiddel om de analyses op de werkelijke gegevens - in de gebouwen van de KSZ - beter voor te bereiden</a:t>
            </a:r>
          </a:p>
          <a:p>
            <a:r>
              <a:rPr lang="nl-NL" sz="2600" dirty="0"/>
              <a:t>invoering van een systeem van remote access </a:t>
            </a:r>
          </a:p>
          <a:p>
            <a:pPr lvl="1"/>
            <a:r>
              <a:rPr lang="nl-NL" sz="2200" dirty="0"/>
              <a:t>mogelijkheid om vanuit de eigen werkplaats persoonsgegevens te consulteren</a:t>
            </a:r>
          </a:p>
          <a:p>
            <a:pPr lvl="1"/>
            <a:r>
              <a:rPr lang="nl-NL" sz="2200" dirty="0"/>
              <a:t>de nodige persoonsgegevens kunnen enkel worden gezien op het computerscherm maar geen mogelijkheid tot downloaden</a:t>
            </a:r>
          </a:p>
          <a:p>
            <a:pPr lvl="1"/>
            <a:r>
              <a:rPr lang="nl-NL" sz="2200" dirty="0" smtClean="0"/>
              <a:t>zal </a:t>
            </a:r>
            <a:r>
              <a:rPr lang="nl-NL" sz="2200" dirty="0"/>
              <a:t>worden toegepast op mededelingen van eerder beperkte datasets/populaties (na machtiging IVC), </a:t>
            </a:r>
            <a:r>
              <a:rPr lang="nl-NL" sz="2200" dirty="0" smtClean="0"/>
              <a:t> </a:t>
            </a:r>
            <a:r>
              <a:rPr lang="nl-NL" sz="2200" dirty="0" err="1" smtClean="0"/>
              <a:t>gescrambelde</a:t>
            </a:r>
            <a:r>
              <a:rPr lang="nl-NL" sz="2200" dirty="0" smtClean="0"/>
              <a:t> </a:t>
            </a:r>
            <a:r>
              <a:rPr lang="nl-NL" sz="2200" dirty="0"/>
              <a:t>datasets en de beperkte steekproef wanneer de “2 </a:t>
            </a:r>
            <a:r>
              <a:rPr lang="nl-NL" sz="2200" dirty="0" smtClean="0"/>
              <a:t>fases </a:t>
            </a:r>
            <a:r>
              <a:rPr lang="nl-NL" sz="2200" dirty="0"/>
              <a:t>– procedure” van toepassing is. </a:t>
            </a:r>
          </a:p>
          <a:p>
            <a:pPr lvl="1"/>
            <a:r>
              <a:rPr lang="nl-NL" sz="2200" dirty="0" smtClean="0"/>
              <a:t>IVC </a:t>
            </a:r>
            <a:r>
              <a:rPr lang="nl-NL" sz="2200" dirty="0"/>
              <a:t>zal bepalen, na grondig onderzoek, waartoe onderzoekers toegang kunnen krijgen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185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Cascadeprincipe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nl-BE" sz="2200" dirty="0">
                <a:sym typeface="Arial" charset="0"/>
              </a:rPr>
              <a:t>artikel 89 </a:t>
            </a:r>
            <a:r>
              <a:rPr lang="nl-BE" sz="2200" dirty="0" smtClean="0">
                <a:sym typeface="Arial" charset="0"/>
              </a:rPr>
              <a:t>AVG: gebruik </a:t>
            </a:r>
            <a:r>
              <a:rPr lang="nl-BE" sz="2200" dirty="0">
                <a:sym typeface="Arial" charset="0"/>
              </a:rPr>
              <a:t>van informatie voor </a:t>
            </a:r>
            <a:r>
              <a:rPr lang="nl-BE" sz="2200" dirty="0" smtClean="0">
                <a:sym typeface="Arial" charset="0"/>
              </a:rPr>
              <a:t>onderzoeksdoeleinden (cascadeprincipe)</a:t>
            </a:r>
            <a:endParaRPr lang="nl-BE" sz="2200" dirty="0">
              <a:sym typeface="Arial" charset="0"/>
            </a:endParaRPr>
          </a:p>
          <a:p>
            <a:pPr lvl="1" algn="just"/>
            <a:r>
              <a:rPr lang="nl-BE" dirty="0" smtClean="0">
                <a:sym typeface="Arial" charset="0"/>
              </a:rPr>
              <a:t>in principe louter </a:t>
            </a:r>
            <a:r>
              <a:rPr lang="nl-BE" i="1" dirty="0" smtClean="0">
                <a:sym typeface="Arial" charset="0"/>
              </a:rPr>
              <a:t>anonieme gegevens</a:t>
            </a:r>
          </a:p>
          <a:p>
            <a:pPr lvl="2" algn="just"/>
            <a:r>
              <a:rPr lang="nl-BE" dirty="0" smtClean="0">
                <a:sym typeface="Arial" charset="0"/>
              </a:rPr>
              <a:t>niet te herleiden tot concrete natuurlijke personen</a:t>
            </a:r>
          </a:p>
          <a:p>
            <a:pPr lvl="2" algn="just"/>
            <a:r>
              <a:rPr lang="nl-BE" dirty="0" smtClean="0">
                <a:sym typeface="Arial" charset="0"/>
              </a:rPr>
              <a:t>geen persoonsgegevens in de zin van de GDPR</a:t>
            </a:r>
          </a:p>
          <a:p>
            <a:pPr lvl="2" algn="just"/>
            <a:r>
              <a:rPr lang="nl-BE" dirty="0">
                <a:sym typeface="Arial" charset="0"/>
              </a:rPr>
              <a:t>tabellen, </a:t>
            </a:r>
            <a:r>
              <a:rPr lang="nl-BE" dirty="0" smtClean="0">
                <a:sym typeface="Arial" charset="0"/>
              </a:rPr>
              <a:t>g</a:t>
            </a:r>
            <a:r>
              <a:rPr lang="en-US" dirty="0" err="1" smtClean="0"/>
              <a:t>eaggregeerde</a:t>
            </a:r>
            <a:r>
              <a:rPr lang="en-US" dirty="0" smtClean="0"/>
              <a:t> data, </a:t>
            </a:r>
            <a:r>
              <a:rPr lang="en-US" dirty="0" err="1" smtClean="0"/>
              <a:t>statistieken</a:t>
            </a:r>
            <a:r>
              <a:rPr lang="en-US" dirty="0" smtClean="0"/>
              <a:t>,…</a:t>
            </a:r>
          </a:p>
          <a:p>
            <a:pPr lvl="1" algn="just"/>
            <a:r>
              <a:rPr lang="nl-BE" dirty="0" smtClean="0">
                <a:sym typeface="Arial" charset="0"/>
              </a:rPr>
              <a:t>indien niet mogelijk </a:t>
            </a:r>
            <a:r>
              <a:rPr lang="nl-BE" i="1" dirty="0" err="1" smtClean="0">
                <a:sym typeface="Arial" charset="0"/>
              </a:rPr>
              <a:t>gepseudonimiseerde</a:t>
            </a:r>
            <a:r>
              <a:rPr lang="nl-BE" i="1" dirty="0" smtClean="0">
                <a:sym typeface="Arial" charset="0"/>
              </a:rPr>
              <a:t> persoonsgegevens</a:t>
            </a:r>
          </a:p>
          <a:p>
            <a:pPr lvl="2" algn="just"/>
            <a:r>
              <a:rPr lang="nl-BE" dirty="0" smtClean="0">
                <a:sym typeface="Arial" charset="0"/>
              </a:rPr>
              <a:t>door de bestemmeling zelf niet te herleiden tot de betrokken natuurlijke persoon</a:t>
            </a:r>
          </a:p>
          <a:p>
            <a:pPr lvl="2" algn="just"/>
            <a:r>
              <a:rPr lang="nl-BE" dirty="0" smtClean="0">
                <a:sym typeface="Arial" charset="0"/>
              </a:rPr>
              <a:t>persoonsgegevens in de zin van de GDPR (!)</a:t>
            </a:r>
          </a:p>
          <a:p>
            <a:pPr lvl="2" algn="just"/>
            <a:r>
              <a:rPr lang="nl-BE" dirty="0" smtClean="0">
                <a:sym typeface="Arial" charset="0"/>
              </a:rPr>
              <a:t>door de aanvrager grondig te motiveren</a:t>
            </a:r>
          </a:p>
          <a:p>
            <a:pPr lvl="1" algn="just"/>
            <a:r>
              <a:rPr lang="nl-BE" dirty="0">
                <a:sym typeface="Arial" charset="0"/>
              </a:rPr>
              <a:t>indien niet mogelijk </a:t>
            </a:r>
            <a:r>
              <a:rPr lang="nl-BE" i="1" dirty="0" smtClean="0">
                <a:sym typeface="Arial" charset="0"/>
              </a:rPr>
              <a:t>niet-</a:t>
            </a:r>
            <a:r>
              <a:rPr lang="nl-BE" i="1" dirty="0" err="1" smtClean="0">
                <a:sym typeface="Arial" charset="0"/>
              </a:rPr>
              <a:t>gepseudonimiseerde</a:t>
            </a:r>
            <a:r>
              <a:rPr lang="nl-BE" i="1" dirty="0" smtClean="0">
                <a:sym typeface="Arial" charset="0"/>
              </a:rPr>
              <a:t> </a:t>
            </a:r>
            <a:r>
              <a:rPr lang="nl-BE" i="1" dirty="0">
                <a:sym typeface="Arial" charset="0"/>
              </a:rPr>
              <a:t>persoonsgegevens</a:t>
            </a:r>
          </a:p>
          <a:p>
            <a:pPr lvl="2" algn="just"/>
            <a:r>
              <a:rPr lang="nl-BE" dirty="0">
                <a:sym typeface="Arial" charset="0"/>
              </a:rPr>
              <a:t>door de bestemmeling zelf </a:t>
            </a:r>
            <a:r>
              <a:rPr lang="nl-BE" dirty="0" smtClean="0">
                <a:sym typeface="Arial" charset="0"/>
              </a:rPr>
              <a:t>wél </a:t>
            </a:r>
            <a:r>
              <a:rPr lang="nl-BE" dirty="0">
                <a:sym typeface="Arial" charset="0"/>
              </a:rPr>
              <a:t>te herleiden tot de betrokken natuurlijke </a:t>
            </a:r>
            <a:r>
              <a:rPr lang="nl-BE" dirty="0" smtClean="0">
                <a:sym typeface="Arial" charset="0"/>
              </a:rPr>
              <a:t>persoon</a:t>
            </a:r>
          </a:p>
          <a:p>
            <a:pPr lvl="2" algn="just"/>
            <a:r>
              <a:rPr lang="nl-BE" dirty="0">
                <a:sym typeface="Arial" charset="0"/>
              </a:rPr>
              <a:t>persoonsgegevens in de zin van de </a:t>
            </a:r>
            <a:r>
              <a:rPr lang="nl-BE" dirty="0" smtClean="0">
                <a:sym typeface="Arial" charset="0"/>
              </a:rPr>
              <a:t>GDPR (!)</a:t>
            </a:r>
          </a:p>
          <a:p>
            <a:pPr lvl="2" algn="just"/>
            <a:r>
              <a:rPr lang="nl-BE" dirty="0" smtClean="0">
                <a:sym typeface="Arial" charset="0"/>
              </a:rPr>
              <a:t>door de aanvrager grondig te motiveren (zal zelden aanvaard worden)</a:t>
            </a:r>
          </a:p>
          <a:p>
            <a:pPr algn="just"/>
            <a:r>
              <a:rPr lang="nl-NL" sz="2200" dirty="0">
                <a:sym typeface="Arial" charset="0"/>
              </a:rPr>
              <a:t>wet van 30 juli 2018 – artikelen 198-204</a:t>
            </a:r>
          </a:p>
          <a:p>
            <a:pPr lvl="2" algn="just"/>
            <a:r>
              <a:rPr lang="nl-NL" dirty="0" err="1">
                <a:sym typeface="Arial" charset="0"/>
              </a:rPr>
              <a:t>anonimisering</a:t>
            </a:r>
            <a:r>
              <a:rPr lang="nl-NL" dirty="0">
                <a:sym typeface="Arial" charset="0"/>
              </a:rPr>
              <a:t> of </a:t>
            </a:r>
            <a:r>
              <a:rPr lang="nl-NL" dirty="0" err="1">
                <a:sym typeface="Arial" charset="0"/>
              </a:rPr>
              <a:t>pseudonimisering</a:t>
            </a:r>
            <a:r>
              <a:rPr lang="nl-NL" dirty="0">
                <a:sym typeface="Arial" charset="0"/>
              </a:rPr>
              <a:t> van de gegevens verwerkt voor</a:t>
            </a:r>
          </a:p>
          <a:p>
            <a:pPr lvl="3" algn="just"/>
            <a:r>
              <a:rPr lang="nl-NL" sz="1500" dirty="0">
                <a:sym typeface="Arial" charset="0"/>
              </a:rPr>
              <a:t>wetenschappelijk of historisch onderzoek</a:t>
            </a:r>
          </a:p>
          <a:p>
            <a:pPr lvl="3" algn="just"/>
            <a:r>
              <a:rPr lang="nl-NL" sz="1500" dirty="0">
                <a:sym typeface="Arial" charset="0"/>
              </a:rPr>
              <a:t>statistische </a:t>
            </a:r>
            <a:r>
              <a:rPr lang="nl-NL" sz="1500" dirty="0" smtClean="0">
                <a:sym typeface="Arial" charset="0"/>
              </a:rPr>
              <a:t>doeleinden</a:t>
            </a:r>
            <a:endParaRPr lang="nl-NL" sz="1500" dirty="0">
              <a:sym typeface="Arial" charset="0"/>
            </a:endParaRPr>
          </a:p>
          <a:p>
            <a:pPr lvl="2" algn="just"/>
            <a:endParaRPr lang="nl-BE" dirty="0" smtClean="0">
              <a:sym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9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S</a:t>
            </a:r>
            <a:r>
              <a:rPr lang="nl-BE" dirty="0" smtClean="0"/>
              <a:t>trikte regels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de KSZ koppelt en </a:t>
            </a:r>
            <a:r>
              <a:rPr lang="nl-NL" dirty="0" err="1" smtClean="0"/>
              <a:t>pseudonimiseert</a:t>
            </a:r>
            <a:r>
              <a:rPr lang="nl-NL" dirty="0" smtClean="0"/>
              <a:t> persoonsgegevens en houdt daarbij, met toepassing van bovenvermelde suggesties, steeds onverkort rekening met</a:t>
            </a:r>
          </a:p>
          <a:p>
            <a:pPr lvl="1"/>
            <a:r>
              <a:rPr lang="en-US" sz="2200" dirty="0" smtClean="0"/>
              <a:t>de regels over de </a:t>
            </a:r>
            <a:r>
              <a:rPr lang="en-US" sz="2200" dirty="0" err="1" smtClean="0"/>
              <a:t>bescherming</a:t>
            </a:r>
            <a:r>
              <a:rPr lang="en-US" sz="2200" dirty="0" smtClean="0"/>
              <a:t> van de </a:t>
            </a:r>
            <a:r>
              <a:rPr lang="en-US" sz="2200" dirty="0" err="1" smtClean="0"/>
              <a:t>persoonlijke</a:t>
            </a:r>
            <a:r>
              <a:rPr lang="en-US" sz="2200" dirty="0" smtClean="0"/>
              <a:t> </a:t>
            </a:r>
            <a:r>
              <a:rPr lang="en-US" sz="2200" dirty="0" err="1" smtClean="0"/>
              <a:t>levenssfeer</a:t>
            </a:r>
            <a:endParaRPr lang="en-US" sz="2200" dirty="0" smtClean="0"/>
          </a:p>
          <a:p>
            <a:pPr lvl="1"/>
            <a:r>
              <a:rPr lang="en-US" sz="2200" dirty="0" smtClean="0"/>
              <a:t>de </a:t>
            </a:r>
            <a:r>
              <a:rPr lang="en-US" sz="2200" dirty="0" err="1"/>
              <a:t>maatregelen</a:t>
            </a:r>
            <a:r>
              <a:rPr lang="en-US" sz="2200" dirty="0"/>
              <a:t> </a:t>
            </a:r>
            <a:r>
              <a:rPr lang="en-US" sz="2200" dirty="0" err="1" smtClean="0"/>
              <a:t>opgelegd</a:t>
            </a:r>
            <a:r>
              <a:rPr lang="en-US" sz="2200" dirty="0" smtClean="0"/>
              <a:t> door het </a:t>
            </a:r>
            <a:r>
              <a:rPr lang="en-US" sz="2200" dirty="0" err="1" smtClean="0"/>
              <a:t>informatieveiligheidscomité</a:t>
            </a:r>
            <a:endParaRPr lang="en-US" sz="2200" dirty="0"/>
          </a:p>
          <a:p>
            <a:r>
              <a:rPr lang="nl-NL" dirty="0" smtClean="0"/>
              <a:t>de KSZ streeft naar </a:t>
            </a:r>
            <a:r>
              <a:rPr lang="nl-NL" dirty="0"/>
              <a:t>een correct evenwicht tussen enerzijds de noden van de onderzoekers en anderzijds de regelgevende bepalingen inzake de privacybescherming, waaronder het cascadeprincipe</a:t>
            </a:r>
            <a:endParaRPr lang="en-US" dirty="0"/>
          </a:p>
          <a:p>
            <a:pPr marL="342900" lvl="1" indent="-342900">
              <a:buFont typeface="Arial" charset="0"/>
              <a:buChar char="•"/>
            </a:pPr>
            <a:r>
              <a:rPr lang="en-US" sz="2400" dirty="0"/>
              <a:t>de </a:t>
            </a:r>
            <a:r>
              <a:rPr lang="en-US" sz="2400" dirty="0" err="1"/>
              <a:t>aanvragers</a:t>
            </a:r>
            <a:r>
              <a:rPr lang="en-US" sz="2400" dirty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toe </a:t>
            </a:r>
            <a:r>
              <a:rPr lang="en-US" sz="2400" dirty="0" err="1" smtClean="0"/>
              <a:t>gehouden</a:t>
            </a:r>
            <a:endParaRPr lang="en-US" sz="2400" dirty="0"/>
          </a:p>
          <a:p>
            <a:pPr lvl="1"/>
            <a:r>
              <a:rPr lang="nl-NL" sz="2200" dirty="0"/>
              <a:t>zelf te waarborgen dat ze hun onderzoek waar mogelijk met anonieme gegevens </a:t>
            </a:r>
            <a:r>
              <a:rPr lang="nl-NL" sz="2200" dirty="0" smtClean="0"/>
              <a:t>doen</a:t>
            </a:r>
            <a:endParaRPr lang="nl-NL" sz="2200" dirty="0"/>
          </a:p>
          <a:p>
            <a:pPr lvl="1"/>
            <a:r>
              <a:rPr lang="nl-NL" sz="2200" dirty="0" smtClean="0"/>
              <a:t>indien niet mogelijk zeer </a:t>
            </a:r>
            <a:r>
              <a:rPr lang="nl-NL" sz="2200" dirty="0"/>
              <a:t>goed motiveren en zelf zorgen dat de </a:t>
            </a:r>
            <a:r>
              <a:rPr lang="nl-NL" sz="2200" dirty="0" smtClean="0"/>
              <a:t>maatregelen/methodologieën </a:t>
            </a:r>
            <a:r>
              <a:rPr lang="nl-NL" sz="2200" dirty="0"/>
              <a:t>die ze voorstellen toelaten dat de verkregen gegevens als </a:t>
            </a:r>
            <a:r>
              <a:rPr lang="nl-NL" sz="2200" dirty="0" err="1"/>
              <a:t>gepseudonimiseerde</a:t>
            </a:r>
            <a:r>
              <a:rPr lang="nl-NL" sz="2200" dirty="0"/>
              <a:t> persoonsgegevens kunnen worden </a:t>
            </a:r>
            <a:r>
              <a:rPr lang="nl-NL" sz="2200" dirty="0" smtClean="0"/>
              <a:t>bestempeld</a:t>
            </a:r>
            <a:endParaRPr lang="en-US" sz="2200" dirty="0"/>
          </a:p>
          <a:p>
            <a:pPr algn="just"/>
            <a:endParaRPr lang="nl-N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95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F0B79E-4A9A-48E5-BFDB-7EF2B8ED45A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34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Bronnen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>
              <a:buFont typeface="Arial" charset="0"/>
              <a:buChar char="•"/>
            </a:pPr>
            <a:r>
              <a:rPr lang="fr-BE" sz="2200" dirty="0" err="1"/>
              <a:t>gegevens</a:t>
            </a:r>
            <a:r>
              <a:rPr lang="fr-BE" sz="2200" dirty="0"/>
              <a:t> m.b.t. de </a:t>
            </a:r>
            <a:r>
              <a:rPr lang="fr-BE" sz="2200" dirty="0" err="1"/>
              <a:t>arbeidsmarkt</a:t>
            </a:r>
            <a:endParaRPr lang="fr-BE" sz="2200" dirty="0"/>
          </a:p>
          <a:p>
            <a:pPr marL="1200150" lvl="3" indent="-342900"/>
            <a:r>
              <a:rPr lang="fr-BE" sz="2000" dirty="0" smtClean="0"/>
              <a:t>RJV</a:t>
            </a:r>
            <a:r>
              <a:rPr lang="fr-BE" sz="2000" dirty="0"/>
              <a:t>, RSZ, RSZPPO, RSVZ, RVA, VDAB/FOREM/ </a:t>
            </a:r>
            <a:r>
              <a:rPr lang="fr-BE" sz="2000" dirty="0" err="1"/>
              <a:t>Actiris</a:t>
            </a:r>
            <a:r>
              <a:rPr lang="fr-BE" sz="2000" dirty="0"/>
              <a:t>/ADG, FOD </a:t>
            </a:r>
            <a:r>
              <a:rPr lang="fr-BE" sz="2000" dirty="0" err="1"/>
              <a:t>Buitenlandse</a:t>
            </a:r>
            <a:r>
              <a:rPr lang="fr-BE" sz="2000" dirty="0"/>
              <a:t> </a:t>
            </a:r>
            <a:r>
              <a:rPr lang="fr-BE" sz="2000" dirty="0" err="1"/>
              <a:t>Zaken</a:t>
            </a:r>
            <a:r>
              <a:rPr lang="fr-BE" sz="2000" dirty="0"/>
              <a:t>, LIMOSA, NIC-</a:t>
            </a:r>
            <a:r>
              <a:rPr lang="fr-BE" sz="2000" dirty="0" err="1"/>
              <a:t>uitgaande</a:t>
            </a:r>
            <a:r>
              <a:rPr lang="fr-BE" sz="2000" dirty="0"/>
              <a:t> </a:t>
            </a:r>
            <a:r>
              <a:rPr lang="fr-BE" sz="2000" dirty="0" err="1"/>
              <a:t>grensarbeiders</a:t>
            </a:r>
            <a:r>
              <a:rPr lang="fr-BE" sz="2000" dirty="0"/>
              <a:t>, </a:t>
            </a:r>
            <a:r>
              <a:rPr lang="fr-BE" sz="2000" dirty="0" smtClean="0"/>
              <a:t>KBO</a:t>
            </a:r>
          </a:p>
          <a:p>
            <a:pPr marL="857250" lvl="3" indent="0">
              <a:buNone/>
            </a:pPr>
            <a:endParaRPr lang="fr-BE" sz="2200" dirty="0"/>
          </a:p>
          <a:p>
            <a:pPr marL="342900" lvl="1" indent="-342900">
              <a:buFont typeface="Arial" charset="0"/>
              <a:buChar char="•"/>
            </a:pPr>
            <a:r>
              <a:rPr lang="fr-BE" sz="2200" dirty="0" err="1"/>
              <a:t>gegevens</a:t>
            </a:r>
            <a:r>
              <a:rPr lang="fr-BE" sz="2200" dirty="0"/>
              <a:t> m.b.t. </a:t>
            </a:r>
            <a:r>
              <a:rPr lang="fr-BE" sz="2200" dirty="0" err="1"/>
              <a:t>kinderbijslagen</a:t>
            </a:r>
            <a:endParaRPr lang="fr-BE" sz="2200" dirty="0"/>
          </a:p>
          <a:p>
            <a:pPr marL="1200150" lvl="3" indent="-342900"/>
            <a:r>
              <a:rPr lang="fr-BE" sz="2000" dirty="0"/>
              <a:t>RKW, RSVZ-</a:t>
            </a:r>
            <a:r>
              <a:rPr lang="fr-BE" sz="2000" dirty="0" err="1"/>
              <a:t>deel</a:t>
            </a:r>
            <a:r>
              <a:rPr lang="fr-BE" sz="2000" dirty="0"/>
              <a:t> </a:t>
            </a:r>
            <a:r>
              <a:rPr lang="fr-BE" sz="2000" dirty="0" err="1"/>
              <a:t>kinderbijslagen</a:t>
            </a:r>
            <a:r>
              <a:rPr lang="fr-BE" sz="2000" dirty="0"/>
              <a:t>, FAMIFED, Opgroeien-VUTG en </a:t>
            </a:r>
            <a:r>
              <a:rPr lang="fr-BE" sz="2000" dirty="0" err="1"/>
              <a:t>Duitstalige</a:t>
            </a:r>
            <a:r>
              <a:rPr lang="fr-BE" sz="2000" dirty="0"/>
              <a:t> </a:t>
            </a:r>
            <a:r>
              <a:rPr lang="fr-BE" sz="2000" dirty="0" err="1"/>
              <a:t>Gemeenschap</a:t>
            </a:r>
            <a:r>
              <a:rPr lang="fr-BE" sz="2000" dirty="0"/>
              <a:t>, AVIQ, </a:t>
            </a:r>
            <a:r>
              <a:rPr lang="fr-BE" sz="2000" dirty="0" smtClean="0"/>
              <a:t>IRISCARE</a:t>
            </a:r>
          </a:p>
          <a:p>
            <a:pPr marL="857250" lvl="3" indent="0">
              <a:buNone/>
            </a:pPr>
            <a:endParaRPr lang="fr-BE" sz="2200" dirty="0"/>
          </a:p>
          <a:p>
            <a:pPr marL="342900" lvl="1" indent="-342900">
              <a:buFont typeface="Arial" charset="0"/>
              <a:buChar char="•"/>
            </a:pPr>
            <a:r>
              <a:rPr lang="fr-BE" sz="2200" dirty="0" err="1"/>
              <a:t>gegevens</a:t>
            </a:r>
            <a:r>
              <a:rPr lang="fr-BE" sz="2200" dirty="0"/>
              <a:t> m.b.t. </a:t>
            </a:r>
            <a:r>
              <a:rPr lang="fr-BE" sz="2200" dirty="0" err="1"/>
              <a:t>pensioen</a:t>
            </a:r>
            <a:r>
              <a:rPr lang="fr-BE" sz="2200" dirty="0"/>
              <a:t> en </a:t>
            </a:r>
            <a:r>
              <a:rPr lang="fr-BE" sz="2200" dirty="0" err="1"/>
              <a:t>pensioenopbouw</a:t>
            </a:r>
            <a:endParaRPr lang="fr-BE" sz="2200" dirty="0"/>
          </a:p>
          <a:p>
            <a:pPr marL="1200150" lvl="3" indent="-342900"/>
            <a:r>
              <a:rPr lang="fr-BE" sz="2000" dirty="0" err="1"/>
              <a:t>p</a:t>
            </a:r>
            <a:r>
              <a:rPr lang="fr-BE" sz="2000" dirty="0" err="1" smtClean="0"/>
              <a:t>ensioenkadaster</a:t>
            </a:r>
            <a:r>
              <a:rPr lang="fr-BE" sz="2000" dirty="0" smtClean="0"/>
              <a:t> </a:t>
            </a:r>
            <a:r>
              <a:rPr lang="fr-BE" sz="2000" dirty="0"/>
              <a:t>(RVP-FPD), SIGEDIS, PDOS en RSVZ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8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Bronnen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charset="0"/>
              <a:buChar char="•"/>
            </a:pPr>
            <a:r>
              <a:rPr lang="fr-BE" dirty="0" err="1"/>
              <a:t>gegevens</a:t>
            </a:r>
            <a:r>
              <a:rPr lang="fr-BE" dirty="0" smtClean="0"/>
              <a:t> </a:t>
            </a:r>
            <a:r>
              <a:rPr lang="fr-BE" dirty="0"/>
              <a:t>m.b.t. </a:t>
            </a:r>
            <a:r>
              <a:rPr lang="fr-BE" dirty="0" err="1"/>
              <a:t>arbeidsongeschiktheid</a:t>
            </a:r>
            <a:r>
              <a:rPr lang="fr-BE" dirty="0"/>
              <a:t> en </a:t>
            </a:r>
            <a:r>
              <a:rPr lang="fr-BE" dirty="0" err="1"/>
              <a:t>personen</a:t>
            </a:r>
            <a:r>
              <a:rPr lang="fr-BE" dirty="0"/>
              <a:t> met </a:t>
            </a:r>
            <a:r>
              <a:rPr lang="fr-BE" dirty="0" err="1"/>
              <a:t>een</a:t>
            </a:r>
            <a:r>
              <a:rPr lang="fr-BE" dirty="0"/>
              <a:t> handicap</a:t>
            </a:r>
          </a:p>
          <a:p>
            <a:pPr marL="1200150" lvl="3" indent="-342900"/>
            <a:r>
              <a:rPr lang="fr-BE" sz="2000" dirty="0" smtClean="0"/>
              <a:t>NIC</a:t>
            </a:r>
            <a:r>
              <a:rPr lang="fr-BE" sz="2000" dirty="0"/>
              <a:t>, RIZIV, FBZ, FAO</a:t>
            </a:r>
            <a:r>
              <a:rPr lang="fr-BE" sz="2000" dirty="0" smtClean="0"/>
              <a:t>, FEDRIS </a:t>
            </a:r>
            <a:r>
              <a:rPr lang="fr-BE" sz="2000" dirty="0"/>
              <a:t>en FOD SZ</a:t>
            </a:r>
          </a:p>
          <a:p>
            <a:pPr marL="342900" lvl="1" indent="-342900">
              <a:buFont typeface="Arial" charset="0"/>
              <a:buChar char="•"/>
            </a:pPr>
            <a:r>
              <a:rPr lang="fr-BE" dirty="0" err="1" smtClean="0"/>
              <a:t>gegevens</a:t>
            </a:r>
            <a:r>
              <a:rPr lang="fr-BE" dirty="0" smtClean="0"/>
              <a:t> </a:t>
            </a:r>
            <a:r>
              <a:rPr lang="fr-BE" dirty="0"/>
              <a:t>m.b.t. OCMW-</a:t>
            </a:r>
            <a:r>
              <a:rPr lang="fr-BE" dirty="0" err="1"/>
              <a:t>steun</a:t>
            </a:r>
            <a:r>
              <a:rPr lang="fr-BE" dirty="0"/>
              <a:t> (</a:t>
            </a:r>
            <a:r>
              <a:rPr lang="fr-BE" dirty="0" err="1"/>
              <a:t>armoede</a:t>
            </a:r>
            <a:r>
              <a:rPr lang="fr-BE" dirty="0"/>
              <a:t>)</a:t>
            </a:r>
          </a:p>
          <a:p>
            <a:pPr marL="1200150" lvl="3" indent="-342900"/>
            <a:r>
              <a:rPr lang="fr-BE" sz="2000" dirty="0" smtClean="0"/>
              <a:t>POD </a:t>
            </a:r>
            <a:r>
              <a:rPr lang="fr-BE" sz="2000" dirty="0" err="1"/>
              <a:t>Maatschappelijke</a:t>
            </a:r>
            <a:r>
              <a:rPr lang="fr-BE" sz="2000" dirty="0"/>
              <a:t> </a:t>
            </a:r>
            <a:r>
              <a:rPr lang="fr-BE" sz="2000" dirty="0" err="1"/>
              <a:t>Integratie</a:t>
            </a:r>
            <a:endParaRPr lang="fr-FR" sz="2000" dirty="0"/>
          </a:p>
          <a:p>
            <a:pPr marL="342900" lvl="1" indent="-342900">
              <a:buFont typeface="Arial" charset="0"/>
              <a:buChar char="•"/>
            </a:pPr>
            <a:r>
              <a:rPr lang="fr-BE" dirty="0" err="1" smtClean="0"/>
              <a:t>gegevens</a:t>
            </a:r>
            <a:r>
              <a:rPr lang="fr-BE" dirty="0" smtClean="0"/>
              <a:t> </a:t>
            </a:r>
            <a:r>
              <a:rPr lang="fr-BE" dirty="0"/>
              <a:t>m.b.t. </a:t>
            </a:r>
            <a:r>
              <a:rPr lang="fr-BE" dirty="0" err="1"/>
              <a:t>opleiding</a:t>
            </a:r>
            <a:r>
              <a:rPr lang="fr-BE" dirty="0"/>
              <a:t> en </a:t>
            </a:r>
            <a:r>
              <a:rPr lang="fr-BE" dirty="0" err="1"/>
              <a:t>diploma’s</a:t>
            </a:r>
            <a:endParaRPr lang="fr-BE" dirty="0"/>
          </a:p>
          <a:p>
            <a:pPr marL="1200150" lvl="3" indent="-342900"/>
            <a:r>
              <a:rPr lang="fr-BE" sz="2000" dirty="0" smtClean="0"/>
              <a:t>AHOVOKS-LED, CREF, ARES-SATURN, STATBEL-</a:t>
            </a:r>
            <a:r>
              <a:rPr lang="fr-BE" sz="2000" dirty="0" err="1" smtClean="0"/>
              <a:t>census</a:t>
            </a:r>
            <a:r>
              <a:rPr lang="fr-BE" sz="2000" dirty="0" smtClean="0"/>
              <a:t>, VDAB/FOREM/ACTIRIS/ADG</a:t>
            </a:r>
          </a:p>
          <a:p>
            <a:pPr marL="342900" lvl="1" indent="-342900">
              <a:buFont typeface="Arial" charset="0"/>
              <a:buChar char="•"/>
            </a:pPr>
            <a:r>
              <a:rPr lang="fr-BE" dirty="0" err="1" smtClean="0"/>
              <a:t>persoonskenmerken</a:t>
            </a:r>
            <a:endParaRPr lang="fr-BE" dirty="0"/>
          </a:p>
          <a:p>
            <a:pPr marL="1200150" lvl="3" indent="-342900"/>
            <a:r>
              <a:rPr lang="fr-BE" sz="2000" dirty="0" err="1" smtClean="0"/>
              <a:t>Rijks</a:t>
            </a:r>
            <a:r>
              <a:rPr lang="fr-BE" sz="2000" dirty="0" smtClean="0"/>
              <a:t>- </a:t>
            </a:r>
            <a:r>
              <a:rPr lang="fr-BE" sz="2000" dirty="0"/>
              <a:t>en </a:t>
            </a:r>
            <a:r>
              <a:rPr lang="fr-BE" sz="2000" dirty="0" err="1"/>
              <a:t>Kruispuntbankregistergegevens</a:t>
            </a:r>
            <a:endParaRPr lang="fr-BE" sz="2000" dirty="0"/>
          </a:p>
          <a:p>
            <a:pPr marL="342900" lvl="1" indent="-342900">
              <a:buFont typeface="Arial" charset="0"/>
              <a:buChar char="•"/>
            </a:pPr>
            <a:r>
              <a:rPr lang="nl-BE" dirty="0" smtClean="0"/>
              <a:t>gegevens </a:t>
            </a:r>
            <a:r>
              <a:rPr lang="nl-BE" dirty="0"/>
              <a:t>m.b.t. de herkomst</a:t>
            </a:r>
          </a:p>
          <a:p>
            <a:pPr marL="1200150" lvl="3" indent="-342900"/>
            <a:r>
              <a:rPr lang="fr-BE" sz="2000" dirty="0" err="1" smtClean="0"/>
              <a:t>Rijksregister</a:t>
            </a:r>
            <a:endParaRPr lang="nl-BE" sz="2000" dirty="0"/>
          </a:p>
          <a:p>
            <a:pPr marL="342900" lvl="1" indent="-342900">
              <a:buFont typeface="Arial" charset="0"/>
              <a:buChar char="•"/>
            </a:pPr>
            <a:r>
              <a:rPr lang="nl-BE" dirty="0" err="1" smtClean="0"/>
              <a:t>zelfgedefinieerde</a:t>
            </a:r>
            <a:r>
              <a:rPr lang="nl-BE" dirty="0" smtClean="0"/>
              <a:t> </a:t>
            </a:r>
            <a:r>
              <a:rPr lang="nl-BE" dirty="0"/>
              <a:t>noties </a:t>
            </a:r>
            <a:r>
              <a:rPr lang="nl-BE" dirty="0" smtClean="0"/>
              <a:t>(bv. </a:t>
            </a:r>
            <a:r>
              <a:rPr lang="nl-BE" dirty="0"/>
              <a:t>socio-economische positie, LWI, indicatoren)</a:t>
            </a:r>
          </a:p>
          <a:p>
            <a:pPr marL="342900" lvl="1" indent="-342900">
              <a:buFont typeface="Arial" charset="0"/>
              <a:buChar char="•"/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99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Governance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BE" sz="2400" dirty="0"/>
              <a:t>KSZ</a:t>
            </a:r>
            <a:r>
              <a:rPr lang="fr-BE" sz="4100" dirty="0" smtClean="0"/>
              <a:t> </a:t>
            </a:r>
            <a:endParaRPr lang="fr-BE" sz="3400" dirty="0" smtClean="0"/>
          </a:p>
          <a:p>
            <a:pPr lvl="1"/>
            <a:r>
              <a:rPr lang="nl-NL" sz="2200" dirty="0"/>
              <a:t>dagelijks beheer, opvolging en coördinatie van het DWH</a:t>
            </a:r>
          </a:p>
          <a:p>
            <a:pPr lvl="1"/>
            <a:r>
              <a:rPr lang="nl-NL" sz="2200" dirty="0"/>
              <a:t>behandelen van gegevensaanvragen op maat </a:t>
            </a:r>
          </a:p>
          <a:p>
            <a:pPr lvl="2"/>
            <a:r>
              <a:rPr lang="nl-NL" dirty="0">
                <a:solidFill>
                  <a:prstClr val="black"/>
                </a:solidFill>
              </a:rPr>
              <a:t>b</a:t>
            </a:r>
            <a:r>
              <a:rPr lang="nl-NL" dirty="0" smtClean="0">
                <a:solidFill>
                  <a:prstClr val="black"/>
                </a:solidFill>
              </a:rPr>
              <a:t>espreken haalbaarheid gegevensaanvraag in overleg </a:t>
            </a:r>
            <a:r>
              <a:rPr lang="nl-NL" dirty="0">
                <a:solidFill>
                  <a:prstClr val="black"/>
                </a:solidFill>
              </a:rPr>
              <a:t>met onderzoekers </a:t>
            </a:r>
          </a:p>
          <a:p>
            <a:pPr lvl="2"/>
            <a:r>
              <a:rPr lang="nl-NL" dirty="0" smtClean="0">
                <a:solidFill>
                  <a:prstClr val="black"/>
                </a:solidFill>
              </a:rPr>
              <a:t>voorbereiden dossier </a:t>
            </a:r>
            <a:r>
              <a:rPr lang="nl-NL" dirty="0">
                <a:solidFill>
                  <a:prstClr val="black"/>
                </a:solidFill>
              </a:rPr>
              <a:t>voor het </a:t>
            </a:r>
            <a:r>
              <a:rPr lang="nl-NL" dirty="0" smtClean="0">
                <a:solidFill>
                  <a:prstClr val="black"/>
                </a:solidFill>
              </a:rPr>
              <a:t>informatieveiligheidscomité (IVC)</a:t>
            </a:r>
            <a:endParaRPr lang="nl-NL" dirty="0">
              <a:solidFill>
                <a:prstClr val="black"/>
              </a:solidFill>
            </a:endParaRPr>
          </a:p>
          <a:p>
            <a:pPr lvl="2"/>
            <a:r>
              <a:rPr lang="nl-NL" dirty="0">
                <a:solidFill>
                  <a:prstClr val="black"/>
                </a:solidFill>
              </a:rPr>
              <a:t>u</a:t>
            </a:r>
            <a:r>
              <a:rPr lang="nl-NL" dirty="0" smtClean="0">
                <a:solidFill>
                  <a:prstClr val="black"/>
                </a:solidFill>
              </a:rPr>
              <a:t>itvoeren </a:t>
            </a:r>
            <a:r>
              <a:rPr lang="nl-NL" dirty="0">
                <a:solidFill>
                  <a:prstClr val="black"/>
                </a:solidFill>
              </a:rPr>
              <a:t>van de </a:t>
            </a:r>
            <a:r>
              <a:rPr lang="nl-NL" dirty="0" smtClean="0">
                <a:solidFill>
                  <a:prstClr val="black"/>
                </a:solidFill>
              </a:rPr>
              <a:t>gegevensaanvragen</a:t>
            </a:r>
            <a:endParaRPr lang="nl-NL" dirty="0">
              <a:solidFill>
                <a:prstClr val="black"/>
              </a:solidFill>
            </a:endParaRPr>
          </a:p>
          <a:p>
            <a:pPr lvl="2"/>
            <a:r>
              <a:rPr lang="nl-NL" sz="2100" dirty="0" err="1" smtClean="0">
                <a:solidFill>
                  <a:prstClr val="black"/>
                </a:solidFill>
              </a:rPr>
              <a:t>terbeschikkingstellen</a:t>
            </a:r>
            <a:r>
              <a:rPr lang="nl-NL" sz="2100" dirty="0" smtClean="0">
                <a:solidFill>
                  <a:prstClr val="black"/>
                </a:solidFill>
              </a:rPr>
              <a:t> </a:t>
            </a:r>
            <a:r>
              <a:rPr lang="nl-NL" sz="2100" dirty="0">
                <a:solidFill>
                  <a:prstClr val="black"/>
                </a:solidFill>
              </a:rPr>
              <a:t>van de </a:t>
            </a:r>
            <a:r>
              <a:rPr lang="nl-NL" sz="2100" dirty="0" smtClean="0">
                <a:solidFill>
                  <a:prstClr val="black"/>
                </a:solidFill>
              </a:rPr>
              <a:t>gegevens </a:t>
            </a:r>
            <a:r>
              <a:rPr lang="nl-NL" sz="2100" dirty="0">
                <a:solidFill>
                  <a:prstClr val="black"/>
                </a:solidFill>
              </a:rPr>
              <a:t>aan onderzoekers </a:t>
            </a:r>
            <a:endParaRPr lang="nl-NL" sz="2100" dirty="0" smtClean="0">
              <a:solidFill>
                <a:prstClr val="black"/>
              </a:solidFill>
            </a:endParaRPr>
          </a:p>
          <a:p>
            <a:pPr lvl="1"/>
            <a:r>
              <a:rPr lang="nl-NL" sz="2200" dirty="0"/>
              <a:t>ontwikkelen van de </a:t>
            </a:r>
            <a:r>
              <a:rPr lang="nl-NL" sz="2200" dirty="0" err="1" smtClean="0"/>
              <a:t>webtoepassingen</a:t>
            </a:r>
            <a:r>
              <a:rPr lang="nl-NL" sz="2200" dirty="0" smtClean="0"/>
              <a:t> (in samenwerking met Smals)</a:t>
            </a:r>
            <a:endParaRPr lang="nl-NL" sz="2200" dirty="0"/>
          </a:p>
          <a:p>
            <a:pPr lvl="1"/>
            <a:r>
              <a:rPr lang="nl-NL" sz="2200" dirty="0"/>
              <a:t>opvolging activiteiten onderzoeksteams en Smals </a:t>
            </a:r>
            <a:endParaRPr lang="en-US" sz="2200" dirty="0"/>
          </a:p>
          <a:p>
            <a:pPr lvl="0"/>
            <a:endParaRPr lang="nl-NL" dirty="0" smtClean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fr-BE" sz="2400" dirty="0" smtClean="0"/>
          </a:p>
          <a:p>
            <a:pPr marL="0" indent="0">
              <a:lnSpc>
                <a:spcPct val="90000"/>
              </a:lnSpc>
              <a:buNone/>
            </a:pPr>
            <a:endParaRPr lang="fr-BE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177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KU Leuven en ULB (</a:t>
            </a:r>
            <a:r>
              <a:rPr lang="nl-NL" sz="2400" dirty="0" smtClean="0"/>
              <a:t>onderzoeksteams)</a:t>
            </a:r>
            <a:endParaRPr lang="nl-NL" sz="2400" dirty="0"/>
          </a:p>
          <a:p>
            <a:pPr lvl="1"/>
            <a:r>
              <a:rPr lang="nl-NL" sz="2200" dirty="0"/>
              <a:t>permanente wetenschappelijke ondersteuning</a:t>
            </a:r>
          </a:p>
          <a:p>
            <a:pPr lvl="2" algn="just"/>
            <a:r>
              <a:rPr lang="nl-NL" dirty="0"/>
              <a:t>concepten en indicatoren </a:t>
            </a:r>
            <a:r>
              <a:rPr lang="nl-NL" dirty="0" smtClean="0"/>
              <a:t>uitwerken</a:t>
            </a:r>
          </a:p>
          <a:p>
            <a:pPr lvl="2" algn="just"/>
            <a:r>
              <a:rPr lang="nl-NL" dirty="0" smtClean="0"/>
              <a:t>methodologische </a:t>
            </a:r>
            <a:r>
              <a:rPr lang="nl-NL" dirty="0"/>
              <a:t>nota’s opstellen</a:t>
            </a:r>
          </a:p>
          <a:p>
            <a:pPr lvl="2" algn="just"/>
            <a:r>
              <a:rPr lang="nl-NL" dirty="0" smtClean="0"/>
              <a:t>documentatie </a:t>
            </a:r>
            <a:r>
              <a:rPr lang="nl-NL" dirty="0"/>
              <a:t>opstellen en actualiseren </a:t>
            </a:r>
          </a:p>
          <a:p>
            <a:pPr lvl="2" algn="just"/>
            <a:r>
              <a:rPr lang="nl-NL" dirty="0"/>
              <a:t>projecten uitvoeren in opdracht van de </a:t>
            </a:r>
            <a:r>
              <a:rPr lang="nl-NL" dirty="0" err="1" smtClean="0"/>
              <a:t>financierders</a:t>
            </a:r>
            <a:endParaRPr lang="nl-NL" dirty="0"/>
          </a:p>
          <a:p>
            <a:pPr lvl="2" algn="just"/>
            <a:r>
              <a:rPr lang="nl-NL" dirty="0"/>
              <a:t>opvolgen van overleg over het CMS, de </a:t>
            </a:r>
            <a:r>
              <a:rPr lang="nl-NL" dirty="0" err="1"/>
              <a:t>webtoepassingen</a:t>
            </a:r>
            <a:r>
              <a:rPr lang="nl-NL" dirty="0"/>
              <a:t>, nieuwe bronnen, </a:t>
            </a:r>
            <a:r>
              <a:rPr lang="nl-NL" dirty="0" smtClean="0"/>
              <a:t>enz.</a:t>
            </a:r>
          </a:p>
          <a:p>
            <a:pPr marL="342900" lvl="2" indent="-342900"/>
            <a:r>
              <a:rPr lang="nl-NL" sz="2400" dirty="0"/>
              <a:t>Smals </a:t>
            </a:r>
            <a:r>
              <a:rPr lang="nl-NL" sz="2400" dirty="0" smtClean="0"/>
              <a:t>(in opdracht van KSZ)</a:t>
            </a:r>
            <a:endParaRPr lang="nl-NL" sz="2400" dirty="0"/>
          </a:p>
          <a:p>
            <a:pPr lvl="1"/>
            <a:r>
              <a:rPr lang="nl-NL" sz="2200" dirty="0"/>
              <a:t>technisch beheer van het DWH </a:t>
            </a:r>
          </a:p>
          <a:p>
            <a:pPr lvl="1"/>
            <a:r>
              <a:rPr lang="nl-NL" sz="2200" dirty="0"/>
              <a:t>hosting van het CMS</a:t>
            </a:r>
          </a:p>
          <a:p>
            <a:pPr lvl="1"/>
            <a:r>
              <a:rPr lang="nl-NL" sz="2200" dirty="0"/>
              <a:t>hosting van de </a:t>
            </a:r>
            <a:r>
              <a:rPr lang="nl-NL" sz="2200" dirty="0" err="1"/>
              <a:t>webtoepassingen</a:t>
            </a:r>
            <a:endParaRPr lang="fr-BE" altLang="fr-FR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748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Governance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400" dirty="0" err="1" smtClean="0"/>
              <a:t>gebruikersgroep</a:t>
            </a:r>
            <a:endParaRPr lang="fr-BE" sz="2400" dirty="0"/>
          </a:p>
          <a:p>
            <a:pPr lvl="1">
              <a:lnSpc>
                <a:spcPct val="90000"/>
              </a:lnSpc>
            </a:pPr>
            <a:r>
              <a:rPr lang="fr-BE" sz="2200" dirty="0" err="1" smtClean="0"/>
              <a:t>onderzoekers</a:t>
            </a:r>
            <a:r>
              <a:rPr lang="fr-BE" sz="2200" dirty="0" smtClean="0"/>
              <a:t> </a:t>
            </a:r>
            <a:r>
              <a:rPr lang="fr-BE" sz="2200" dirty="0"/>
              <a:t>en </a:t>
            </a:r>
            <a:r>
              <a:rPr lang="fr-BE" sz="2200" dirty="0" err="1" smtClean="0"/>
              <a:t>overheidsinstellingen</a:t>
            </a:r>
            <a:endParaRPr lang="fr-BE" sz="2200" dirty="0" smtClean="0"/>
          </a:p>
          <a:p>
            <a:pPr marL="457200" lvl="1" indent="0">
              <a:lnSpc>
                <a:spcPct val="90000"/>
              </a:lnSpc>
              <a:buNone/>
            </a:pPr>
            <a:endParaRPr lang="fr-BE" sz="2200" dirty="0"/>
          </a:p>
          <a:p>
            <a:r>
              <a:rPr lang="fr-BE" sz="2400" dirty="0" err="1" smtClean="0"/>
              <a:t>beheersgroep</a:t>
            </a:r>
            <a:endParaRPr lang="fr-BE" sz="2400" dirty="0"/>
          </a:p>
          <a:p>
            <a:pPr lvl="1">
              <a:lnSpc>
                <a:spcPct val="90000"/>
              </a:lnSpc>
            </a:pPr>
            <a:r>
              <a:rPr lang="fr-BE" sz="2200" dirty="0" err="1"/>
              <a:t>g</a:t>
            </a:r>
            <a:r>
              <a:rPr lang="fr-BE" sz="2200" dirty="0" err="1" smtClean="0"/>
              <a:t>egevensleveranciers</a:t>
            </a:r>
            <a:endParaRPr lang="fr-BE" sz="2200" dirty="0" smtClean="0"/>
          </a:p>
          <a:p>
            <a:pPr marL="457200" lvl="1" indent="0">
              <a:lnSpc>
                <a:spcPct val="90000"/>
              </a:lnSpc>
              <a:buNone/>
            </a:pPr>
            <a:endParaRPr lang="fr-BE" sz="2200" dirty="0"/>
          </a:p>
          <a:p>
            <a:pPr marL="342900" lvl="1" indent="-342900">
              <a:buFont typeface="Arial" charset="0"/>
              <a:buChar char="•"/>
            </a:pPr>
            <a:r>
              <a:rPr lang="fr-BE" dirty="0" err="1" smtClean="0"/>
              <a:t>financierders</a:t>
            </a:r>
            <a:endParaRPr lang="nl-BE" dirty="0"/>
          </a:p>
          <a:p>
            <a:pPr lvl="1">
              <a:lnSpc>
                <a:spcPct val="90000"/>
              </a:lnSpc>
            </a:pPr>
            <a:r>
              <a:rPr lang="nl-BE" sz="2200" dirty="0" smtClean="0"/>
              <a:t>federale </a:t>
            </a:r>
            <a:r>
              <a:rPr lang="nl-BE" sz="2200" dirty="0"/>
              <a:t>en regionale instellingen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8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Gebruik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err="1"/>
              <a:t>w</a:t>
            </a:r>
            <a:r>
              <a:rPr lang="fr-BE" dirty="0" err="1" smtClean="0"/>
              <a:t>ebtoepassingen</a:t>
            </a:r>
            <a:endParaRPr lang="fr-BE" dirty="0"/>
          </a:p>
          <a:p>
            <a:pPr lvl="1"/>
            <a:r>
              <a:rPr lang="fr-BE" dirty="0" err="1"/>
              <a:t>c</a:t>
            </a:r>
            <a:r>
              <a:rPr lang="fr-BE" dirty="0" err="1" smtClean="0"/>
              <a:t>onsulteren</a:t>
            </a:r>
            <a:r>
              <a:rPr lang="fr-BE" dirty="0" smtClean="0"/>
              <a:t> </a:t>
            </a:r>
            <a:r>
              <a:rPr lang="fr-BE" dirty="0"/>
              <a:t>van </a:t>
            </a:r>
            <a:r>
              <a:rPr lang="fr-BE" dirty="0" err="1"/>
              <a:t>statistieken</a:t>
            </a:r>
            <a:r>
              <a:rPr lang="fr-BE" dirty="0"/>
              <a:t> via het web</a:t>
            </a:r>
          </a:p>
          <a:p>
            <a:pPr lvl="1"/>
            <a:r>
              <a:rPr lang="fr-BE" dirty="0" err="1"/>
              <a:t>p</a:t>
            </a:r>
            <a:r>
              <a:rPr lang="fr-BE" dirty="0" err="1" smtClean="0"/>
              <a:t>ubliek</a:t>
            </a:r>
            <a:r>
              <a:rPr lang="fr-BE" dirty="0" smtClean="0"/>
              <a:t> </a:t>
            </a:r>
            <a:r>
              <a:rPr lang="fr-BE" dirty="0" err="1"/>
              <a:t>toegankelijk</a:t>
            </a:r>
            <a:endParaRPr lang="fr-BE" dirty="0"/>
          </a:p>
          <a:p>
            <a:r>
              <a:rPr lang="fr-BE" dirty="0" err="1"/>
              <a:t>g</a:t>
            </a:r>
            <a:r>
              <a:rPr lang="fr-BE" dirty="0" err="1" smtClean="0"/>
              <a:t>egevensaanvragen</a:t>
            </a:r>
            <a:r>
              <a:rPr lang="fr-BE" dirty="0" smtClean="0"/>
              <a:t> </a:t>
            </a:r>
            <a:r>
              <a:rPr lang="fr-BE" dirty="0"/>
              <a:t>op </a:t>
            </a:r>
            <a:r>
              <a:rPr lang="fr-BE" dirty="0" err="1"/>
              <a:t>maat</a:t>
            </a:r>
            <a:endParaRPr lang="fr-BE" dirty="0"/>
          </a:p>
          <a:p>
            <a:pPr lvl="1"/>
            <a:r>
              <a:rPr lang="fr-BE" dirty="0" err="1"/>
              <a:t>w</a:t>
            </a:r>
            <a:r>
              <a:rPr lang="fr-BE" dirty="0" err="1" smtClean="0"/>
              <a:t>etenschappelijk</a:t>
            </a:r>
            <a:r>
              <a:rPr lang="fr-BE" dirty="0" smtClean="0"/>
              <a:t> </a:t>
            </a:r>
            <a:r>
              <a:rPr lang="fr-BE" dirty="0"/>
              <a:t>en </a:t>
            </a:r>
            <a:r>
              <a:rPr lang="fr-BE" dirty="0" err="1"/>
              <a:t>beleidsondersteunend</a:t>
            </a:r>
            <a:r>
              <a:rPr lang="fr-BE" dirty="0"/>
              <a:t> </a:t>
            </a:r>
            <a:r>
              <a:rPr lang="fr-BE" dirty="0" err="1"/>
              <a:t>onderzoek</a:t>
            </a:r>
            <a:endParaRPr lang="fr-BE" dirty="0"/>
          </a:p>
          <a:p>
            <a:pPr lvl="1"/>
            <a:r>
              <a:rPr lang="fr-BE" dirty="0" err="1"/>
              <a:t>t</a:t>
            </a:r>
            <a:r>
              <a:rPr lang="fr-BE" dirty="0" err="1" smtClean="0"/>
              <a:t>en</a:t>
            </a:r>
            <a:r>
              <a:rPr lang="fr-BE" dirty="0" smtClean="0"/>
              <a:t> </a:t>
            </a:r>
            <a:r>
              <a:rPr lang="fr-BE" dirty="0" err="1" smtClean="0"/>
              <a:t>behoeve</a:t>
            </a:r>
            <a:r>
              <a:rPr lang="fr-BE" dirty="0" smtClean="0"/>
              <a:t> van </a:t>
            </a:r>
            <a:r>
              <a:rPr lang="fr-BE" dirty="0" err="1"/>
              <a:t>wetenschappelijke</a:t>
            </a:r>
            <a:r>
              <a:rPr lang="fr-BE" dirty="0"/>
              <a:t> </a:t>
            </a:r>
            <a:r>
              <a:rPr lang="fr-BE" dirty="0" err="1"/>
              <a:t>instellingen</a:t>
            </a:r>
            <a:r>
              <a:rPr lang="fr-BE" dirty="0"/>
              <a:t> (niet-</a:t>
            </a:r>
            <a:r>
              <a:rPr lang="fr-BE" dirty="0" err="1"/>
              <a:t>commerciële</a:t>
            </a:r>
            <a:r>
              <a:rPr lang="fr-BE" dirty="0"/>
              <a:t> </a:t>
            </a:r>
            <a:r>
              <a:rPr lang="fr-BE" dirty="0" err="1"/>
              <a:t>organisaties</a:t>
            </a:r>
            <a:r>
              <a:rPr lang="fr-BE" dirty="0"/>
              <a:t>) en </a:t>
            </a:r>
            <a:r>
              <a:rPr lang="fr-BE" dirty="0" err="1"/>
              <a:t>overheidsinstellingen</a:t>
            </a:r>
            <a:endParaRPr lang="fr-BE" dirty="0"/>
          </a:p>
          <a:p>
            <a:pPr lvl="1"/>
            <a:r>
              <a:rPr lang="fr-BE" dirty="0" err="1"/>
              <a:t>g</a:t>
            </a:r>
            <a:r>
              <a:rPr lang="fr-BE" dirty="0" err="1" smtClean="0"/>
              <a:t>epseudonimiseerde</a:t>
            </a:r>
            <a:r>
              <a:rPr lang="fr-BE" dirty="0" smtClean="0"/>
              <a:t> </a:t>
            </a:r>
            <a:r>
              <a:rPr lang="fr-BE" dirty="0" err="1"/>
              <a:t>persoonsgegevens</a:t>
            </a:r>
            <a:r>
              <a:rPr lang="fr-BE" dirty="0"/>
              <a:t> of </a:t>
            </a:r>
            <a:r>
              <a:rPr lang="fr-BE" dirty="0" err="1"/>
              <a:t>statistieken</a:t>
            </a:r>
            <a:endParaRPr lang="fr-BE" dirty="0"/>
          </a:p>
          <a:p>
            <a:pPr lvl="1"/>
            <a:r>
              <a:rPr lang="fr-BE" dirty="0" err="1"/>
              <a:t>desgewenst</a:t>
            </a:r>
            <a:r>
              <a:rPr lang="fr-BE" dirty="0"/>
              <a:t> </a:t>
            </a:r>
            <a:r>
              <a:rPr lang="fr-BE" dirty="0" err="1"/>
              <a:t>voorafgaande</a:t>
            </a:r>
            <a:r>
              <a:rPr lang="fr-BE" dirty="0"/>
              <a:t> </a:t>
            </a:r>
            <a:r>
              <a:rPr lang="fr-BE" dirty="0" err="1"/>
              <a:t>goedkeuring</a:t>
            </a:r>
            <a:r>
              <a:rPr lang="fr-BE" dirty="0"/>
              <a:t> </a:t>
            </a:r>
            <a:r>
              <a:rPr lang="fr-BE" dirty="0" err="1" smtClean="0"/>
              <a:t>vanwege</a:t>
            </a:r>
            <a:r>
              <a:rPr lang="fr-BE" dirty="0" smtClean="0"/>
              <a:t> </a:t>
            </a:r>
            <a:r>
              <a:rPr lang="fr-BE" dirty="0" err="1" smtClean="0"/>
              <a:t>betrokken</a:t>
            </a:r>
            <a:r>
              <a:rPr lang="fr-BE" dirty="0" smtClean="0"/>
              <a:t> </a:t>
            </a:r>
            <a:r>
              <a:rPr lang="fr-BE" dirty="0" err="1" smtClean="0"/>
              <a:t>actore</a:t>
            </a:r>
            <a:r>
              <a:rPr lang="fr-BE" dirty="0" err="1"/>
              <a:t>n</a:t>
            </a:r>
            <a:r>
              <a:rPr lang="fr-BE" dirty="0" smtClean="0"/>
              <a:t> </a:t>
            </a:r>
            <a:endParaRPr lang="fr-BE" dirty="0"/>
          </a:p>
          <a:p>
            <a:pPr lvl="1">
              <a:lnSpc>
                <a:spcPct val="90000"/>
              </a:lnSpc>
            </a:pPr>
            <a:endParaRPr lang="fr-BE" sz="4700" dirty="0"/>
          </a:p>
          <a:p>
            <a:pPr lvl="1" algn="just">
              <a:lnSpc>
                <a:spcPct val="80000"/>
              </a:lnSpc>
              <a:buFontTx/>
              <a:buNone/>
            </a:pPr>
            <a:endParaRPr lang="fr-BE" dirty="0"/>
          </a:p>
          <a:p>
            <a:pPr marL="342900" lvl="1" indent="-34290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778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Gebruikers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fr-BE" altLang="fr-FR" sz="2400" dirty="0" err="1"/>
              <a:t>academische</a:t>
            </a:r>
            <a:r>
              <a:rPr lang="fr-BE" altLang="fr-FR" sz="2400" dirty="0"/>
              <a:t> </a:t>
            </a:r>
            <a:r>
              <a:rPr lang="fr-BE" altLang="fr-FR" sz="2400" dirty="0" err="1"/>
              <a:t>instellingen</a:t>
            </a:r>
            <a:endParaRPr lang="fr-BE" altLang="fr-FR" sz="2400" dirty="0"/>
          </a:p>
          <a:p>
            <a:pPr lvl="1">
              <a:lnSpc>
                <a:spcPct val="90000"/>
              </a:lnSpc>
              <a:defRPr/>
            </a:pPr>
            <a:r>
              <a:rPr lang="fr-BE" altLang="fr-FR" sz="2200" dirty="0" smtClean="0"/>
              <a:t>op </a:t>
            </a:r>
            <a:r>
              <a:rPr lang="fr-BE" altLang="fr-FR" sz="2200" dirty="0" err="1"/>
              <a:t>vraag</a:t>
            </a:r>
            <a:r>
              <a:rPr lang="fr-BE" altLang="fr-FR" sz="2200" dirty="0"/>
              <a:t> van </a:t>
            </a:r>
            <a:r>
              <a:rPr lang="fr-BE" altLang="fr-FR" sz="2200" dirty="0" err="1"/>
              <a:t>een</a:t>
            </a:r>
            <a:r>
              <a:rPr lang="fr-BE" altLang="fr-FR" sz="2200" dirty="0"/>
              <a:t> </a:t>
            </a:r>
            <a:r>
              <a:rPr lang="fr-BE" altLang="fr-FR" sz="2200" dirty="0" err="1"/>
              <a:t>opdrachtgever</a:t>
            </a:r>
            <a:endParaRPr lang="fr-BE" altLang="fr-FR" sz="2200" dirty="0"/>
          </a:p>
          <a:p>
            <a:pPr lvl="1">
              <a:lnSpc>
                <a:spcPct val="90000"/>
              </a:lnSpc>
              <a:defRPr/>
            </a:pPr>
            <a:r>
              <a:rPr lang="fr-BE" altLang="fr-FR" sz="2200" dirty="0" err="1" smtClean="0"/>
              <a:t>eigen</a:t>
            </a:r>
            <a:r>
              <a:rPr lang="fr-BE" altLang="fr-FR" sz="2200" dirty="0" smtClean="0"/>
              <a:t> </a:t>
            </a:r>
            <a:r>
              <a:rPr lang="fr-BE" altLang="fr-FR" sz="2200" dirty="0" err="1"/>
              <a:t>initiatief</a:t>
            </a:r>
            <a:r>
              <a:rPr lang="fr-BE" altLang="fr-FR" sz="2200" dirty="0"/>
              <a:t> : </a:t>
            </a:r>
            <a:r>
              <a:rPr lang="fr-BE" altLang="fr-FR" sz="2200" dirty="0" err="1"/>
              <a:t>meestal</a:t>
            </a:r>
            <a:r>
              <a:rPr lang="fr-BE" altLang="fr-FR" sz="2200" dirty="0"/>
              <a:t> </a:t>
            </a:r>
            <a:r>
              <a:rPr lang="fr-BE" altLang="fr-FR" sz="2200" dirty="0" err="1"/>
              <a:t>doctoraatsthesis</a:t>
            </a:r>
            <a:endParaRPr lang="fr-BE" altLang="fr-FR" sz="2200" dirty="0"/>
          </a:p>
          <a:p>
            <a:pPr>
              <a:defRPr/>
            </a:pPr>
            <a:r>
              <a:rPr lang="fr-BE" altLang="fr-FR" sz="2400" dirty="0" err="1"/>
              <a:t>overheidsinstellingen</a:t>
            </a:r>
            <a:r>
              <a:rPr lang="fr-BE" altLang="fr-FR" sz="2400" dirty="0"/>
              <a:t> op </a:t>
            </a:r>
            <a:r>
              <a:rPr lang="fr-BE" altLang="fr-FR" sz="2400" dirty="0" err="1"/>
              <a:t>federaal</a:t>
            </a:r>
            <a:r>
              <a:rPr lang="fr-BE" altLang="fr-FR" sz="2400" dirty="0"/>
              <a:t>, </a:t>
            </a:r>
            <a:r>
              <a:rPr lang="fr-BE" altLang="fr-FR" sz="2400" dirty="0" err="1"/>
              <a:t>regionaal</a:t>
            </a:r>
            <a:r>
              <a:rPr lang="fr-BE" altLang="fr-FR" sz="2400" dirty="0"/>
              <a:t>, </a:t>
            </a:r>
            <a:r>
              <a:rPr lang="fr-BE" altLang="fr-FR" sz="2400" dirty="0" err="1"/>
              <a:t>provinciaal</a:t>
            </a:r>
            <a:r>
              <a:rPr lang="fr-BE" altLang="fr-FR" sz="2400" dirty="0"/>
              <a:t> en </a:t>
            </a:r>
            <a:r>
              <a:rPr lang="fr-BE" altLang="fr-FR" sz="2400" dirty="0" err="1"/>
              <a:t>gemeentelijk</a:t>
            </a:r>
            <a:r>
              <a:rPr lang="fr-BE" altLang="fr-FR" sz="2400" dirty="0"/>
              <a:t> niveau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fr-BE" altLang="fr-FR" dirty="0" err="1"/>
              <a:t>Nationaal</a:t>
            </a:r>
            <a:r>
              <a:rPr lang="fr-BE" altLang="fr-FR" dirty="0"/>
              <a:t> </a:t>
            </a:r>
            <a:r>
              <a:rPr lang="fr-BE" altLang="fr-FR" dirty="0" err="1"/>
              <a:t>Instituut</a:t>
            </a:r>
            <a:r>
              <a:rPr lang="fr-BE" altLang="fr-FR" dirty="0"/>
              <a:t> </a:t>
            </a:r>
            <a:r>
              <a:rPr lang="fr-BE" altLang="fr-FR" dirty="0" err="1"/>
              <a:t>voor</a:t>
            </a:r>
            <a:r>
              <a:rPr lang="fr-BE" altLang="fr-FR" dirty="0"/>
              <a:t> de </a:t>
            </a:r>
            <a:r>
              <a:rPr lang="fr-BE" altLang="fr-FR" dirty="0" err="1"/>
              <a:t>Statistiek</a:t>
            </a:r>
            <a:r>
              <a:rPr lang="fr-BE" altLang="fr-FR" dirty="0"/>
              <a:t> (STATBEL), </a:t>
            </a:r>
            <a:r>
              <a:rPr lang="fr-BE" altLang="fr-FR" dirty="0" err="1"/>
              <a:t>Federaal</a:t>
            </a:r>
            <a:r>
              <a:rPr lang="fr-BE" altLang="fr-FR" dirty="0"/>
              <a:t> </a:t>
            </a:r>
            <a:r>
              <a:rPr lang="fr-BE" altLang="fr-FR" dirty="0" err="1"/>
              <a:t>Planbureau</a:t>
            </a:r>
            <a:r>
              <a:rPr lang="fr-BE" altLang="fr-FR" dirty="0"/>
              <a:t> en Nationale Bank</a:t>
            </a:r>
          </a:p>
          <a:p>
            <a:pPr>
              <a:defRPr/>
            </a:pPr>
            <a:r>
              <a:rPr lang="fr-BE" altLang="fr-FR" sz="2400" dirty="0" err="1"/>
              <a:t>politieke</a:t>
            </a:r>
            <a:r>
              <a:rPr lang="fr-BE" altLang="fr-FR" sz="2400" dirty="0"/>
              <a:t> </a:t>
            </a:r>
            <a:r>
              <a:rPr lang="fr-BE" altLang="fr-FR" sz="2400" dirty="0" err="1"/>
              <a:t>overheid</a:t>
            </a:r>
            <a:endParaRPr lang="fr-BE" altLang="fr-FR" sz="2400" dirty="0"/>
          </a:p>
          <a:p>
            <a:pPr>
              <a:defRPr/>
            </a:pPr>
            <a:r>
              <a:rPr lang="fr-BE" altLang="fr-FR" sz="2400" dirty="0" err="1"/>
              <a:t>journalisten</a:t>
            </a:r>
            <a:r>
              <a:rPr lang="fr-BE" altLang="fr-FR" sz="2400" dirty="0"/>
              <a:t>/</a:t>
            </a:r>
            <a:r>
              <a:rPr lang="fr-BE" altLang="fr-FR" sz="2400" dirty="0" err="1"/>
              <a:t>studenten</a:t>
            </a:r>
            <a:endParaRPr lang="fr-BE" altLang="fr-FR" sz="2400" dirty="0"/>
          </a:p>
          <a:p>
            <a:pPr>
              <a:defRPr/>
            </a:pPr>
            <a:r>
              <a:rPr lang="fr-BE" altLang="fr-FR" sz="2400" dirty="0"/>
              <a:t>privé-</a:t>
            </a:r>
            <a:r>
              <a:rPr lang="fr-BE" altLang="fr-FR" sz="2400" dirty="0" err="1"/>
              <a:t>ondernemingen</a:t>
            </a:r>
            <a:r>
              <a:rPr lang="fr-BE" altLang="fr-FR" sz="2400" dirty="0"/>
              <a:t> (</a:t>
            </a:r>
            <a:r>
              <a:rPr lang="fr-BE" altLang="fr-FR" sz="2400" dirty="0" err="1"/>
              <a:t>diversiteitsmetingen</a:t>
            </a:r>
            <a:r>
              <a:rPr lang="fr-BE" altLang="fr-FR" sz="2400" dirty="0"/>
              <a:t>)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fr-BE" altLang="fr-FR" dirty="0"/>
              <a:t>het </a:t>
            </a:r>
            <a:r>
              <a:rPr lang="fr-BE" altLang="fr-FR" dirty="0" err="1"/>
              <a:t>grote</a:t>
            </a:r>
            <a:r>
              <a:rPr lang="fr-BE" altLang="fr-FR" dirty="0"/>
              <a:t> </a:t>
            </a:r>
            <a:r>
              <a:rPr lang="fr-BE" altLang="fr-FR" dirty="0" err="1"/>
              <a:t>publiek</a:t>
            </a:r>
            <a:r>
              <a:rPr lang="fr-BE" altLang="fr-FR" dirty="0"/>
              <a:t> </a:t>
            </a:r>
          </a:p>
          <a:p>
            <a:pPr marL="342900" lvl="1" indent="-342900">
              <a:spcBef>
                <a:spcPts val="1200"/>
              </a:spcBef>
              <a:buFont typeface="Arial" charset="0"/>
              <a:buChar char="•"/>
              <a:defRPr/>
            </a:pPr>
            <a:endParaRPr lang="fr-BE" altLang="fr-FR" sz="2800" dirty="0"/>
          </a:p>
          <a:p>
            <a:pPr>
              <a:lnSpc>
                <a:spcPct val="90000"/>
              </a:lnSpc>
              <a:defRPr/>
            </a:pPr>
            <a:endParaRPr lang="fr-BE" altLang="fr-FR" dirty="0"/>
          </a:p>
          <a:p>
            <a:pPr lvl="1">
              <a:lnSpc>
                <a:spcPct val="90000"/>
              </a:lnSpc>
            </a:pPr>
            <a:endParaRPr lang="fr-BE" sz="4700" dirty="0"/>
          </a:p>
          <a:p>
            <a:pPr lvl="1" algn="just">
              <a:lnSpc>
                <a:spcPct val="80000"/>
              </a:lnSpc>
              <a:buFontTx/>
              <a:buNone/>
            </a:pPr>
            <a:endParaRPr lang="fr-BE" dirty="0"/>
          </a:p>
          <a:p>
            <a:pPr marL="342900" lvl="1" indent="-34290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0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8526</TotalTime>
  <Words>2323</Words>
  <Application>Microsoft Office PowerPoint</Application>
  <PresentationFormat>On-screen Show (4:3)</PresentationFormat>
  <Paragraphs>329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Times New Roman</vt:lpstr>
      <vt:lpstr>Office Theme</vt:lpstr>
      <vt:lpstr>1_Office Theme</vt:lpstr>
      <vt:lpstr>2_Office Theme</vt:lpstr>
      <vt:lpstr>   </vt:lpstr>
      <vt:lpstr>Historiek</vt:lpstr>
      <vt:lpstr>Bronnen</vt:lpstr>
      <vt:lpstr>Bronnen</vt:lpstr>
      <vt:lpstr>Governance</vt:lpstr>
      <vt:lpstr>Governance</vt:lpstr>
      <vt:lpstr>Governance</vt:lpstr>
      <vt:lpstr>Gebruik</vt:lpstr>
      <vt:lpstr>Gebruikers</vt:lpstr>
      <vt:lpstr>IVC-aanvraag (1/4)</vt:lpstr>
      <vt:lpstr>IVC-aanvraag (2/4)</vt:lpstr>
      <vt:lpstr>IVC-aanvraag (3/4)</vt:lpstr>
      <vt:lpstr>IVC-aanvraag (4/4)</vt:lpstr>
      <vt:lpstr>KSZ-wet</vt:lpstr>
      <vt:lpstr>Anonieme gegevens (1/4)</vt:lpstr>
      <vt:lpstr>Anonieme gegevens (2/4) </vt:lpstr>
      <vt:lpstr>Anonieme gegevens (3/4)</vt:lpstr>
      <vt:lpstr>Anonieme gegevens (4/4)</vt:lpstr>
      <vt:lpstr>Gepseudonimiseerde persoonsgegevens (1/2)</vt:lpstr>
      <vt:lpstr>Gepseudonimiseerde persoonsgegevens (2/2)</vt:lpstr>
      <vt:lpstr>Specifieke procedure (2 fases)</vt:lpstr>
      <vt:lpstr>Technologische evolutie</vt:lpstr>
      <vt:lpstr>Technologische evolutie</vt:lpstr>
      <vt:lpstr>Cascadeprincipe</vt:lpstr>
      <vt:lpstr>Strikte regels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Isabelle Leroy (KSZ-BCSS)</cp:lastModifiedBy>
  <cp:revision>649</cp:revision>
  <cp:lastPrinted>2017-12-08T10:25:32Z</cp:lastPrinted>
  <dcterms:created xsi:type="dcterms:W3CDTF">2013-03-05T07:37:33Z</dcterms:created>
  <dcterms:modified xsi:type="dcterms:W3CDTF">2022-02-23T07:35:17Z</dcterms:modified>
</cp:coreProperties>
</file>