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126"/>
  </p:notesMasterIdLst>
  <p:handoutMasterIdLst>
    <p:handoutMasterId r:id="rId127"/>
  </p:handoutMasterIdLst>
  <p:sldIdLst>
    <p:sldId id="722" r:id="rId3"/>
    <p:sldId id="402" r:id="rId4"/>
    <p:sldId id="561" r:id="rId5"/>
    <p:sldId id="723" r:id="rId6"/>
    <p:sldId id="403" r:id="rId7"/>
    <p:sldId id="404" r:id="rId8"/>
    <p:sldId id="1479" r:id="rId9"/>
    <p:sldId id="268" r:id="rId10"/>
    <p:sldId id="562" r:id="rId11"/>
    <p:sldId id="739" r:id="rId12"/>
    <p:sldId id="271" r:id="rId13"/>
    <p:sldId id="292" r:id="rId14"/>
    <p:sldId id="449" r:id="rId15"/>
    <p:sldId id="274" r:id="rId16"/>
    <p:sldId id="275" r:id="rId17"/>
    <p:sldId id="405" r:id="rId18"/>
    <p:sldId id="406" r:id="rId19"/>
    <p:sldId id="293" r:id="rId20"/>
    <p:sldId id="563" r:id="rId21"/>
    <p:sldId id="280" r:id="rId22"/>
    <p:sldId id="282" r:id="rId23"/>
    <p:sldId id="742" r:id="rId24"/>
    <p:sldId id="286" r:id="rId25"/>
    <p:sldId id="287" r:id="rId26"/>
    <p:sldId id="451" r:id="rId27"/>
    <p:sldId id="289" r:id="rId28"/>
    <p:sldId id="409" r:id="rId29"/>
    <p:sldId id="746" r:id="rId30"/>
    <p:sldId id="295" r:id="rId31"/>
    <p:sldId id="766" r:id="rId32"/>
    <p:sldId id="750" r:id="rId33"/>
    <p:sldId id="747" r:id="rId34"/>
    <p:sldId id="715" r:id="rId35"/>
    <p:sldId id="756" r:id="rId36"/>
    <p:sldId id="413" r:id="rId37"/>
    <p:sldId id="718" r:id="rId38"/>
    <p:sldId id="748" r:id="rId39"/>
    <p:sldId id="749" r:id="rId40"/>
    <p:sldId id="734" r:id="rId41"/>
    <p:sldId id="712" r:id="rId42"/>
    <p:sldId id="714" r:id="rId43"/>
    <p:sldId id="709" r:id="rId44"/>
    <p:sldId id="730" r:id="rId45"/>
    <p:sldId id="731" r:id="rId46"/>
    <p:sldId id="732" r:id="rId47"/>
    <p:sldId id="733" r:id="rId48"/>
    <p:sldId id="788" r:id="rId49"/>
    <p:sldId id="774" r:id="rId50"/>
    <p:sldId id="757" r:id="rId51"/>
    <p:sldId id="775" r:id="rId52"/>
    <p:sldId id="776" r:id="rId53"/>
    <p:sldId id="777" r:id="rId54"/>
    <p:sldId id="729" r:id="rId55"/>
    <p:sldId id="296" r:id="rId56"/>
    <p:sldId id="415" r:id="rId57"/>
    <p:sldId id="559" r:id="rId58"/>
    <p:sldId id="758" r:id="rId59"/>
    <p:sldId id="444" r:id="rId60"/>
    <p:sldId id="457" r:id="rId61"/>
    <p:sldId id="458" r:id="rId62"/>
    <p:sldId id="459" r:id="rId63"/>
    <p:sldId id="460" r:id="rId64"/>
    <p:sldId id="461" r:id="rId65"/>
    <p:sldId id="784" r:id="rId66"/>
    <p:sldId id="462" r:id="rId67"/>
    <p:sldId id="408" r:id="rId68"/>
    <p:sldId id="463" r:id="rId69"/>
    <p:sldId id="465" r:id="rId70"/>
    <p:sldId id="466" r:id="rId71"/>
    <p:sldId id="456" r:id="rId72"/>
    <p:sldId id="468" r:id="rId73"/>
    <p:sldId id="780" r:id="rId74"/>
    <p:sldId id="768" r:id="rId75"/>
    <p:sldId id="769" r:id="rId76"/>
    <p:sldId id="464" r:id="rId77"/>
    <p:sldId id="412" r:id="rId78"/>
    <p:sldId id="770" r:id="rId79"/>
    <p:sldId id="771" r:id="rId80"/>
    <p:sldId id="316" r:id="rId81"/>
    <p:sldId id="442" r:id="rId82"/>
    <p:sldId id="443" r:id="rId83"/>
    <p:sldId id="446" r:id="rId84"/>
    <p:sldId id="785" r:id="rId85"/>
    <p:sldId id="786" r:id="rId86"/>
    <p:sldId id="787" r:id="rId87"/>
    <p:sldId id="424" r:id="rId88"/>
    <p:sldId id="772" r:id="rId89"/>
    <p:sldId id="330" r:id="rId90"/>
    <p:sldId id="761" r:id="rId91"/>
    <p:sldId id="356" r:id="rId92"/>
    <p:sldId id="429" r:id="rId93"/>
    <p:sldId id="762" r:id="rId94"/>
    <p:sldId id="410" r:id="rId95"/>
    <p:sldId id="773" r:id="rId96"/>
    <p:sldId id="778" r:id="rId97"/>
    <p:sldId id="753" r:id="rId98"/>
    <p:sldId id="320" r:id="rId99"/>
    <p:sldId id="321" r:id="rId100"/>
    <p:sldId id="779" r:id="rId101"/>
    <p:sldId id="322" r:id="rId102"/>
    <p:sldId id="360" r:id="rId103"/>
    <p:sldId id="391" r:id="rId104"/>
    <p:sldId id="362" r:id="rId105"/>
    <p:sldId id="392" r:id="rId106"/>
    <p:sldId id="393" r:id="rId107"/>
    <p:sldId id="433" r:id="rId108"/>
    <p:sldId id="327" r:id="rId109"/>
    <p:sldId id="381" r:id="rId110"/>
    <p:sldId id="401" r:id="rId111"/>
    <p:sldId id="331" r:id="rId112"/>
    <p:sldId id="332" r:id="rId113"/>
    <p:sldId id="333" r:id="rId114"/>
    <p:sldId id="400" r:id="rId115"/>
    <p:sldId id="399" r:id="rId116"/>
    <p:sldId id="398" r:id="rId117"/>
    <p:sldId id="359" r:id="rId118"/>
    <p:sldId id="565" r:id="rId119"/>
    <p:sldId id="397" r:id="rId120"/>
    <p:sldId id="396" r:id="rId121"/>
    <p:sldId id="395" r:id="rId122"/>
    <p:sldId id="373" r:id="rId123"/>
    <p:sldId id="439" r:id="rId124"/>
    <p:sldId id="566"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2"/>
    <a:srgbClr val="002060"/>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6" autoAdjust="0"/>
    <p:restoredTop sz="93908" autoAdjust="0"/>
  </p:normalViewPr>
  <p:slideViewPr>
    <p:cSldViewPr snapToGrid="0">
      <p:cViewPr varScale="1">
        <p:scale>
          <a:sx n="49" d="100"/>
          <a:sy n="49" d="100"/>
        </p:scale>
        <p:origin x="77" y="418"/>
      </p:cViewPr>
      <p:guideLst>
        <p:guide orient="horz" pos="2137"/>
        <p:guide pos="3840"/>
      </p:guideLst>
    </p:cSldViewPr>
  </p:slideViewPr>
  <p:notesTextViewPr>
    <p:cViewPr>
      <p:scale>
        <a:sx n="1" d="1"/>
        <a:sy n="1" d="1"/>
      </p:scale>
      <p:origin x="0" y="0"/>
    </p:cViewPr>
  </p:notesTextViewPr>
  <p:sorterViewPr>
    <p:cViewPr varScale="1">
      <p:scale>
        <a:sx n="1" d="1"/>
        <a:sy n="1" d="1"/>
      </p:scale>
      <p:origin x="0" y="-131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oleObject" Target="file:///\\bcssksz.local\data\users\KSZBCSS\U02\0000_documents_de_base_2025\website\contenu_2025\repartition_demandes_pri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Verdeling van de prioriteiten</a:t>
            </a:r>
            <a:r>
              <a:rPr lang="en-BE" sz="1400" b="0" i="0" baseline="0">
                <a:effectLst/>
              </a:rPr>
              <a:t> 2025</a:t>
            </a:r>
            <a:endParaRPr lang="en-B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bar"/>
        <c:grouping val="clustered"/>
        <c:varyColors val="0"/>
        <c:ser>
          <c:idx val="0"/>
          <c:order val="0"/>
          <c:spPr>
            <a:solidFill>
              <a:srgbClr val="002060"/>
            </a:solidFill>
            <a:ln>
              <a:noFill/>
            </a:ln>
            <a:effectLst/>
          </c:spPr>
          <c:invertIfNegative val="0"/>
          <c:cat>
            <c:strRef>
              <c:f>Sheet2!$A$1:$A$4</c:f>
              <c:strCache>
                <c:ptCount val="4"/>
                <c:pt idx="0">
                  <c:v>Federaal / OISZ'en (70)</c:v>
                </c:pt>
                <c:pt idx="1">
                  <c:v>Brussel (13)</c:v>
                </c:pt>
                <c:pt idx="2">
                  <c:v>Waals Gewest (8)</c:v>
                </c:pt>
                <c:pt idx="3">
                  <c:v>Vlaanderen (26)</c:v>
                </c:pt>
              </c:strCache>
            </c:strRef>
          </c:cat>
          <c:val>
            <c:numRef>
              <c:f>Sheet2!$B$1:$B$4</c:f>
              <c:numCache>
                <c:formatCode>General</c:formatCode>
                <c:ptCount val="4"/>
                <c:pt idx="0">
                  <c:v>70</c:v>
                </c:pt>
                <c:pt idx="1">
                  <c:v>13</c:v>
                </c:pt>
                <c:pt idx="2">
                  <c:v>8</c:v>
                </c:pt>
                <c:pt idx="3">
                  <c:v>26</c:v>
                </c:pt>
              </c:numCache>
            </c:numRef>
          </c:val>
          <c:extLst>
            <c:ext xmlns:c16="http://schemas.microsoft.com/office/drawing/2014/chart" uri="{C3380CC4-5D6E-409C-BE32-E72D297353CC}">
              <c16:uniqueId val="{00000000-0BF9-4863-9925-C4C74D23E552}"/>
            </c:ext>
          </c:extLst>
        </c:ser>
        <c:dLbls>
          <c:showLegendKey val="0"/>
          <c:showVal val="0"/>
          <c:showCatName val="0"/>
          <c:showSerName val="0"/>
          <c:showPercent val="0"/>
          <c:showBubbleSize val="0"/>
        </c:dLbls>
        <c:gapWidth val="182"/>
        <c:axId val="436748200"/>
        <c:axId val="436748528"/>
      </c:barChart>
      <c:catAx>
        <c:axId val="436748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36748528"/>
        <c:crosses val="autoZero"/>
        <c:auto val="1"/>
        <c:lblAlgn val="ctr"/>
        <c:lblOffset val="100"/>
        <c:noMultiLvlLbl val="0"/>
      </c:catAx>
      <c:valAx>
        <c:axId val="43674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436748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C9761-6A6B-4113-B6A3-5DFDF1583423}" type="datetimeFigureOut">
              <a:rPr lang="en-US" smtClean="0"/>
              <a:t>11/28/2025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ECD1E-7D1D-4ACF-96CD-DDE3F312AF31}" type="slidenum">
              <a:rPr lang="en-US" smtClean="0"/>
              <a:t>‹N°›</a:t>
            </a:fld>
            <a:endParaRPr lang="en-US"/>
          </a:p>
        </p:txBody>
      </p:sp>
    </p:spTree>
    <p:extLst>
      <p:ext uri="{BB962C8B-B14F-4D97-AF65-F5344CB8AC3E}">
        <p14:creationId xmlns:p14="http://schemas.microsoft.com/office/powerpoint/2010/main" val="32889403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F9FBD-7D44-4C0A-BF12-9667FBED87BB}"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600D-736F-4798-A80B-BDFC399B170B}" type="slidenum">
              <a:rPr lang="en-US" smtClean="0"/>
              <a:t>‹N°›</a:t>
            </a:fld>
            <a:endParaRPr lang="en-US"/>
          </a:p>
        </p:txBody>
      </p:sp>
    </p:spTree>
    <p:extLst>
      <p:ext uri="{BB962C8B-B14F-4D97-AF65-F5344CB8AC3E}">
        <p14:creationId xmlns:p14="http://schemas.microsoft.com/office/powerpoint/2010/main" val="35180391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pied de page 3"/>
          <p:cNvSpPr>
            <a:spLocks noGrp="1"/>
          </p:cNvSpPr>
          <p:nvPr>
            <p:ph type="ftr" sz="quarter" idx="10"/>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5A57600D-736F-4798-A80B-BDFC399B170B}" type="slidenum">
              <a:rPr lang="en-US" smtClean="0"/>
              <a:t>26</a:t>
            </a:fld>
            <a:endParaRPr lang="en-US"/>
          </a:p>
        </p:txBody>
      </p:sp>
    </p:spTree>
    <p:extLst>
      <p:ext uri="{BB962C8B-B14F-4D97-AF65-F5344CB8AC3E}">
        <p14:creationId xmlns:p14="http://schemas.microsoft.com/office/powerpoint/2010/main" val="3466765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59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A57600D-736F-4798-A80B-BDFC399B170B}" type="slidenum">
              <a:rPr lang="en-US" smtClean="0"/>
              <a:t>64</a:t>
            </a:fld>
            <a:endParaRPr lang="en-US"/>
          </a:p>
        </p:txBody>
      </p:sp>
    </p:spTree>
    <p:extLst>
      <p:ext uri="{BB962C8B-B14F-4D97-AF65-F5344CB8AC3E}">
        <p14:creationId xmlns:p14="http://schemas.microsoft.com/office/powerpoint/2010/main" val="254487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minimale administratieve lasten voor de burgers en de ondernemingen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suggesties</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vermijden van overlappende of ongecoördineerde besluitvorming </a:t>
            </a:r>
          </a:p>
          <a:p>
            <a:pPr marL="6457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à"/>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transparantie tussen de onderscheiden beleidsniveaus over respectievelijk beleid en regelgeving</a:t>
            </a:r>
          </a:p>
          <a:p>
            <a:pPr marL="360000" marR="0" lvl="1" indent="0" algn="l" defTabSz="914400" rtl="0" eaLnBrk="1" fontAlgn="auto" latinLnBrk="0" hangingPunct="1">
              <a:lnSpc>
                <a:spcPct val="90000"/>
              </a:lnSpc>
              <a:spcBef>
                <a:spcPts val="500"/>
              </a:spcBef>
              <a:spcAft>
                <a:spcPts val="0"/>
              </a:spcAft>
              <a:buClrTx/>
              <a:buSzTx/>
              <a:buFont typeface="Wingdings" panose="05000000000000000000" pitchFamily="2" charset="2"/>
              <a:buNone/>
              <a:tabLst/>
              <a:defRPr/>
            </a:pPr>
            <a:endPar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weloverwogen uitvoeringsorganisatie en het beheer ervan</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20000" marR="0" lvl="2"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beheersen van het aantal uitvoeringsinstellingen</a:t>
            </a:r>
          </a:p>
          <a:p>
            <a:pPr marL="900000" marR="0" lvl="3" indent="-180000" algn="l" defTabSz="914400" rtl="0" eaLnBrk="1" fontAlgn="auto" latinLnBrk="0" hangingPunct="1">
              <a:lnSpc>
                <a:spcPct val="90000"/>
              </a:lnSpc>
              <a:spcBef>
                <a:spcPts val="500"/>
              </a:spcBef>
              <a:spcAft>
                <a:spcPts val="0"/>
              </a:spcAft>
              <a:buClrTx/>
              <a:buSzTx/>
              <a:buFontTx/>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streven naar intergouvernementele organisaties met waarborg van een geïntegreerde en loyale uitvoering van het respectievelijke beleid</a:t>
            </a:r>
          </a:p>
          <a:p>
            <a:pPr marL="900000" marR="0" lvl="3" indent="-180000" algn="l" defTabSz="914400" rtl="0" eaLnBrk="1" fontAlgn="auto" latinLnBrk="0" hangingPunct="1">
              <a:lnSpc>
                <a:spcPct val="90000"/>
              </a:lnSpc>
              <a:spcBef>
                <a:spcPts val="500"/>
              </a:spcBef>
              <a:spcAft>
                <a:spcPts val="0"/>
              </a:spcAft>
              <a:buClrTx/>
              <a:buSzTx/>
              <a:buFontTx/>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vertegenwoordigers van onderscheiden overheidsniveaus in beheersorganen van de intergouvernementele organisaties</a:t>
            </a:r>
          </a:p>
          <a:p>
            <a:pPr marL="900000" marR="0" lvl="3" indent="-180000" algn="l" defTabSz="914400" rtl="0" eaLnBrk="1" fontAlgn="auto" latinLnBrk="0" hangingPunct="1">
              <a:lnSpc>
                <a:spcPct val="90000"/>
              </a:lnSpc>
              <a:spcBef>
                <a:spcPts val="500"/>
              </a:spcBef>
              <a:spcAft>
                <a:spcPts val="0"/>
              </a:spcAft>
              <a:buClrTx/>
              <a:buSzTx/>
              <a:buFontTx/>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gemeenschappelijke financiering volgens vastgelegde parameters</a:t>
            </a:r>
          </a:p>
          <a:p>
            <a:pPr marL="720000" marR="0" lvl="2"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20000" marR="0" lvl="2"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dienstenintegratie: </a:t>
            </a:r>
          </a:p>
          <a:p>
            <a:pPr marL="54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binnen een thematische sector, verticale overheidsniveau-overschrijdende informatiebeheerprocessen</a:t>
            </a:r>
          </a:p>
          <a:p>
            <a:pPr marL="5400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62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800" dirty="0" err="1"/>
              <a:t>sociale</a:t>
            </a:r>
            <a:r>
              <a:rPr lang="en-US" sz="1800" dirty="0"/>
              <a:t> </a:t>
            </a:r>
            <a:r>
              <a:rPr lang="en-US" sz="1800" dirty="0" err="1"/>
              <a:t>verzekeringen</a:t>
            </a:r>
            <a:endParaRPr lang="en-US" sz="1800" dirty="0"/>
          </a:p>
          <a:p>
            <a:pPr marL="1200150" lvl="2" indent="-285750">
              <a:buFont typeface="Arial" panose="020B0604020202020204" pitchFamily="34" charset="0"/>
              <a:buChar char="•"/>
            </a:pPr>
            <a:r>
              <a:rPr lang="en-US" sz="1800" dirty="0" err="1"/>
              <a:t>inkomensvervangend</a:t>
            </a:r>
            <a:r>
              <a:rPr lang="en-US" sz="1800" dirty="0"/>
              <a:t> (</a:t>
            </a:r>
            <a:r>
              <a:rPr lang="en-US" sz="1800" dirty="0" err="1"/>
              <a:t>ziekte</a:t>
            </a:r>
            <a:r>
              <a:rPr lang="en-US" sz="1800" dirty="0"/>
              <a:t> </a:t>
            </a:r>
            <a:r>
              <a:rPr lang="en-US" sz="1800" dirty="0" err="1"/>
              <a:t>en</a:t>
            </a:r>
            <a:r>
              <a:rPr lang="en-US" sz="1800" dirty="0"/>
              <a:t> </a:t>
            </a:r>
            <a:r>
              <a:rPr lang="en-US" sz="1800" dirty="0" err="1"/>
              <a:t>invaliditeit</a:t>
            </a:r>
            <a:r>
              <a:rPr lang="en-US" sz="1800" dirty="0"/>
              <a:t>, </a:t>
            </a:r>
            <a:r>
              <a:rPr lang="en-US" sz="1800" dirty="0" err="1"/>
              <a:t>arbeidsongeval</a:t>
            </a:r>
            <a:r>
              <a:rPr lang="en-US" sz="1800" dirty="0"/>
              <a:t>, </a:t>
            </a:r>
            <a:r>
              <a:rPr lang="en-US" sz="1800" dirty="0" err="1"/>
              <a:t>beroepsziekte</a:t>
            </a:r>
            <a:r>
              <a:rPr lang="en-US" sz="1800" dirty="0"/>
              <a:t>, </a:t>
            </a:r>
            <a:r>
              <a:rPr lang="en-US" sz="1800" dirty="0" err="1"/>
              <a:t>werkloosheid</a:t>
            </a:r>
            <a:r>
              <a:rPr lang="en-US" sz="1800" dirty="0"/>
              <a:t>, </a:t>
            </a:r>
            <a:r>
              <a:rPr lang="en-US" sz="1800" dirty="0" err="1"/>
              <a:t>ouderdom</a:t>
            </a:r>
            <a:r>
              <a:rPr lang="en-US" sz="1800" dirty="0"/>
              <a:t>, </a:t>
            </a:r>
            <a:r>
              <a:rPr lang="en-US" sz="1800" dirty="0" err="1"/>
              <a:t>overlijden</a:t>
            </a:r>
            <a:r>
              <a:rPr lang="en-US" sz="1800" dirty="0"/>
              <a:t>)</a:t>
            </a:r>
          </a:p>
          <a:p>
            <a:pPr marL="1200150" lvl="2" indent="-285750">
              <a:buFont typeface="Arial" panose="020B0604020202020204" pitchFamily="34" charset="0"/>
              <a:buChar char="•"/>
            </a:pPr>
            <a:r>
              <a:rPr lang="en-US" sz="1800" dirty="0" err="1"/>
              <a:t>kostendekkend</a:t>
            </a:r>
            <a:r>
              <a:rPr lang="en-US" sz="1800" dirty="0"/>
              <a:t> (</a:t>
            </a:r>
            <a:r>
              <a:rPr lang="en-US" sz="1800" dirty="0" err="1"/>
              <a:t>kinderlast</a:t>
            </a:r>
            <a:r>
              <a:rPr lang="en-US" sz="1800" dirty="0"/>
              <a:t>, </a:t>
            </a:r>
            <a:r>
              <a:rPr lang="en-US" sz="1800" dirty="0" err="1"/>
              <a:t>geneeskundige</a:t>
            </a:r>
            <a:r>
              <a:rPr lang="en-US" sz="1800" dirty="0"/>
              <a:t> </a:t>
            </a:r>
            <a:r>
              <a:rPr lang="en-US" sz="1800" dirty="0" err="1"/>
              <a:t>verzorging</a:t>
            </a:r>
            <a:r>
              <a:rPr lang="en-US" sz="1800" dirty="0"/>
              <a:t>)</a:t>
            </a:r>
          </a:p>
          <a:p>
            <a:pPr lvl="2"/>
            <a:endParaRPr lang="en-US" sz="1200" dirty="0"/>
          </a:p>
          <a:p>
            <a:pPr lvl="2"/>
            <a:r>
              <a:rPr lang="en-US" sz="1200" dirty="0" err="1"/>
              <a:t>bijstand</a:t>
            </a:r>
            <a:r>
              <a:rPr lang="en-US" sz="1200" dirty="0"/>
              <a:t> </a:t>
            </a:r>
          </a:p>
          <a:p>
            <a:pPr marL="1085850" lvl="2" indent="-171450">
              <a:buFont typeface="Arial" panose="020B0604020202020204" pitchFamily="34" charset="0"/>
              <a:buChar char="•"/>
            </a:pPr>
            <a:r>
              <a:rPr lang="en-US" sz="1200" dirty="0" err="1"/>
              <a:t>gewaarborgde</a:t>
            </a:r>
            <a:r>
              <a:rPr lang="en-US" sz="1200" dirty="0"/>
              <a:t> </a:t>
            </a:r>
            <a:r>
              <a:rPr lang="en-US" sz="1200" dirty="0" err="1"/>
              <a:t>gezinsbijslag</a:t>
            </a:r>
            <a:endParaRPr lang="en-US" sz="1200" dirty="0"/>
          </a:p>
          <a:p>
            <a:pPr marL="1085850" lvl="2" indent="-171450">
              <a:buFont typeface="Arial" panose="020B0604020202020204" pitchFamily="34" charset="0"/>
              <a:buChar char="•"/>
            </a:pPr>
            <a:r>
              <a:rPr lang="en-US" sz="1200" dirty="0"/>
              <a:t>IGO</a:t>
            </a:r>
          </a:p>
          <a:p>
            <a:pPr marL="1085850" lvl="2" indent="-171450">
              <a:buFont typeface="Arial" panose="020B0604020202020204" pitchFamily="34" charset="0"/>
              <a:buChar char="•"/>
            </a:pPr>
            <a:r>
              <a:rPr lang="en-US" sz="1200" dirty="0" err="1"/>
              <a:t>tegemoetkoming</a:t>
            </a:r>
            <a:r>
              <a:rPr lang="en-US" sz="1200" dirty="0"/>
              <a:t> </a:t>
            </a:r>
            <a:r>
              <a:rPr lang="en-US" sz="1200" dirty="0" err="1"/>
              <a:t>aan</a:t>
            </a:r>
            <a:r>
              <a:rPr lang="en-US" sz="1200" dirty="0"/>
              <a:t> </a:t>
            </a:r>
            <a:r>
              <a:rPr lang="en-US" sz="1200" dirty="0" err="1"/>
              <a:t>gehandicapten</a:t>
            </a:r>
            <a:endParaRPr lang="en-US" sz="1200" dirty="0"/>
          </a:p>
          <a:p>
            <a:pPr marL="1085850" lvl="2" indent="-171450">
              <a:buFont typeface="Arial" panose="020B0604020202020204" pitchFamily="34" charset="0"/>
              <a:buChar char="•"/>
            </a:pPr>
            <a:r>
              <a:rPr lang="en-US" sz="1200" dirty="0" err="1"/>
              <a:t>leefloon</a:t>
            </a:r>
            <a:endParaRPr lang="en-US" sz="1200" dirty="0"/>
          </a:p>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46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carte </a:t>
            </a:r>
            <a:r>
              <a:rPr lang="fr-FR" dirty="0" err="1"/>
              <a:t>isi</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attribuée aux personnes ne possédant pas de titre d’identité belge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mais qui bénéficient néanmoins de la sécurité sociale belge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(enfant, travailleur frontalier)</a:t>
            </a:r>
          </a:p>
          <a:p>
            <a:endParaRPr lang="en-US" dirty="0"/>
          </a:p>
          <a:p>
            <a:r>
              <a:rPr lang="fr-FR" dirty="0"/>
              <a:t>MyBEnefits </a:t>
            </a:r>
          </a:p>
          <a:p>
            <a:pPr marL="171450" indent="-171450">
              <a:buFont typeface="Arial" panose="020B0604020202020204" pitchFamily="34" charset="0"/>
              <a:buChar char="•"/>
            </a:pPr>
            <a:r>
              <a:rPr lang="fr-FR" dirty="0"/>
              <a:t>permet à un citoyen d’attester de ses statuts sociaux </a:t>
            </a:r>
            <a:endParaRPr lang="en-BE"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600D-736F-4798-A80B-BDFC399B1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6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vele beperkingen</a:t>
            </a:r>
          </a:p>
          <a:p>
            <a:pPr marL="171450" indent="-171450">
              <a:buFont typeface="Arial" panose="020B0604020202020204" pitchFamily="34" charset="0"/>
              <a:buChar char="•"/>
            </a:pPr>
            <a:r>
              <a:rPr lang="nl-NL" dirty="0"/>
              <a:t>burgers zijn er niet zeker van dat ze gezondheidszorg kunnen krijgen tegen Belgische verzekeringstarieven in andere EU-lidstaten </a:t>
            </a:r>
            <a:br>
              <a:rPr lang="nl-NL" dirty="0"/>
            </a:br>
            <a:r>
              <a:rPr lang="nl-NL" dirty="0"/>
              <a:t>als ze de EZVK niet kunnen laten zien op het moment van zorgverlening</a:t>
            </a:r>
          </a:p>
          <a:p>
            <a:pPr marL="171450" indent="-171450">
              <a:buFont typeface="Arial" panose="020B0604020202020204" pitchFamily="34" charset="0"/>
              <a:buChar char="•"/>
            </a:pPr>
            <a:r>
              <a:rPr lang="nl-NL" dirty="0"/>
              <a:t>burgers die vergeten zijn een papieren EZVK aan te vragen voor vertrek naar een andere EU-lidstaat kunnen geen elektronische EZVK downloaden</a:t>
            </a:r>
            <a:endParaRPr lang="nl-BE" dirty="0"/>
          </a:p>
          <a:p>
            <a:endParaRPr lang="en-B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A57600D-736F-4798-A80B-BDFC399B170B}" type="slidenum">
              <a:rPr lang="en-US" smtClean="0"/>
              <a:t>43</a:t>
            </a:fld>
            <a:endParaRPr lang="en-US"/>
          </a:p>
        </p:txBody>
      </p:sp>
    </p:spTree>
    <p:extLst>
      <p:ext uri="{BB962C8B-B14F-4D97-AF65-F5344CB8AC3E}">
        <p14:creationId xmlns:p14="http://schemas.microsoft.com/office/powerpoint/2010/main" val="386141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A57600D-736F-4798-A80B-BDFC399B170B}" type="slidenum">
              <a:rPr lang="en-US" smtClean="0"/>
              <a:t>44</a:t>
            </a:fld>
            <a:endParaRPr lang="en-US"/>
          </a:p>
        </p:txBody>
      </p:sp>
    </p:spTree>
    <p:extLst>
      <p:ext uri="{BB962C8B-B14F-4D97-AF65-F5344CB8AC3E}">
        <p14:creationId xmlns:p14="http://schemas.microsoft.com/office/powerpoint/2010/main" val="304433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A57600D-736F-4798-A80B-BDFC399B170B}" type="slidenum">
              <a:rPr lang="en-US" smtClean="0"/>
              <a:t>45</a:t>
            </a:fld>
            <a:endParaRPr lang="en-US"/>
          </a:p>
        </p:txBody>
      </p:sp>
    </p:spTree>
    <p:extLst>
      <p:ext uri="{BB962C8B-B14F-4D97-AF65-F5344CB8AC3E}">
        <p14:creationId xmlns:p14="http://schemas.microsoft.com/office/powerpoint/2010/main" val="243123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A57600D-736F-4798-A80B-BDFC399B170B}" type="slidenum">
              <a:rPr lang="en-US" smtClean="0"/>
              <a:t>46</a:t>
            </a:fld>
            <a:endParaRPr lang="en-US"/>
          </a:p>
        </p:txBody>
      </p:sp>
    </p:spTree>
    <p:extLst>
      <p:ext uri="{BB962C8B-B14F-4D97-AF65-F5344CB8AC3E}">
        <p14:creationId xmlns:p14="http://schemas.microsoft.com/office/powerpoint/2010/main" val="2070196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342791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422165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CB2"/>
                </a:solidFill>
              </a:defRPr>
            </a:lvl1pPr>
          </a:lstStyle>
          <a:p>
            <a:r>
              <a:rPr lang="en-US" dirty="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‹N°›</a:t>
            </a:fld>
            <a:endParaRPr lang="en-GB"/>
          </a:p>
        </p:txBody>
      </p:sp>
      <p:sp>
        <p:nvSpPr>
          <p:cNvPr id="6"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44146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Header">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defRPr sz="4000" b="0">
                <a:solidFill>
                  <a:srgbClr val="0087BE"/>
                </a:solidFill>
              </a:defRPr>
            </a:lvl1pPr>
          </a:lstStyle>
          <a:p>
            <a:r>
              <a:rPr lang="en-US" dirty="0"/>
              <a:t>Click to edit Master title style</a:t>
            </a:r>
            <a:endParaRPr lang="en-GB" dirty="0"/>
          </a:p>
        </p:txBody>
      </p:sp>
      <p:sp>
        <p:nvSpPr>
          <p:cNvPr id="8" name="Text Placeholder 2"/>
          <p:cNvSpPr>
            <a:spLocks noGrp="1"/>
          </p:cNvSpPr>
          <p:nvPr>
            <p:ph idx="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600"/>
            </a:lvl3pPr>
            <a:lvl4pPr marL="1600200" indent="-228600">
              <a:buFont typeface="Calibri" panose="020F0502020204030204" pitchFamily="34" charset="0"/>
              <a:buChar cha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Date Placeholder 1"/>
          <p:cNvSpPr>
            <a:spLocks noGrp="1"/>
          </p:cNvSpPr>
          <p:nvPr>
            <p:ph type="dt" sz="half" idx="11"/>
          </p:nvPr>
        </p:nvSpPr>
        <p:spPr>
          <a:xfrm>
            <a:off x="624417" y="6381751"/>
            <a:ext cx="2844800" cy="365125"/>
          </a:xfrm>
          <a:prstGeom prst="rect">
            <a:avLst/>
          </a:prstGeom>
        </p:spPr>
        <p:txBody>
          <a:bodyPr/>
          <a:lstStyle>
            <a:lvl1pPr fontAlgn="auto">
              <a:spcBef>
                <a:spcPts val="0"/>
              </a:spcBef>
              <a:spcAft>
                <a:spcPts val="0"/>
              </a:spcAft>
              <a:defRPr sz="1200">
                <a:latin typeface="+mn-lt"/>
                <a:cs typeface="+mn-cs"/>
              </a:defRPr>
            </a:lvl1pPr>
          </a:lstStyle>
          <a:p>
            <a:pPr>
              <a:defRPr/>
            </a:pPr>
            <a:r>
              <a:rPr lang="en-US">
                <a:solidFill>
                  <a:prstClr val="black"/>
                </a:solidFill>
              </a:rPr>
              <a:t>03/2022</a:t>
            </a:r>
            <a:endParaRPr lang="en-GB" dirty="0">
              <a:solidFill>
                <a:prstClr val="black"/>
              </a:solidFill>
            </a:endParaRPr>
          </a:p>
        </p:txBody>
      </p:sp>
    </p:spTree>
    <p:extLst>
      <p:ext uri="{BB962C8B-B14F-4D97-AF65-F5344CB8AC3E}">
        <p14:creationId xmlns:p14="http://schemas.microsoft.com/office/powerpoint/2010/main" val="11192266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a:latin typeface="+mj-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04" y="207844"/>
            <a:ext cx="2540579" cy="1222654"/>
          </a:xfrm>
          <a:prstGeom prst="rect">
            <a:avLst/>
          </a:prstGeom>
        </p:spPr>
      </p:pic>
    </p:spTree>
    <p:extLst>
      <p:ext uri="{BB962C8B-B14F-4D97-AF65-F5344CB8AC3E}">
        <p14:creationId xmlns:p14="http://schemas.microsoft.com/office/powerpoint/2010/main" val="161486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3" name="Content Placeholder 2"/>
          <p:cNvSpPr>
            <a:spLocks noGrp="1"/>
          </p:cNvSpPr>
          <p:nvPr>
            <p:ph idx="1"/>
          </p:nvPr>
        </p:nvSpPr>
        <p:spPr>
          <a:xfrm>
            <a:off x="838200" y="1718045"/>
            <a:ext cx="10515600" cy="4351338"/>
          </a:xfrm>
        </p:spPr>
        <p:txBody>
          <a:bodyPr/>
          <a:lstStyle>
            <a:lvl1pPr>
              <a:defRPr sz="2000" baseline="0">
                <a:solidFill>
                  <a:schemeClr val="tx1"/>
                </a:solidFill>
                <a:latin typeface="Calibri" panose="020F0502020204030204" pitchFamily="34" charset="0"/>
              </a:defRPr>
            </a:lvl1pPr>
            <a:lvl2pPr marL="540000" indent="-180000">
              <a:buFont typeface="Calibri" panose="020F0502020204030204" pitchFamily="34" charset="0"/>
              <a:buChar char="-"/>
              <a:defRPr sz="1800">
                <a:solidFill>
                  <a:schemeClr val="tx1"/>
                </a:solidFill>
              </a:defRPr>
            </a:lvl2pPr>
            <a:lvl3pPr marL="720000" indent="-180000">
              <a:defRPr sz="1600"/>
            </a:lvl3pPr>
            <a:lvl4pPr marL="900000" indent="-180000">
              <a:buFontTx/>
              <a:buChar char="-"/>
              <a:defRPr sz="1400"/>
            </a:lvl4pPr>
            <a:lvl5pPr marL="1152000" indent="-180000">
              <a:buFont typeface="Arial" panose="020B0604020202020204" pitchFamily="34" charset="0"/>
              <a:buChar cha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1" name="Rectangle 10"/>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33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10" name="Content Placeholder 2"/>
          <p:cNvSpPr>
            <a:spLocks noGrp="1"/>
          </p:cNvSpPr>
          <p:nvPr>
            <p:ph sz="half" idx="10" hasCustomPrompt="1"/>
          </p:nvPr>
        </p:nvSpPr>
        <p:spPr>
          <a:xfrm>
            <a:off x="6163236" y="183458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lvl3pPr>
            <a:lvl4pPr marL="1255713" indent="-179388">
              <a:buFont typeface="Calibri" panose="020F0502020204030204" pitchFamily="34" charset="0"/>
              <a:buChar char="-"/>
              <a:defRPr sz="1400"/>
            </a:lvl4pPr>
            <a:lvl5pPr marL="1703388" indent="-179388">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272904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32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696655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1649645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85262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3" name="Content Placeholder 2"/>
          <p:cNvSpPr>
            <a:spLocks noGrp="1"/>
          </p:cNvSpPr>
          <p:nvPr>
            <p:ph idx="1"/>
          </p:nvPr>
        </p:nvSpPr>
        <p:spPr>
          <a:xfrm>
            <a:off x="838200" y="1718045"/>
            <a:ext cx="10515600" cy="4351338"/>
          </a:xfrm>
        </p:spPr>
        <p:txBody>
          <a:bodyPr/>
          <a:lstStyle>
            <a:lvl1pPr>
              <a:defRPr sz="2000" baseline="0">
                <a:solidFill>
                  <a:schemeClr val="tx1"/>
                </a:solidFill>
                <a:latin typeface="Calibri" panose="020F0502020204030204" pitchFamily="34" charset="0"/>
              </a:defRPr>
            </a:lvl1pPr>
            <a:lvl2pPr marL="540000" indent="-180000">
              <a:buFont typeface="Calibri" panose="020F0502020204030204" pitchFamily="34" charset="0"/>
              <a:buChar char="-"/>
              <a:defRPr sz="1800">
                <a:solidFill>
                  <a:schemeClr val="tx1"/>
                </a:solidFill>
              </a:defRPr>
            </a:lvl2pPr>
            <a:lvl3pPr marL="720000" indent="-180000">
              <a:defRPr sz="1600">
                <a:solidFill>
                  <a:schemeClr val="tx1"/>
                </a:solidFill>
              </a:defRPr>
            </a:lvl3pPr>
            <a:lvl4pPr marL="900000" indent="-180000">
              <a:buFontTx/>
              <a:buChar char="-"/>
              <a:defRPr sz="1400">
                <a:solidFill>
                  <a:schemeClr val="tx1"/>
                </a:solidFill>
              </a:defRPr>
            </a:lvl4pPr>
            <a:lvl5pPr marL="1152000" indent="-180000">
              <a:buFont typeface="Arial" panose="020B0604020202020204" pitchFamily="34" charset="0"/>
              <a:buChar cha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
        <p:nvSpPr>
          <p:cNvPr id="11" name="Rectangle 10"/>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2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2077102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2201738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305749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solidFill>
                  <a:schemeClr val="tx1"/>
                </a:solidFill>
              </a:defRPr>
            </a:lvl3pPr>
            <a:lvl4pPr marL="1255713" indent="-179388">
              <a:buFont typeface="Calibri" panose="020F0502020204030204" pitchFamily="34" charset="0"/>
              <a:buChar char="-"/>
              <a:defRPr sz="1400">
                <a:solidFill>
                  <a:schemeClr val="tx1"/>
                </a:solidFill>
              </a:defRPr>
            </a:lvl4pPr>
            <a:lvl5pPr marL="1703388" indent="-179388">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200" y="257545"/>
            <a:ext cx="10515600" cy="1325563"/>
          </a:xfrm>
        </p:spPr>
        <p:txBody>
          <a:bodyPr>
            <a:normAutofit/>
          </a:bodyPr>
          <a:lstStyle>
            <a:lvl1pPr>
              <a:defRPr sz="3600" baseline="0">
                <a:solidFill>
                  <a:srgbClr val="008CB2"/>
                </a:solidFill>
              </a:defRPr>
            </a:lvl1pPr>
          </a:lstStyle>
          <a:p>
            <a:r>
              <a:rPr lang="en-US" dirty="0"/>
              <a:t>Click to edit Master title style</a:t>
            </a:r>
          </a:p>
        </p:txBody>
      </p:sp>
      <p:sp>
        <p:nvSpPr>
          <p:cNvPr id="10" name="Content Placeholder 2"/>
          <p:cNvSpPr>
            <a:spLocks noGrp="1"/>
          </p:cNvSpPr>
          <p:nvPr>
            <p:ph sz="half" idx="10" hasCustomPrompt="1"/>
          </p:nvPr>
        </p:nvSpPr>
        <p:spPr>
          <a:xfrm>
            <a:off x="6163236" y="1834585"/>
            <a:ext cx="5181600" cy="4351338"/>
          </a:xfrm>
        </p:spPr>
        <p:txBody>
          <a:bodyPr/>
          <a:lstStyle>
            <a:lvl1pPr>
              <a:defRPr sz="2000">
                <a:solidFill>
                  <a:schemeClr val="tx1"/>
                </a:solidFill>
              </a:defRPr>
            </a:lvl1pPr>
            <a:lvl2pPr marL="538163" indent="-179388">
              <a:buFont typeface="Calibri" panose="020F0502020204030204" pitchFamily="34" charset="0"/>
              <a:buChar char="-"/>
              <a:defRPr sz="1800">
                <a:solidFill>
                  <a:schemeClr val="tx1"/>
                </a:solidFill>
              </a:defRPr>
            </a:lvl2pPr>
            <a:lvl3pPr marL="896938" indent="-179388">
              <a:defRPr sz="1600">
                <a:solidFill>
                  <a:schemeClr val="tx1"/>
                </a:solidFill>
              </a:defRPr>
            </a:lvl3pPr>
            <a:lvl4pPr marL="1255713" indent="-179388">
              <a:buFont typeface="Calibri" panose="020F0502020204030204" pitchFamily="34" charset="0"/>
              <a:buChar char="-"/>
              <a:defRPr sz="1400">
                <a:solidFill>
                  <a:schemeClr val="tx1"/>
                </a:solidFill>
              </a:defRPr>
            </a:lvl4pPr>
            <a:lvl5pPr marL="1703388" indent="-179388">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a:t>
            </a:fld>
            <a:endParaRPr lang="en-GB" dirty="0"/>
          </a:p>
        </p:txBody>
      </p:sp>
      <p:sp>
        <p:nvSpPr>
          <p:cNvPr id="13"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a:t>
            </a:fld>
            <a:endParaRPr lang="en-GB"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12840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74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223299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206080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417932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352086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3099-74A1-4CFF-B069-171C23667E48}" type="slidenum">
              <a:rPr lang="en-US" smtClean="0"/>
              <a:t>‹N°›</a:t>
            </a:fld>
            <a:endParaRPr lang="en-US"/>
          </a:p>
        </p:txBody>
      </p:sp>
    </p:spTree>
    <p:extLst>
      <p:ext uri="{BB962C8B-B14F-4D97-AF65-F5344CB8AC3E}">
        <p14:creationId xmlns:p14="http://schemas.microsoft.com/office/powerpoint/2010/main" val="377155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3099-74A1-4CFF-B069-171C23667E48}" type="slidenum">
              <a:rPr lang="en-US" smtClean="0"/>
              <a:t>‹N°›</a:t>
            </a:fld>
            <a:endParaRPr lang="en-US"/>
          </a:p>
        </p:txBody>
      </p:sp>
    </p:spTree>
    <p:extLst>
      <p:ext uri="{BB962C8B-B14F-4D97-AF65-F5344CB8AC3E}">
        <p14:creationId xmlns:p14="http://schemas.microsoft.com/office/powerpoint/2010/main" val="4153196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3099-74A1-4CFF-B069-171C23667E48}" type="slidenum">
              <a:rPr lang="en-US" smtClean="0"/>
              <a:t>‹N°›</a:t>
            </a:fld>
            <a:endParaRPr lang="en-US"/>
          </a:p>
        </p:txBody>
      </p:sp>
    </p:spTree>
    <p:extLst>
      <p:ext uri="{BB962C8B-B14F-4D97-AF65-F5344CB8AC3E}">
        <p14:creationId xmlns:p14="http://schemas.microsoft.com/office/powerpoint/2010/main" val="42713969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69.png"/><Relationship Id="rId3" Type="http://schemas.microsoft.com/office/2007/relationships/hdphoto" Target="../media/hdphoto1.wdp"/><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microsoft.com/office/2007/relationships/hdphoto" Target="../media/hdphoto2.wdp"/><Relationship Id="rId4" Type="http://schemas.openxmlformats.org/officeDocument/2006/relationships/image" Target="../media/image65.png"/><Relationship Id="rId9" Type="http://schemas.openxmlformats.org/officeDocument/2006/relationships/image" Target="../media/image70.png"/></Relationships>
</file>

<file path=ppt/slides/_rels/slide10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jpeg"/><Relationship Id="rId9" Type="http://schemas.openxmlformats.org/officeDocument/2006/relationships/image" Target="../media/image78.png"/></Relationships>
</file>

<file path=ppt/slides/_rels/slide10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0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6.png"/><Relationship Id="rId4" Type="http://schemas.openxmlformats.org/officeDocument/2006/relationships/image" Target="../media/image84.png"/></Relationships>
</file>

<file path=ppt/slides/_rels/slide10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mybenefits.fgov.be/" TargetMode="External"/><Relationship Id="rId2" Type="http://schemas.openxmlformats.org/officeDocument/2006/relationships/hyperlink" Target="https://www.ksz-bcss.fgov.be/" TargetMode="External"/><Relationship Id="rId1" Type="http://schemas.openxmlformats.org/officeDocument/2006/relationships/slideLayout" Target="../slideLayouts/slideLayout2.xml"/><Relationship Id="rId5" Type="http://schemas.openxmlformats.org/officeDocument/2006/relationships/hyperlink" Target="https://www.socialsecurity.be/" TargetMode="External"/><Relationship Id="rId4" Type="http://schemas.openxmlformats.org/officeDocument/2006/relationships/hyperlink" Target="https://www.ksz-bcss.fgov.be/fr/dwh/homepage"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oogle.com/url?sa=i&amp;rct=j&amp;q=&amp;esrc=s&amp;source=images&amp;cd=&amp;cad=rja&amp;uact=8&amp;ved=0ahUKEwiUhrv5k6rXAhXCwxQKHdI0BKoQjRwIBw&amp;url=https://awaken-love.net/more-womens-testimonies/&amp;psig=AOvVaw0JWu2tptL-mxlSapAPOOvk&amp;ust=151006481219179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malsresearch.be/tag/e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ksz-bcss.fgov.be/nl/gegevensbescherming/gegevens-en-dienstencatalogus-sociale-sector#h2_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ksz-bcss.fgov.be/nl/over-de-ksz/beheer/algemeen-coordinatiecomite#prioriteiten" TargetMode="Externa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www.mybenefits.fgov.be/" TargetMode="External"/><Relationship Id="rId3" Type="http://schemas.openxmlformats.org/officeDocument/2006/relationships/image" Target="../media/image44.png"/><Relationship Id="rId7" Type="http://schemas.openxmlformats.org/officeDocument/2006/relationships/hyperlink" Target="https://apps.apple.com/be/app/mybenefits/id1447094117?l=nl"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play.google.com/store/apps/details?id=be.kszbcss.mybenefits&amp;hl=fr" TargetMode="External"/><Relationship Id="rId5" Type="http://schemas.openxmlformats.org/officeDocument/2006/relationships/image" Target="../media/image46.jpeg"/><Relationship Id="rId4" Type="http://schemas.openxmlformats.org/officeDocument/2006/relationships/image" Target="../media/image45.jpeg"/></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eur10.safelinks.protection.outlook.com/?url=https%3A%2F%2Fplay.google.com%2Fstore%2Fapps%2Fdetails%3Fid%3Dbe.belgium.bdiw&amp;data=05%7C02%7CIsabelle.Leroy%40ksz-bcss.fgov.be%7C02db8501dba64e8b9a6508dcf1dcd22e%7C80be5b7a43154e069916f83d1edf5972%7C0%7C0%7C638651177925636325%7CUnknown%7CTWFpbGZsb3d8eyJWIjoiMC4wLjAwMDAiLCJQIjoiV2luMzIiLCJBTiI6Ik1haWwiLCJXVCI6Mn0%3D%7C0%7C%7C%7C&amp;sdata=7t1PIDtmOXq%2FeX7MwbJPbnUum1h1Q4vxIv1uqawtt58%3D&amp;reserved=0" TargetMode="External"/><Relationship Id="rId2" Type="http://schemas.openxmlformats.org/officeDocument/2006/relationships/hyperlink" Target="https://eur10.safelinks.protection.outlook.com/?url=https%3A%2F%2Fapps.apple.com%2Fus%2Fapp%2Fmygov-be%2Fid1629511999&amp;data=05%7C02%7CIsabelle.Leroy%40ksz-bcss.fgov.be%7C02db8501dba64e8b9a6508dcf1dcd22e%7C80be5b7a43154e069916f83d1edf5972%7C0%7C0%7C638651177925619074%7CUnknown%7CTWFpbGZsb3d8eyJWIjoiMC4wLjAwMDAiLCJQIjoiV2luMzIiLCJBTiI6Ik1haWwiLCJXVCI6Mn0%3D%7C0%7C%7C%7C&amp;sdata=lZ80%2BgF%2BKh0sN3NBP19P9wocfVMBXwTCtsBMkGGsTkc%3D&amp;reserved=0"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5" Type="http://schemas.openxmlformats.org/officeDocument/2006/relationships/hyperlink" Target="https://www.gcloud.belgium.be/fr/index.html" TargetMode="External"/><Relationship Id="rId4" Type="http://schemas.openxmlformats.org/officeDocument/2006/relationships/image" Target="../media/image63.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4664"/>
        </a:solidFill>
        <a:effectLst/>
      </p:bgPr>
    </p:bg>
    <p:spTree>
      <p:nvGrpSpPr>
        <p:cNvPr id="1" name=""/>
        <p:cNvGrpSpPr/>
        <p:nvPr/>
      </p:nvGrpSpPr>
      <p:grpSpPr>
        <a:xfrm>
          <a:off x="0" y="0"/>
          <a:ext cx="0" cy="0"/>
          <a:chOff x="0" y="0"/>
          <a:chExt cx="0" cy="0"/>
        </a:xfrm>
      </p:grpSpPr>
      <p:sp>
        <p:nvSpPr>
          <p:cNvPr id="6" name="Title 3"/>
          <p:cNvSpPr txBox="1">
            <a:spLocks/>
          </p:cNvSpPr>
          <p:nvPr/>
        </p:nvSpPr>
        <p:spPr>
          <a:xfrm>
            <a:off x="1524000" y="2176318"/>
            <a:ext cx="9888414" cy="2387600"/>
          </a:xfrm>
          <a:prstGeom prst="rect">
            <a:avLst/>
          </a:prstGeom>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t>Elektronische dienstverlening</a:t>
            </a:r>
            <a:br>
              <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r>
              <a:rPr kumimoji="0" lang="nl-NL" sz="2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t> </a:t>
            </a:r>
            <a:r>
              <a:rPr kumimoji="0" lang="nl-NL" sz="26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t>het kruispuntbankmodel</a:t>
            </a:r>
            <a:br>
              <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rPr>
            </a:br>
            <a:endParaRPr kumimoji="0" lang="nl-NL" sz="34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algun Gothic Semilight" panose="020B0502040204020203" pitchFamily="34" charset="-128"/>
            </a:endParaRPr>
          </a:p>
        </p:txBody>
      </p:sp>
      <p:sp>
        <p:nvSpPr>
          <p:cNvPr id="7" name="Subtitle 4"/>
          <p:cNvSpPr txBox="1">
            <a:spLocks/>
          </p:cNvSpPr>
          <p:nvPr/>
        </p:nvSpPr>
        <p:spPr>
          <a:xfrm>
            <a:off x="1524000" y="4090761"/>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0511" y="354410"/>
            <a:ext cx="3048695" cy="1467184"/>
          </a:xfrm>
          <a:prstGeom prst="rect">
            <a:avLst/>
          </a:prstGeom>
        </p:spPr>
      </p:pic>
    </p:spTree>
    <p:extLst>
      <p:ext uri="{BB962C8B-B14F-4D97-AF65-F5344CB8AC3E}">
        <p14:creationId xmlns:p14="http://schemas.microsoft.com/office/powerpoint/2010/main" val="466849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922E0C-AAD8-4F4C-9160-B81DEB717D09}"/>
              </a:ext>
            </a:extLst>
          </p:cNvPr>
          <p:cNvSpPr/>
          <p:nvPr/>
        </p:nvSpPr>
        <p:spPr>
          <a:xfrm>
            <a:off x="669119" y="1834585"/>
            <a:ext cx="5643588" cy="4218974"/>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p:cNvSpPr>
            <a:spLocks noGrp="1"/>
          </p:cNvSpPr>
          <p:nvPr>
            <p:ph type="title"/>
          </p:nvPr>
        </p:nvSpPr>
        <p:spPr>
          <a:noFill/>
        </p:spPr>
        <p:txBody>
          <a:bodyPr/>
          <a:lstStyle/>
          <a:p>
            <a:r>
              <a:rPr lang="fr-BE" dirty="0" err="1"/>
              <a:t>Kruispuntbankmodel</a:t>
            </a:r>
            <a:endParaRPr lang="en-US" dirty="0"/>
          </a:p>
        </p:txBody>
      </p:sp>
      <p:sp>
        <p:nvSpPr>
          <p:cNvPr id="4" name="Content Placeholder 3">
            <a:extLst>
              <a:ext uri="{FF2B5EF4-FFF2-40B4-BE49-F238E27FC236}">
                <a16:creationId xmlns:a16="http://schemas.microsoft.com/office/drawing/2014/main" id="{CAB36C23-AD40-488A-B616-9987723B70F5}"/>
              </a:ext>
            </a:extLst>
          </p:cNvPr>
          <p:cNvSpPr>
            <a:spLocks noGrp="1"/>
          </p:cNvSpPr>
          <p:nvPr>
            <p:ph sz="half" idx="10"/>
          </p:nvPr>
        </p:nvSpPr>
        <p:spPr>
          <a:xfrm>
            <a:off x="6539696" y="1834585"/>
            <a:ext cx="4805140" cy="4351338"/>
          </a:xfrm>
        </p:spPr>
        <p:txBody>
          <a:bodyPr>
            <a:normAutofit fontScale="92500" lnSpcReduction="10000"/>
          </a:bodyPr>
          <a:lstStyle/>
          <a:p>
            <a:r>
              <a:rPr lang="nl-NL" dirty="0"/>
              <a:t>organisatie van een </a:t>
            </a:r>
            <a:r>
              <a:rPr lang="nl-NL" b="1" dirty="0"/>
              <a:t>procesoptimalisatie</a:t>
            </a:r>
            <a:r>
              <a:rPr lang="nl-NL" dirty="0"/>
              <a:t> en goed beveiligde en efficiënte elektronische </a:t>
            </a:r>
            <a:r>
              <a:rPr lang="nl-NL" b="1" dirty="0"/>
              <a:t>gegevensuitwisseling</a:t>
            </a:r>
            <a:r>
              <a:rPr lang="nl-NL" dirty="0"/>
              <a:t> tussen tal van actoren</a:t>
            </a:r>
          </a:p>
          <a:p>
            <a:r>
              <a:rPr lang="nl-NL" dirty="0"/>
              <a:t>met respect voor hun </a:t>
            </a:r>
            <a:r>
              <a:rPr lang="nl-NL" b="1" dirty="0"/>
              <a:t>autonomie</a:t>
            </a:r>
            <a:r>
              <a:rPr lang="nl-NL" dirty="0"/>
              <a:t> en de hen toebedeelde opdrachten</a:t>
            </a:r>
          </a:p>
          <a:p>
            <a:r>
              <a:rPr lang="nl-NL" b="1" dirty="0"/>
              <a:t>zonder</a:t>
            </a:r>
            <a:r>
              <a:rPr lang="nl-NL" dirty="0"/>
              <a:t> massale </a:t>
            </a:r>
            <a:r>
              <a:rPr lang="nl-NL" b="1" dirty="0"/>
              <a:t>centrale opslag </a:t>
            </a:r>
            <a:r>
              <a:rPr lang="nl-NL" dirty="0"/>
              <a:t>van persoonsgegevens</a:t>
            </a:r>
          </a:p>
          <a:p>
            <a:r>
              <a:rPr lang="nl-NL" dirty="0"/>
              <a:t>met het oog op een </a:t>
            </a:r>
            <a:r>
              <a:rPr lang="nl-NL" b="1" dirty="0"/>
              <a:t>geïntegreerde elektronische dienstverlening </a:t>
            </a:r>
            <a:r>
              <a:rPr lang="nl-NL" dirty="0"/>
              <a:t>die beantwoordt aan de verwachtingen van de gebruikers (burgers, ondernemingen, beroepsbeoefenaars, …)</a:t>
            </a:r>
          </a:p>
          <a:p>
            <a:r>
              <a:rPr lang="nl-NL" dirty="0"/>
              <a:t>gecoördineerd, gestimuleerd en georganiseerd door een </a:t>
            </a:r>
            <a:r>
              <a:rPr lang="nl-NL" b="1" dirty="0"/>
              <a:t>dienstenintegrator met een kruispuntfunctie</a:t>
            </a:r>
          </a:p>
        </p:txBody>
      </p:sp>
      <p:sp>
        <p:nvSpPr>
          <p:cNvPr id="6" name="Rectangle: Rounded Corners 5">
            <a:extLst>
              <a:ext uri="{FF2B5EF4-FFF2-40B4-BE49-F238E27FC236}">
                <a16:creationId xmlns:a16="http://schemas.microsoft.com/office/drawing/2014/main" id="{F0A43464-075A-4F05-B182-94D60CAC04DC}"/>
              </a:ext>
            </a:extLst>
          </p:cNvPr>
          <p:cNvSpPr/>
          <p:nvPr/>
        </p:nvSpPr>
        <p:spPr>
          <a:xfrm>
            <a:off x="894467" y="2388013"/>
            <a:ext cx="5181600" cy="32141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Content Placeholder 2"/>
          <p:cNvSpPr>
            <a:spLocks noGrp="1"/>
          </p:cNvSpPr>
          <p:nvPr>
            <p:ph sz="half" idx="1"/>
          </p:nvPr>
        </p:nvSpPr>
        <p:spPr>
          <a:xfrm>
            <a:off x="894467" y="2388013"/>
            <a:ext cx="5181600" cy="3214133"/>
          </a:xfrm>
        </p:spPr>
        <p:txBody>
          <a:bodyPr>
            <a:normAutofit/>
          </a:bodyPr>
          <a:lstStyle/>
          <a:p>
            <a:pPr marL="0" indent="0">
              <a:buNone/>
            </a:pPr>
            <a:endParaRPr lang="fr-FR" dirty="0"/>
          </a:p>
          <a:p>
            <a:pPr marL="0" indent="0">
              <a:buNone/>
            </a:pPr>
            <a:r>
              <a:rPr lang="nl-BE" dirty="0">
                <a:sym typeface="Arial" charset="0"/>
              </a:rPr>
              <a:t>op basis van gemeenschappelijke principes inzake</a:t>
            </a:r>
          </a:p>
          <a:p>
            <a:pPr lvl="1"/>
            <a:r>
              <a:rPr lang="nl-BE" b="1" dirty="0">
                <a:sym typeface="Arial" charset="0"/>
              </a:rPr>
              <a:t>modellering van informatie</a:t>
            </a:r>
          </a:p>
          <a:p>
            <a:pPr lvl="1"/>
            <a:r>
              <a:rPr lang="nl-BE" b="1" dirty="0">
                <a:sym typeface="Arial" charset="0"/>
              </a:rPr>
              <a:t>eenmalige inzameling </a:t>
            </a:r>
            <a:r>
              <a:rPr lang="fr-FR" b="1" dirty="0"/>
              <a:t>en </a:t>
            </a:r>
            <a:r>
              <a:rPr lang="fr-FR" b="1" dirty="0" err="1"/>
              <a:t>hergebruik</a:t>
            </a:r>
            <a:r>
              <a:rPr lang="fr-FR" b="1" dirty="0"/>
              <a:t> van </a:t>
            </a:r>
            <a:r>
              <a:rPr lang="fr-FR" b="1" dirty="0" err="1"/>
              <a:t>informatie</a:t>
            </a:r>
            <a:endParaRPr lang="nl-BE" b="1" dirty="0">
              <a:sym typeface="Arial" charset="0"/>
            </a:endParaRPr>
          </a:p>
          <a:p>
            <a:pPr lvl="1"/>
            <a:r>
              <a:rPr lang="nl-BE" b="1" dirty="0">
                <a:sym typeface="Arial" charset="0"/>
              </a:rPr>
              <a:t>beheer van informatie</a:t>
            </a:r>
          </a:p>
          <a:p>
            <a:pPr lvl="1"/>
            <a:r>
              <a:rPr lang="nl-BE" b="1" dirty="0">
                <a:sym typeface="Arial" charset="0"/>
              </a:rPr>
              <a:t>elektronische uitwisseling van informatie</a:t>
            </a:r>
          </a:p>
          <a:p>
            <a:pPr lvl="1"/>
            <a:r>
              <a:rPr lang="nl-BE" b="1" dirty="0">
                <a:sym typeface="Arial" charset="0"/>
              </a:rPr>
              <a:t>beveiliging van informatie en bescherming van de persoonlijke levenssfeer</a:t>
            </a:r>
          </a:p>
        </p:txBody>
      </p:sp>
    </p:spTree>
    <p:extLst>
      <p:ext uri="{BB962C8B-B14F-4D97-AF65-F5344CB8AC3E}">
        <p14:creationId xmlns:p14="http://schemas.microsoft.com/office/powerpoint/2010/main" val="34894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Voordelen</a:t>
            </a:r>
            <a:r>
              <a:rPr lang="fr-BE" dirty="0"/>
              <a:t> G-Cloud</a:t>
            </a:r>
          </a:p>
        </p:txBody>
      </p:sp>
      <p:sp>
        <p:nvSpPr>
          <p:cNvPr id="3" name="Content Placeholder 2"/>
          <p:cNvSpPr>
            <a:spLocks noGrp="1"/>
          </p:cNvSpPr>
          <p:nvPr>
            <p:ph idx="1"/>
          </p:nvPr>
        </p:nvSpPr>
        <p:spPr/>
        <p:txBody>
          <a:bodyPr>
            <a:normAutofit/>
          </a:bodyPr>
          <a:lstStyle/>
          <a:p>
            <a:r>
              <a:rPr lang="nl-BE" dirty="0"/>
              <a:t>schaaleffecten</a:t>
            </a:r>
          </a:p>
          <a:p>
            <a:pPr lvl="1"/>
            <a:r>
              <a:rPr lang="nl-BE" dirty="0"/>
              <a:t>hogere efficiëntie</a:t>
            </a:r>
          </a:p>
          <a:p>
            <a:pPr lvl="1"/>
            <a:r>
              <a:rPr lang="nl-BE" dirty="0"/>
              <a:t>hogere kwaliteit</a:t>
            </a:r>
          </a:p>
          <a:p>
            <a:pPr lvl="1"/>
            <a:r>
              <a:rPr lang="nl-BE" dirty="0"/>
              <a:t>hogere beschikbaarheid</a:t>
            </a:r>
          </a:p>
          <a:p>
            <a:pPr lvl="1"/>
            <a:r>
              <a:rPr lang="nl-BE" dirty="0"/>
              <a:t>lagere kost (infrastructuur, softwarelicenties, supervisie, …)</a:t>
            </a:r>
          </a:p>
          <a:p>
            <a:r>
              <a:rPr lang="nl-BE" dirty="0"/>
              <a:t>respect voor vertrouwelijkheid en gegevensbescherming</a:t>
            </a:r>
          </a:p>
          <a:p>
            <a:r>
              <a:rPr lang="nl-BE" dirty="0"/>
              <a:t>meer focus op business en flexibiliteit om de doelen te realiseren</a:t>
            </a:r>
          </a:p>
          <a:p>
            <a:r>
              <a:rPr lang="nl-BE" dirty="0"/>
              <a:t>groter gewicht ten opzichte van leveranciers</a:t>
            </a:r>
          </a:p>
          <a:p>
            <a:r>
              <a:rPr lang="nl-BE" dirty="0" err="1"/>
              <a:t>mutualisatie</a:t>
            </a:r>
            <a:r>
              <a:rPr lang="nl-BE" dirty="0"/>
              <a:t> van kennis en resources</a:t>
            </a:r>
          </a:p>
          <a:p>
            <a:r>
              <a:rPr lang="nl-BE" dirty="0"/>
              <a:t>technologische evolutie sneller beschikbaar voor iedereen</a:t>
            </a:r>
          </a:p>
          <a:p>
            <a:pPr marL="0" indent="0">
              <a:buNone/>
            </a:pPr>
            <a:endParaRPr lang="fr-BE" dirty="0"/>
          </a:p>
        </p:txBody>
      </p:sp>
    </p:spTree>
    <p:extLst>
      <p:ext uri="{BB962C8B-B14F-4D97-AF65-F5344CB8AC3E}">
        <p14:creationId xmlns:p14="http://schemas.microsoft.com/office/powerpoint/2010/main" val="28443297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van cloud </a:t>
            </a:r>
            <a:r>
              <a:rPr lang="en-US" dirty="0" err="1"/>
              <a:t>implementaties</a:t>
            </a:r>
            <a:endParaRPr lang="en-US" dirty="0"/>
          </a:p>
        </p:txBody>
      </p:sp>
      <p:sp>
        <p:nvSpPr>
          <p:cNvPr id="16" name="TextBox 15"/>
          <p:cNvSpPr txBox="1"/>
          <p:nvPr/>
        </p:nvSpPr>
        <p:spPr>
          <a:xfrm>
            <a:off x="7402999" y="1161663"/>
            <a:ext cx="1368152" cy="369332"/>
          </a:xfrm>
          <a:prstGeom prst="rect">
            <a:avLst/>
          </a:prstGeom>
          <a:noFill/>
        </p:spPr>
        <p:txBody>
          <a:bodyPr wrap="square" rtlCol="0">
            <a:spAutoFit/>
          </a:bodyPr>
          <a:lstStyle/>
          <a:p>
            <a:pPr algn="ctr"/>
            <a:r>
              <a:rPr lang="nl-BE" dirty="0"/>
              <a:t>Public Cloud</a:t>
            </a:r>
            <a:endParaRPr lang="en-US" dirty="0"/>
          </a:p>
        </p:txBody>
      </p:sp>
      <p:grpSp>
        <p:nvGrpSpPr>
          <p:cNvPr id="78" name="Group 77"/>
          <p:cNvGrpSpPr/>
          <p:nvPr/>
        </p:nvGrpSpPr>
        <p:grpSpPr>
          <a:xfrm>
            <a:off x="1566153" y="1408424"/>
            <a:ext cx="8949448" cy="5148019"/>
            <a:chOff x="251519" y="1256023"/>
            <a:chExt cx="9141569" cy="5318449"/>
          </a:xfrm>
        </p:grpSpPr>
        <p:cxnSp>
          <p:nvCxnSpPr>
            <p:cNvPr id="5" name="Straight Connector 4"/>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838" y="4512955"/>
              <a:ext cx="461665" cy="1477328"/>
            </a:xfrm>
            <a:prstGeom prst="rect">
              <a:avLst/>
            </a:prstGeom>
            <a:noFill/>
          </p:spPr>
          <p:txBody>
            <a:bodyPr vert="vert270" wrap="square" rtlCol="0">
              <a:spAutoFit/>
            </a:bodyPr>
            <a:lstStyle/>
            <a:p>
              <a:pPr algn="ctr"/>
              <a:r>
                <a:rPr lang="nl-BE" dirty="0" err="1"/>
                <a:t>Dedicated</a:t>
              </a:r>
              <a:endParaRPr lang="en-US" dirty="0"/>
            </a:p>
          </p:txBody>
        </p:sp>
        <p:cxnSp>
          <p:nvCxnSpPr>
            <p:cNvPr id="10" name="Straight Arrow Connector 9"/>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439" y="2523961"/>
              <a:ext cx="461665" cy="1954094"/>
            </a:xfrm>
            <a:prstGeom prst="rect">
              <a:avLst/>
            </a:prstGeom>
            <a:noFill/>
          </p:spPr>
          <p:txBody>
            <a:bodyPr vert="vert270" wrap="square" rtlCol="0">
              <a:spAutoFit/>
            </a:bodyPr>
            <a:lstStyle/>
            <a:p>
              <a:pPr algn="ctr"/>
              <a:r>
                <a:rPr lang="nl-BE" dirty="0"/>
                <a:t>Access/Control</a:t>
              </a:r>
              <a:endParaRPr lang="en-US" dirty="0"/>
            </a:p>
          </p:txBody>
        </p:sp>
        <p:sp>
          <p:nvSpPr>
            <p:cNvPr id="12" name="TextBox 11"/>
            <p:cNvSpPr txBox="1"/>
            <p:nvPr/>
          </p:nvSpPr>
          <p:spPr>
            <a:xfrm>
              <a:off x="251519" y="1458650"/>
              <a:ext cx="461665" cy="1178262"/>
            </a:xfrm>
            <a:prstGeom prst="rect">
              <a:avLst/>
            </a:prstGeom>
            <a:noFill/>
          </p:spPr>
          <p:txBody>
            <a:bodyPr vert="vert270" wrap="square" rtlCol="0">
              <a:spAutoFit/>
            </a:bodyPr>
            <a:lstStyle/>
            <a:p>
              <a:pPr algn="ctr"/>
              <a:r>
                <a:rPr lang="nl-BE" dirty="0"/>
                <a:t>Shared</a:t>
              </a:r>
              <a:endParaRPr lang="en-US" dirty="0"/>
            </a:p>
          </p:txBody>
        </p:sp>
        <p:sp>
          <p:nvSpPr>
            <p:cNvPr id="13" name="TextBox 12"/>
            <p:cNvSpPr txBox="1"/>
            <p:nvPr/>
          </p:nvSpPr>
          <p:spPr>
            <a:xfrm>
              <a:off x="1788096" y="6205140"/>
              <a:ext cx="1296144" cy="369332"/>
            </a:xfrm>
            <a:prstGeom prst="rect">
              <a:avLst/>
            </a:prstGeom>
            <a:noFill/>
          </p:spPr>
          <p:txBody>
            <a:bodyPr wrap="square" rtlCol="0">
              <a:spAutoFit/>
            </a:bodyPr>
            <a:lstStyle/>
            <a:p>
              <a:pPr algn="ctr"/>
              <a:r>
                <a:rPr lang="nl-BE" dirty="0"/>
                <a:t>Customer</a:t>
              </a:r>
              <a:endParaRPr lang="en-US" dirty="0"/>
            </a:p>
          </p:txBody>
        </p:sp>
        <p:sp>
          <p:nvSpPr>
            <p:cNvPr id="14" name="TextBox 13"/>
            <p:cNvSpPr txBox="1"/>
            <p:nvPr/>
          </p:nvSpPr>
          <p:spPr>
            <a:xfrm>
              <a:off x="3574492" y="6061484"/>
              <a:ext cx="1944216" cy="369332"/>
            </a:xfrm>
            <a:prstGeom prst="rect">
              <a:avLst/>
            </a:prstGeom>
            <a:noFill/>
          </p:spPr>
          <p:txBody>
            <a:bodyPr wrap="square" rtlCol="0">
              <a:spAutoFit/>
            </a:bodyPr>
            <a:lstStyle/>
            <a:p>
              <a:pPr algn="ctr"/>
              <a:r>
                <a:rPr lang="nl-BE" dirty="0" err="1"/>
                <a:t>Location</a:t>
              </a:r>
              <a:endParaRPr lang="en-US" dirty="0"/>
            </a:p>
          </p:txBody>
        </p:sp>
        <p:sp>
          <p:nvSpPr>
            <p:cNvPr id="15" name="TextBox 14"/>
            <p:cNvSpPr txBox="1"/>
            <p:nvPr/>
          </p:nvSpPr>
          <p:spPr>
            <a:xfrm>
              <a:off x="6272088" y="6205140"/>
              <a:ext cx="2087246" cy="369332"/>
            </a:xfrm>
            <a:prstGeom prst="rect">
              <a:avLst/>
            </a:prstGeom>
            <a:noFill/>
          </p:spPr>
          <p:txBody>
            <a:bodyPr wrap="square" rtlCol="0">
              <a:spAutoFit/>
            </a:bodyPr>
            <a:lstStyle/>
            <a:p>
              <a:r>
                <a:rPr lang="nl-BE" dirty="0"/>
                <a:t>Service Provider</a:t>
              </a:r>
              <a:endParaRPr lang="en-US" dirty="0"/>
            </a:p>
          </p:txBody>
        </p:sp>
        <p:sp>
          <p:nvSpPr>
            <p:cNvPr id="17" name="TextBox 16"/>
            <p:cNvSpPr txBox="1"/>
            <p:nvPr/>
          </p:nvSpPr>
          <p:spPr>
            <a:xfrm>
              <a:off x="930356" y="2668270"/>
              <a:ext cx="3520994" cy="369332"/>
            </a:xfrm>
            <a:prstGeom prst="rect">
              <a:avLst/>
            </a:prstGeom>
            <a:noFill/>
          </p:spPr>
          <p:txBody>
            <a:bodyPr wrap="square" rtlCol="0">
              <a:spAutoFit/>
            </a:bodyPr>
            <a:lstStyle/>
            <a:p>
              <a:pPr algn="ctr"/>
              <a:r>
                <a:rPr lang="nl-BE" dirty="0"/>
                <a:t>Community Cloud on-</a:t>
              </a:r>
              <a:r>
                <a:rPr lang="nl-BE" dirty="0" err="1"/>
                <a:t>premise</a:t>
              </a:r>
              <a:endParaRPr lang="en-US" dirty="0"/>
            </a:p>
          </p:txBody>
        </p:sp>
        <p:sp>
          <p:nvSpPr>
            <p:cNvPr id="18" name="TextBox 17"/>
            <p:cNvSpPr txBox="1"/>
            <p:nvPr/>
          </p:nvSpPr>
          <p:spPr>
            <a:xfrm>
              <a:off x="4636610" y="2636912"/>
              <a:ext cx="4756478" cy="369332"/>
            </a:xfrm>
            <a:prstGeom prst="rect">
              <a:avLst/>
            </a:prstGeom>
            <a:noFill/>
          </p:spPr>
          <p:txBody>
            <a:bodyPr wrap="square" rtlCol="0">
              <a:spAutoFit/>
            </a:bodyPr>
            <a:lstStyle/>
            <a:p>
              <a:pPr algn="ctr"/>
              <a:r>
                <a:rPr lang="nl-BE" dirty="0" err="1"/>
                <a:t>Outsourced</a:t>
              </a:r>
              <a:r>
                <a:rPr lang="nl-BE" dirty="0"/>
                <a:t> Community Cloud (= off-</a:t>
              </a:r>
              <a:r>
                <a:rPr lang="nl-BE" dirty="0" err="1"/>
                <a:t>premise</a:t>
              </a:r>
              <a:r>
                <a:rPr lang="nl-BE" dirty="0"/>
                <a:t>)</a:t>
              </a:r>
              <a:endParaRPr lang="en-US" dirty="0"/>
            </a:p>
          </p:txBody>
        </p:sp>
        <p:sp>
          <p:nvSpPr>
            <p:cNvPr id="19" name="TextBox 18"/>
            <p:cNvSpPr txBox="1"/>
            <p:nvPr/>
          </p:nvSpPr>
          <p:spPr>
            <a:xfrm>
              <a:off x="4451902" y="4328289"/>
              <a:ext cx="4846246" cy="369332"/>
            </a:xfrm>
            <a:prstGeom prst="rect">
              <a:avLst/>
            </a:prstGeom>
            <a:noFill/>
          </p:spPr>
          <p:txBody>
            <a:bodyPr wrap="square" rtlCol="0">
              <a:spAutoFit/>
            </a:bodyPr>
            <a:lstStyle/>
            <a:p>
              <a:pPr algn="ctr"/>
              <a:r>
                <a:rPr lang="nl-BE" dirty="0" err="1"/>
                <a:t>Outsourced</a:t>
              </a:r>
              <a:r>
                <a:rPr lang="nl-BE" dirty="0"/>
                <a:t> Private Cloud (= off-</a:t>
              </a:r>
              <a:r>
                <a:rPr lang="nl-BE" dirty="0" err="1"/>
                <a:t>premise</a:t>
              </a:r>
              <a:r>
                <a:rPr lang="nl-BE" dirty="0"/>
                <a:t>)</a:t>
              </a:r>
              <a:endParaRPr lang="en-US" dirty="0"/>
            </a:p>
          </p:txBody>
        </p:sp>
        <p:sp>
          <p:nvSpPr>
            <p:cNvPr id="20" name="TextBox 19"/>
            <p:cNvSpPr txBox="1"/>
            <p:nvPr/>
          </p:nvSpPr>
          <p:spPr>
            <a:xfrm>
              <a:off x="975048" y="4365104"/>
              <a:ext cx="3520994" cy="369332"/>
            </a:xfrm>
            <a:prstGeom prst="rect">
              <a:avLst/>
            </a:prstGeom>
            <a:noFill/>
          </p:spPr>
          <p:txBody>
            <a:bodyPr wrap="square" rtlCol="0">
              <a:spAutoFit/>
            </a:bodyPr>
            <a:lstStyle/>
            <a:p>
              <a:pPr algn="ctr"/>
              <a:r>
                <a:rPr lang="nl-BE" dirty="0"/>
                <a:t>Private Cloud on-</a:t>
              </a:r>
              <a:r>
                <a:rPr lang="nl-BE" dirty="0" err="1"/>
                <a:t>premise</a:t>
              </a:r>
              <a:endParaRPr lang="en-US" dirty="0"/>
            </a:p>
          </p:txBody>
        </p:sp>
        <p:pic>
          <p:nvPicPr>
            <p:cNvPr id="21" name="Picture 2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23" name="Oval 22"/>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a:solidFill>
                    <a:schemeClr val="tx1"/>
                  </a:solidFill>
                </a:rPr>
                <a:t>Hybrid</a:t>
              </a:r>
              <a:r>
                <a:rPr lang="nl-BE" sz="2400" dirty="0">
                  <a:solidFill>
                    <a:schemeClr val="tx1"/>
                  </a:solidFill>
                </a:rPr>
                <a:t> </a:t>
              </a:r>
              <a:endParaRPr lang="en-US" sz="2400" dirty="0">
                <a:solidFill>
                  <a:schemeClr val="tx1"/>
                </a:solidFill>
              </a:endParaRPr>
            </a:p>
          </p:txBody>
        </p:sp>
        <p:pic>
          <p:nvPicPr>
            <p:cNvPr id="24"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666" y="2986983"/>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cons.iconarchive.com/icons/custom-icon-design/pretty-office-12/512/cloud-icon.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0099" y="3229581"/>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1" name="Picture 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659" y="4697621"/>
              <a:ext cx="1120431" cy="1100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icons.iconarchive.com/icons/custom-icon-design/pretty-office-12/512/cloud-icon.png"/>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89586" y="4998100"/>
              <a:ext cx="685248" cy="672924"/>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36" name="Rectangle 3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092858" y="3789219"/>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6461158" y="3954615"/>
              <a:ext cx="189198" cy="266380"/>
            </a:xfrm>
            <a:prstGeom prst="rect">
              <a:avLst/>
            </a:prstGeom>
          </p:spPr>
        </p:pic>
        <p:sp>
          <p:nvSpPr>
            <p:cNvPr id="42" name="Rectangle 41"/>
            <p:cNvSpPr/>
            <p:nvPr/>
          </p:nvSpPr>
          <p:spPr>
            <a:xfrm>
              <a:off x="5905205" y="370426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62477" y="3129724"/>
              <a:ext cx="189198" cy="266380"/>
            </a:xfrm>
            <a:prstGeom prst="rect">
              <a:avLst/>
            </a:prstGeom>
          </p:spPr>
        </p:pic>
        <p:pic>
          <p:nvPicPr>
            <p:cNvPr id="45" name="Picture 4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30777" y="3295120"/>
              <a:ext cx="189198" cy="266380"/>
            </a:xfrm>
            <a:prstGeom prst="rect">
              <a:avLst/>
            </a:prstGeom>
          </p:spPr>
        </p:pic>
        <p:sp>
          <p:nvSpPr>
            <p:cNvPr id="46" name="Rectangle 45"/>
            <p:cNvSpPr/>
            <p:nvPr/>
          </p:nvSpPr>
          <p:spPr>
            <a:xfrm>
              <a:off x="5074824" y="3044768"/>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48" name="Picture 4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49" name="Rectangle 48"/>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811055" y="1340979"/>
              <a:ext cx="189198" cy="266380"/>
            </a:xfrm>
            <a:prstGeom prst="rect">
              <a:avLst/>
            </a:prstGeom>
          </p:spPr>
        </p:pic>
        <p:pic>
          <p:nvPicPr>
            <p:cNvPr id="52" name="Picture 5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179355" y="1506375"/>
              <a:ext cx="189198" cy="266380"/>
            </a:xfrm>
            <a:prstGeom prst="rect">
              <a:avLst/>
            </a:prstGeom>
          </p:spPr>
        </p:pic>
        <p:sp>
          <p:nvSpPr>
            <p:cNvPr id="53" name="Rectangle 52"/>
            <p:cNvSpPr/>
            <p:nvPr/>
          </p:nvSpPr>
          <p:spPr>
            <a:xfrm>
              <a:off x="7623402" y="1256023"/>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77381" y="5169166"/>
              <a:ext cx="189198" cy="266380"/>
            </a:xfrm>
            <a:prstGeom prst="rect">
              <a:avLst/>
            </a:prstGeom>
          </p:spPr>
        </p:pic>
        <p:pic>
          <p:nvPicPr>
            <p:cNvPr id="56" name="Picture 5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745681" y="5334562"/>
              <a:ext cx="189198" cy="266380"/>
            </a:xfrm>
            <a:prstGeom prst="rect">
              <a:avLst/>
            </a:prstGeom>
          </p:spPr>
        </p:pic>
        <p:sp>
          <p:nvSpPr>
            <p:cNvPr id="57" name="Rectangle 56"/>
            <p:cNvSpPr/>
            <p:nvPr/>
          </p:nvSpPr>
          <p:spPr>
            <a:xfrm>
              <a:off x="5189728" y="5084210"/>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60" name="Rectangle 59"/>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62" name="Picture 6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63" name="Straight Arrow Connector 62"/>
            <p:cNvCxnSpPr>
              <a:stCxn id="36" idx="3"/>
              <a:endCxn id="25"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64" name="Rectangle 63"/>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22"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4"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53"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77"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a:endCxn id="29"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a:stCxn id="42"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p:cNvCxnSpPr>
              <a:endCxn id="32"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1"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77" name="Picture 7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grpSp>
    </p:spTree>
    <p:extLst>
      <p:ext uri="{BB962C8B-B14F-4D97-AF65-F5344CB8AC3E}">
        <p14:creationId xmlns:p14="http://schemas.microsoft.com/office/powerpoint/2010/main" val="28142178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G-Cloud - Platform as a Service (PaaS)</a:t>
            </a:r>
          </a:p>
        </p:txBody>
      </p:sp>
      <p:sp>
        <p:nvSpPr>
          <p:cNvPr id="3" name="Content Placeholder 2"/>
          <p:cNvSpPr>
            <a:spLocks noGrp="1"/>
          </p:cNvSpPr>
          <p:nvPr>
            <p:ph idx="1"/>
          </p:nvPr>
        </p:nvSpPr>
        <p:spPr/>
        <p:txBody>
          <a:bodyPr/>
          <a:lstStyle/>
          <a:p>
            <a:r>
              <a:rPr lang="nl-BE" dirty="0"/>
              <a:t>introductie containertechnologie</a:t>
            </a:r>
          </a:p>
          <a:p>
            <a:pPr marL="0" indent="0">
              <a:buNone/>
            </a:pPr>
            <a:endParaRPr lang="en-US" dirty="0"/>
          </a:p>
          <a:p>
            <a:endParaRPr lang="en-US" dirty="0"/>
          </a:p>
          <a:p>
            <a:endParaRPr lang="en-US" dirty="0"/>
          </a:p>
          <a:p>
            <a:pPr marL="0" indent="0">
              <a:buNone/>
            </a:pPr>
            <a:endParaRPr lang="nl-BE" dirty="0"/>
          </a:p>
          <a:p>
            <a:r>
              <a:rPr lang="nl-BE" dirty="0"/>
              <a:t>vertaald in moderne technologie als Platform-as-a-Service  </a:t>
            </a:r>
          </a:p>
          <a:p>
            <a:pPr marL="0" indent="0">
              <a:buNone/>
            </a:pPr>
            <a:endParaRPr lang="en-US" dirty="0"/>
          </a:p>
        </p:txBody>
      </p:sp>
      <p:grpSp>
        <p:nvGrpSpPr>
          <p:cNvPr id="4" name="Group 3"/>
          <p:cNvGrpSpPr>
            <a:grpSpLocks noChangeAspect="1"/>
          </p:cNvGrpSpPr>
          <p:nvPr/>
        </p:nvGrpSpPr>
        <p:grpSpPr>
          <a:xfrm>
            <a:off x="2209802" y="2139182"/>
            <a:ext cx="7881081" cy="1476234"/>
            <a:chOff x="2209801" y="1628800"/>
            <a:chExt cx="8124824" cy="1521891"/>
          </a:xfrm>
        </p:grpSpPr>
        <p:pic>
          <p:nvPicPr>
            <p:cNvPr id="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851051"/>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1" y="162880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409951" y="218283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8" name="Group 5"/>
            <p:cNvGrpSpPr>
              <a:grpSpLocks/>
            </p:cNvGrpSpPr>
            <p:nvPr/>
          </p:nvGrpSpPr>
          <p:grpSpPr bwMode="auto">
            <a:xfrm>
              <a:off x="7539039" y="1766913"/>
              <a:ext cx="2776537" cy="757237"/>
              <a:chOff x="6015038" y="2341563"/>
              <a:chExt cx="2776537" cy="757237"/>
            </a:xfrm>
          </p:grpSpPr>
          <p:pic>
            <p:nvPicPr>
              <p:cNvPr id="1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9" name="Straight Arrow Connector 8"/>
            <p:cNvCxnSpPr/>
            <p:nvPr/>
          </p:nvCxnSpPr>
          <p:spPr bwMode="auto">
            <a:xfrm>
              <a:off x="6648451" y="21780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70031" y="2720478"/>
              <a:ext cx="1139920" cy="430213"/>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solidFill>
                    <a:schemeClr val="tx1"/>
                  </a:solidFill>
                </a:rPr>
                <a:t>individuele inhoud</a:t>
              </a:r>
              <a:endParaRPr lang="nl-BE" sz="1400" dirty="0">
                <a:solidFill>
                  <a:schemeClr val="tx1"/>
                </a:solidFill>
              </a:endParaRPr>
            </a:p>
          </p:txBody>
        </p:sp>
        <p:sp>
          <p:nvSpPr>
            <p:cNvPr id="11" name="Rectangle 10"/>
            <p:cNvSpPr/>
            <p:nvPr/>
          </p:nvSpPr>
          <p:spPr>
            <a:xfrm>
              <a:off x="4324351" y="2798034"/>
              <a:ext cx="2214563"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nl-BE" sz="1600" dirty="0">
                  <a:solidFill>
                    <a:schemeClr val="tx1"/>
                  </a:solidFill>
                </a:rPr>
                <a:t>afzonderlijke opslag</a:t>
              </a:r>
            </a:p>
            <a:p>
              <a:pPr algn="ctr"/>
              <a:endParaRPr lang="en-US" sz="1400" dirty="0">
                <a:solidFill>
                  <a:schemeClr val="tx1"/>
                </a:solidFill>
              </a:endParaRPr>
            </a:p>
          </p:txBody>
        </p:sp>
        <p:sp>
          <p:nvSpPr>
            <p:cNvPr id="12" name="Rectangle 11"/>
            <p:cNvSpPr/>
            <p:nvPr/>
          </p:nvSpPr>
          <p:spPr>
            <a:xfrm>
              <a:off x="7558088" y="2823025"/>
              <a:ext cx="2776537" cy="32331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tx1"/>
                </a:solidFill>
              </a:endParaRPr>
            </a:p>
            <a:p>
              <a:pPr algn="ctr"/>
              <a:r>
                <a:rPr lang="nl-BE" sz="1600" dirty="0">
                  <a:solidFill>
                    <a:schemeClr val="tx1"/>
                  </a:solidFill>
                </a:rPr>
                <a:t>en gemakkelijk vervoerbaar</a:t>
              </a:r>
            </a:p>
            <a:p>
              <a:pPr algn="ctr"/>
              <a:endParaRPr lang="en-US" sz="1400" dirty="0">
                <a:solidFill>
                  <a:schemeClr val="tx1"/>
                </a:solidFill>
              </a:endParaRPr>
            </a:p>
          </p:txBody>
        </p:sp>
      </p:grpSp>
      <p:grpSp>
        <p:nvGrpSpPr>
          <p:cNvPr id="15" name="Group 14"/>
          <p:cNvGrpSpPr>
            <a:grpSpLocks noChangeAspect="1"/>
          </p:cNvGrpSpPr>
          <p:nvPr/>
        </p:nvGrpSpPr>
        <p:grpSpPr>
          <a:xfrm>
            <a:off x="2609546" y="4149883"/>
            <a:ext cx="6980382" cy="2469705"/>
            <a:chOff x="1935163" y="3789040"/>
            <a:chExt cx="7986712" cy="2825750"/>
          </a:xfrm>
        </p:grpSpPr>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1" y="399700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 8"/>
            <p:cNvGrpSpPr>
              <a:grpSpLocks/>
            </p:cNvGrpSpPr>
            <p:nvPr/>
          </p:nvGrpSpPr>
          <p:grpSpPr bwMode="auto">
            <a:xfrm>
              <a:off x="4271963" y="3981128"/>
              <a:ext cx="819150" cy="2633662"/>
              <a:chOff x="2747963" y="4205288"/>
              <a:chExt cx="819150" cy="2633662"/>
            </a:xfrm>
          </p:grpSpPr>
          <p:pic>
            <p:nvPicPr>
              <p:cNvPr id="2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9" name="Straight Connector 28"/>
              <p:cNvCxnSpPr>
                <a:stCxn id="28" idx="2"/>
                <a:endCxn id="27"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bwMode="auto">
            <a:xfrm>
              <a:off x="3419476" y="511460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flipH="1">
              <a:off x="7834313" y="4395465"/>
              <a:ext cx="2087562" cy="1728788"/>
            </a:xfrm>
            <a:prstGeom prst="rightArrow">
              <a:avLst/>
            </a:prstGeom>
            <a:solidFill>
              <a:srgbClr val="0082B8">
                <a:alpha val="70000"/>
              </a:srgb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600" dirty="0"/>
                <a:t>Monitoring</a:t>
              </a:r>
              <a:br>
                <a:rPr lang="fr-BE" sz="1600" dirty="0"/>
              </a:br>
              <a:r>
                <a:rPr lang="fr-BE" sz="1600" dirty="0" err="1"/>
                <a:t>Beveiliging</a:t>
              </a:r>
              <a:br>
                <a:rPr lang="fr-BE" sz="1600" dirty="0"/>
              </a:br>
              <a:r>
                <a:rPr lang="fr-BE" sz="1600" dirty="0" err="1"/>
                <a:t>logging</a:t>
              </a:r>
              <a:endParaRPr lang="fr-BE" sz="1600" dirty="0"/>
            </a:p>
          </p:txBody>
        </p:sp>
        <p:pic>
          <p:nvPicPr>
            <p:cNvPr id="20" name="Picture 5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000" y="4705029"/>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bwMode="auto">
            <a:xfrm>
              <a:off x="5775326" y="3981129"/>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2"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5163" y="3789040"/>
              <a:ext cx="1142268" cy="114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47794" y="5955072"/>
              <a:ext cx="478119" cy="47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4392" y="5135129"/>
              <a:ext cx="921074" cy="49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5"/>
            <p:cNvSpPr txBox="1">
              <a:spLocks noChangeArrowheads="1"/>
            </p:cNvSpPr>
            <p:nvPr/>
          </p:nvSpPr>
          <p:spPr bwMode="auto">
            <a:xfrm>
              <a:off x="2694956" y="6037853"/>
              <a:ext cx="764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dirty="0" err="1">
                  <a:latin typeface="Arial Black" pitchFamily="34" charset="0"/>
                </a:rPr>
                <a:t>Coming</a:t>
              </a:r>
              <a:endParaRPr lang="fr-BE" altLang="fr-FR" sz="1100" dirty="0">
                <a:latin typeface="Arial Black" pitchFamily="34" charset="0"/>
              </a:endParaRPr>
            </a:p>
            <a:p>
              <a:pPr algn="ctr" eaLnBrk="1" hangingPunct="1">
                <a:spcBef>
                  <a:spcPct val="0"/>
                </a:spcBef>
                <a:buClrTx/>
                <a:buSzTx/>
                <a:buFontTx/>
                <a:buNone/>
              </a:pPr>
              <a:r>
                <a:rPr lang="fr-BE" altLang="fr-FR" sz="1100" dirty="0" err="1">
                  <a:latin typeface="Arial Black" pitchFamily="34" charset="0"/>
                </a:rPr>
                <a:t>soon</a:t>
              </a:r>
              <a:endParaRPr lang="fr-BE" altLang="fr-FR" sz="1100" dirty="0">
                <a:latin typeface="Arial Black" pitchFamily="34" charset="0"/>
              </a:endParaRPr>
            </a:p>
          </p:txBody>
        </p:sp>
      </p:grpSp>
    </p:spTree>
    <p:extLst>
      <p:ext uri="{BB962C8B-B14F-4D97-AF65-F5344CB8AC3E}">
        <p14:creationId xmlns:p14="http://schemas.microsoft.com/office/powerpoint/2010/main" val="21048791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G-Cloud - PaaS - Samenwerkingsvormen</a:t>
            </a:r>
            <a:endParaRPr lang="en-US" dirty="0"/>
          </a:p>
        </p:txBody>
      </p:sp>
      <p:pic>
        <p:nvPicPr>
          <p:cNvPr id="3" name="Image 2"/>
          <p:cNvPicPr>
            <a:picLocks noChangeAspect="1"/>
          </p:cNvPicPr>
          <p:nvPr/>
        </p:nvPicPr>
        <p:blipFill>
          <a:blip r:embed="rId2"/>
          <a:stretch>
            <a:fillRect/>
          </a:stretch>
        </p:blipFill>
        <p:spPr>
          <a:xfrm>
            <a:off x="1904636" y="1583033"/>
            <a:ext cx="8382727" cy="4535817"/>
          </a:xfrm>
          <a:prstGeom prst="rect">
            <a:avLst/>
          </a:prstGeom>
        </p:spPr>
      </p:pic>
    </p:spTree>
    <p:extLst>
      <p:ext uri="{BB962C8B-B14F-4D97-AF65-F5344CB8AC3E}">
        <p14:creationId xmlns:p14="http://schemas.microsoft.com/office/powerpoint/2010/main" val="2125006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G-Cloud - Platform as a Service </a:t>
            </a:r>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676" y="3257452"/>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5"/>
          <p:cNvSpPr txBox="1">
            <a:spLocks noChangeArrowheads="1"/>
          </p:cNvSpPr>
          <p:nvPr/>
        </p:nvSpPr>
        <p:spPr bwMode="auto">
          <a:xfrm>
            <a:off x="3697658" y="1554063"/>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6" name="TextBox 25"/>
          <p:cNvSpPr txBox="1">
            <a:spLocks noChangeArrowheads="1"/>
          </p:cNvSpPr>
          <p:nvPr/>
        </p:nvSpPr>
        <p:spPr bwMode="auto">
          <a:xfrm>
            <a:off x="1936040" y="1542951"/>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4075013"/>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25"/>
          <p:cNvSpPr txBox="1">
            <a:spLocks noChangeArrowheads="1"/>
          </p:cNvSpPr>
          <p:nvPr/>
        </p:nvSpPr>
        <p:spPr bwMode="auto">
          <a:xfrm>
            <a:off x="5756483" y="1542952"/>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9" name="TextBox 25"/>
          <p:cNvSpPr txBox="1">
            <a:spLocks noChangeArrowheads="1"/>
          </p:cNvSpPr>
          <p:nvPr/>
        </p:nvSpPr>
        <p:spPr bwMode="auto">
          <a:xfrm>
            <a:off x="7895353" y="1556793"/>
            <a:ext cx="1789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Incident management</a:t>
            </a:r>
          </a:p>
        </p:txBody>
      </p:sp>
      <p:grpSp>
        <p:nvGrpSpPr>
          <p:cNvPr id="12" name="Group 28"/>
          <p:cNvGrpSpPr>
            <a:grpSpLocks/>
          </p:cNvGrpSpPr>
          <p:nvPr/>
        </p:nvGrpSpPr>
        <p:grpSpPr bwMode="auto">
          <a:xfrm>
            <a:off x="8789989" y="3133626"/>
            <a:ext cx="1482469" cy="538162"/>
            <a:chOff x="3542315" y="3875964"/>
            <a:chExt cx="1482826" cy="537241"/>
          </a:xfrm>
        </p:grpSpPr>
        <p:pic>
          <p:nvPicPr>
            <p:cNvPr id="1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2315" y="3875964"/>
              <a:ext cx="952642" cy="5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0"/>
            <p:cNvSpPr txBox="1">
              <a:spLocks noChangeArrowheads="1"/>
            </p:cNvSpPr>
            <p:nvPr/>
          </p:nvSpPr>
          <p:spPr bwMode="auto">
            <a:xfrm>
              <a:off x="4454014" y="4014510"/>
              <a:ext cx="571127" cy="3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BE" altLang="fr-FR" sz="1400" dirty="0">
                  <a:latin typeface="+mn-lt"/>
                </a:rPr>
                <a:t>- unit</a:t>
              </a:r>
            </a:p>
          </p:txBody>
        </p:sp>
      </p:grpSp>
      <p:cxnSp>
        <p:nvCxnSpPr>
          <p:cNvPr id="16" name="Straight Connector 15"/>
          <p:cNvCxnSpPr/>
          <p:nvPr/>
        </p:nvCxnSpPr>
        <p:spPr>
          <a:xfrm>
            <a:off x="1760539" y="2090638"/>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549650" y="1412777"/>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467350" y="1422301"/>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59688" y="1438176"/>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659689" y="2976463"/>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669214" y="4421088"/>
            <a:ext cx="28670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0412" y="4979021"/>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6589" y="5500589"/>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lowchart: Magnetic Disk 23"/>
          <p:cNvSpPr/>
          <p:nvPr/>
        </p:nvSpPr>
        <p:spPr>
          <a:xfrm>
            <a:off x="6106319" y="3139109"/>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576" y="2604930"/>
            <a:ext cx="799120" cy="320014"/>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9776" y="2604930"/>
            <a:ext cx="799120" cy="320014"/>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2124" y="4723374"/>
            <a:ext cx="799120" cy="32001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6634" y="3791570"/>
            <a:ext cx="799120" cy="320014"/>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9988" y="2344175"/>
            <a:ext cx="799120" cy="32001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3992" y="2604930"/>
            <a:ext cx="799120" cy="320014"/>
          </a:xfrm>
          <a:prstGeom prst="rect">
            <a:avLst/>
          </a:prstGeom>
        </p:spPr>
      </p:pic>
      <p:sp>
        <p:nvSpPr>
          <p:cNvPr id="31" name="TextBox 25"/>
          <p:cNvSpPr txBox="1">
            <a:spLocks noChangeArrowheads="1"/>
          </p:cNvSpPr>
          <p:nvPr/>
        </p:nvSpPr>
        <p:spPr bwMode="auto">
          <a:xfrm>
            <a:off x="7710997" y="2373214"/>
            <a:ext cx="754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j-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nl-BE" dirty="0"/>
              <a:t>1ste lijn</a:t>
            </a:r>
          </a:p>
        </p:txBody>
      </p:sp>
      <p:sp>
        <p:nvSpPr>
          <p:cNvPr id="32" name="TextBox 25"/>
          <p:cNvSpPr txBox="1">
            <a:spLocks noChangeArrowheads="1"/>
          </p:cNvSpPr>
          <p:nvPr/>
        </p:nvSpPr>
        <p:spPr bwMode="auto">
          <a:xfrm>
            <a:off x="7702288" y="3351090"/>
            <a:ext cx="72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j-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nl-BE" dirty="0"/>
              <a:t>2de lijn</a:t>
            </a:r>
          </a:p>
        </p:txBody>
      </p:sp>
      <p:sp>
        <p:nvSpPr>
          <p:cNvPr id="3" name="Rectangle 2"/>
          <p:cNvSpPr/>
          <p:nvPr/>
        </p:nvSpPr>
        <p:spPr>
          <a:xfrm>
            <a:off x="7710997" y="4742326"/>
            <a:ext cx="721672" cy="307777"/>
          </a:xfrm>
          <a:prstGeom prst="rect">
            <a:avLst/>
          </a:prstGeom>
        </p:spPr>
        <p:txBody>
          <a:bodyPr wrap="none">
            <a:spAutoFit/>
          </a:bodyPr>
          <a:lstStyle/>
          <a:p>
            <a:r>
              <a:rPr lang="nl-BE" sz="1400" dirty="0">
                <a:latin typeface="+mj-lt"/>
              </a:rPr>
              <a:t>3de lijn</a:t>
            </a:r>
          </a:p>
        </p:txBody>
      </p:sp>
    </p:spTree>
    <p:extLst>
      <p:ext uri="{BB962C8B-B14F-4D97-AF65-F5344CB8AC3E}">
        <p14:creationId xmlns:p14="http://schemas.microsoft.com/office/powerpoint/2010/main" val="29263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7"/>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G-Cloud - </a:t>
            </a:r>
            <a:r>
              <a:rPr lang="en-US" dirty="0" err="1"/>
              <a:t>Paas</a:t>
            </a:r>
            <a:r>
              <a:rPr lang="en-US" dirty="0"/>
              <a:t> - </a:t>
            </a:r>
            <a:r>
              <a:rPr lang="en-US" dirty="0" err="1"/>
              <a:t>verwijzingsrepertorium</a:t>
            </a:r>
            <a:r>
              <a:rPr lang="en-US" dirty="0"/>
              <a:t> </a:t>
            </a:r>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5914" y="3068365"/>
            <a:ext cx="82232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438" y="3890689"/>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1760539" y="2188170"/>
            <a:ext cx="8766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49650" y="1510309"/>
            <a:ext cx="0" cy="47021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67350" y="1519833"/>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659688" y="1535708"/>
            <a:ext cx="0" cy="4703762"/>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4807" y="5177632"/>
            <a:ext cx="1906588" cy="36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Flowchart: Magnetic Disk 10"/>
          <p:cNvSpPr/>
          <p:nvPr/>
        </p:nvSpPr>
        <p:spPr>
          <a:xfrm>
            <a:off x="6106319" y="3236641"/>
            <a:ext cx="598488" cy="36988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400" dirty="0"/>
              <a:t>DB</a:t>
            </a:r>
            <a:endParaRPr lang="fr-BE"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576" y="2702462"/>
            <a:ext cx="799120" cy="3200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776" y="2702462"/>
            <a:ext cx="799120" cy="32001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2702462"/>
            <a:ext cx="799120" cy="320014"/>
          </a:xfrm>
          <a:prstGeom prst="rect">
            <a:avLst/>
          </a:prstGeom>
        </p:spPr>
      </p:pic>
      <p:sp>
        <p:nvSpPr>
          <p:cNvPr id="15" name="Left-Right Arrow 14"/>
          <p:cNvSpPr/>
          <p:nvPr/>
        </p:nvSpPr>
        <p:spPr>
          <a:xfrm>
            <a:off x="7054504" y="4235779"/>
            <a:ext cx="1080121"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TextBox 15"/>
          <p:cNvSpPr txBox="1"/>
          <p:nvPr/>
        </p:nvSpPr>
        <p:spPr>
          <a:xfrm>
            <a:off x="9406175" y="3810989"/>
            <a:ext cx="1120539" cy="1200329"/>
          </a:xfrm>
          <a:prstGeom prst="rect">
            <a:avLst/>
          </a:prstGeom>
          <a:noFill/>
        </p:spPr>
        <p:txBody>
          <a:bodyPr wrap="square" rtlCol="0">
            <a:spAutoFit/>
          </a:bodyPr>
          <a:lstStyle/>
          <a:p>
            <a:r>
              <a:rPr lang="fr-BE" dirty="0" err="1"/>
              <a:t>FOD’s</a:t>
            </a:r>
            <a:endParaRPr lang="fr-BE" dirty="0"/>
          </a:p>
          <a:p>
            <a:r>
              <a:rPr lang="fr-BE" dirty="0" err="1"/>
              <a:t>Justitie</a:t>
            </a:r>
            <a:endParaRPr lang="fr-BE" dirty="0"/>
          </a:p>
          <a:p>
            <a:r>
              <a:rPr lang="fr-BE" dirty="0" err="1"/>
              <a:t>Mobiliteit</a:t>
            </a:r>
            <a:endParaRPr lang="fr-BE" dirty="0"/>
          </a:p>
          <a:p>
            <a:r>
              <a:rPr lang="fr-BE" dirty="0"/>
              <a:t>…</a:t>
            </a:r>
          </a:p>
        </p:txBody>
      </p:sp>
      <p:sp>
        <p:nvSpPr>
          <p:cNvPr id="17" name="Left-Right Arrow 16"/>
          <p:cNvSpPr/>
          <p:nvPr/>
        </p:nvSpPr>
        <p:spPr>
          <a:xfrm>
            <a:off x="8990818" y="4235779"/>
            <a:ext cx="411640" cy="175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8" name="Picture 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4504" y="5728990"/>
            <a:ext cx="12017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5"/>
          <p:cNvSpPr txBox="1">
            <a:spLocks noChangeArrowheads="1"/>
          </p:cNvSpPr>
          <p:nvPr/>
        </p:nvSpPr>
        <p:spPr bwMode="auto">
          <a:xfrm>
            <a:off x="1936040" y="1568475"/>
            <a:ext cx="1420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Requirements</a:t>
            </a:r>
            <a:endParaRPr lang="fr-BE" altLang="fr-FR" sz="1400" dirty="0">
              <a:latin typeface="+mn-lt"/>
            </a:endParaRPr>
          </a:p>
          <a:p>
            <a:pPr algn="ctr" eaLnBrk="1" hangingPunct="1">
              <a:spcBef>
                <a:spcPct val="0"/>
              </a:spcBef>
              <a:buClrTx/>
              <a:buSzTx/>
              <a:buFontTx/>
              <a:buNone/>
            </a:pPr>
            <a:r>
              <a:rPr lang="fr-BE" altLang="fr-FR" sz="1400" dirty="0">
                <a:latin typeface="+mn-lt"/>
              </a:rPr>
              <a:t>Release planning</a:t>
            </a:r>
          </a:p>
        </p:txBody>
      </p:sp>
      <p:sp>
        <p:nvSpPr>
          <p:cNvPr id="20" name="TextBox 25"/>
          <p:cNvSpPr txBox="1">
            <a:spLocks noChangeArrowheads="1"/>
          </p:cNvSpPr>
          <p:nvPr/>
        </p:nvSpPr>
        <p:spPr bwMode="auto">
          <a:xfrm>
            <a:off x="3697658" y="1579587"/>
            <a:ext cx="1689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400" dirty="0" err="1">
                <a:latin typeface="+mn-lt"/>
              </a:rPr>
              <a:t>Development</a:t>
            </a:r>
            <a:r>
              <a:rPr lang="fr-BE" altLang="fr-FR" sz="1100" dirty="0">
                <a:latin typeface="Arial Black" pitchFamily="34" charset="0"/>
              </a:rPr>
              <a:t> </a:t>
            </a:r>
            <a:r>
              <a:rPr lang="fr-BE" altLang="fr-FR" sz="1400" dirty="0">
                <a:latin typeface="+mn-lt"/>
              </a:rPr>
              <a:t>&amp;</a:t>
            </a:r>
          </a:p>
          <a:p>
            <a:pPr algn="ctr" eaLnBrk="1" hangingPunct="1">
              <a:spcBef>
                <a:spcPct val="0"/>
              </a:spcBef>
              <a:buClrTx/>
              <a:buSzTx/>
              <a:buFontTx/>
              <a:buNone/>
            </a:pPr>
            <a:r>
              <a:rPr lang="fr-BE" altLang="fr-FR" sz="1400" dirty="0">
                <a:latin typeface="+mn-lt"/>
              </a:rPr>
              <a:t>Release</a:t>
            </a:r>
            <a:r>
              <a:rPr lang="fr-BE" altLang="fr-FR" sz="1100" dirty="0">
                <a:latin typeface="Arial Black" pitchFamily="34" charset="0"/>
              </a:rPr>
              <a:t> </a:t>
            </a:r>
            <a:r>
              <a:rPr lang="fr-BE" altLang="fr-FR" sz="1400" dirty="0" err="1">
                <a:latin typeface="+mn-lt"/>
              </a:rPr>
              <a:t>preparation</a:t>
            </a:r>
            <a:endParaRPr lang="fr-BE" altLang="fr-FR" sz="1400" dirty="0">
              <a:latin typeface="+mn-lt"/>
            </a:endParaRPr>
          </a:p>
        </p:txBody>
      </p:sp>
      <p:sp>
        <p:nvSpPr>
          <p:cNvPr id="21" name="TextBox 25"/>
          <p:cNvSpPr txBox="1">
            <a:spLocks noChangeArrowheads="1"/>
          </p:cNvSpPr>
          <p:nvPr/>
        </p:nvSpPr>
        <p:spPr bwMode="auto">
          <a:xfrm>
            <a:off x="5756483" y="1568476"/>
            <a:ext cx="14997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fr-BE" altLang="fr-FR" dirty="0"/>
              <a:t>Release </a:t>
            </a:r>
            <a:r>
              <a:rPr lang="fr-BE" altLang="fr-FR" dirty="0" err="1"/>
              <a:t>execution</a:t>
            </a:r>
            <a:endParaRPr lang="fr-BE" altLang="fr-FR" dirty="0"/>
          </a:p>
        </p:txBody>
      </p:sp>
      <p:sp>
        <p:nvSpPr>
          <p:cNvPr id="22" name="TextBox 25"/>
          <p:cNvSpPr txBox="1">
            <a:spLocks noChangeArrowheads="1"/>
          </p:cNvSpPr>
          <p:nvPr/>
        </p:nvSpPr>
        <p:spPr bwMode="auto">
          <a:xfrm>
            <a:off x="7917348" y="1582317"/>
            <a:ext cx="17452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buClrTx/>
              <a:buSzTx/>
              <a:buFontTx/>
              <a:buNone/>
              <a:defRPr sz="1400">
                <a:latin typeface="+mn-lt"/>
              </a:defRPr>
            </a:lvl1pPr>
            <a:lvl2pPr marL="742950" indent="-285750" eaLnBrk="0" hangingPunct="0">
              <a:spcBef>
                <a:spcPct val="20000"/>
              </a:spcBef>
              <a:buClr>
                <a:schemeClr val="accent1"/>
              </a:buClr>
              <a:buSzPct val="85000"/>
              <a:buFont typeface="Arial" charset="0"/>
              <a:buChar char="•"/>
              <a:defRPr sz="2000">
                <a:latin typeface="Arial" charset="0"/>
              </a:defRPr>
            </a:lvl2pPr>
            <a:lvl3pPr marL="1143000" indent="-228600" eaLnBrk="0" hangingPunct="0">
              <a:spcBef>
                <a:spcPct val="20000"/>
              </a:spcBef>
              <a:buClr>
                <a:schemeClr val="accent1"/>
              </a:buClr>
              <a:buSzPct val="90000"/>
              <a:buFont typeface="Arial" charset="0"/>
              <a:buChar char="•"/>
              <a:defRPr>
                <a:latin typeface="Arial" charset="0"/>
              </a:defRPr>
            </a:lvl3pPr>
            <a:lvl4pPr marL="1600200" indent="-228600" eaLnBrk="0" hangingPunct="0">
              <a:spcBef>
                <a:spcPct val="20000"/>
              </a:spcBef>
              <a:buClr>
                <a:schemeClr val="accent1"/>
              </a:buClr>
              <a:buFont typeface="Arial" charset="0"/>
              <a:buChar char="•"/>
              <a:defRPr sz="1600">
                <a:latin typeface="Arial" charset="0"/>
              </a:defRPr>
            </a:lvl4pPr>
            <a:lvl5pPr marL="2057400" indent="-228600" eaLnBrk="0" hangingPunct="0">
              <a:spcBef>
                <a:spcPct val="20000"/>
              </a:spcBef>
              <a:buClr>
                <a:schemeClr val="accent1"/>
              </a:buClr>
              <a:buSzPct val="100000"/>
              <a:buFont typeface="Arial" charset="0"/>
              <a:buChar char="•"/>
              <a:defRPr sz="1400">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latin typeface="Arial" charset="0"/>
              </a:defRPr>
            </a:lvl9pPr>
          </a:lstStyle>
          <a:p>
            <a:r>
              <a:rPr lang="nl-BE" altLang="fr-FR" dirty="0"/>
              <a:t>Gebruikers / partners</a:t>
            </a:r>
          </a:p>
        </p:txBody>
      </p:sp>
      <p:sp>
        <p:nvSpPr>
          <p:cNvPr id="23" name="TextBox 22"/>
          <p:cNvSpPr txBox="1"/>
          <p:nvPr/>
        </p:nvSpPr>
        <p:spPr>
          <a:xfrm>
            <a:off x="8242873" y="3801166"/>
            <a:ext cx="769269" cy="923330"/>
          </a:xfrm>
          <a:prstGeom prst="rect">
            <a:avLst/>
          </a:prstGeom>
          <a:noFill/>
        </p:spPr>
        <p:txBody>
          <a:bodyPr wrap="square" rtlCol="0">
            <a:spAutoFit/>
          </a:bodyPr>
          <a:lstStyle/>
          <a:p>
            <a:r>
              <a:rPr lang="fr-BE" dirty="0"/>
              <a:t>FOD BOSA</a:t>
            </a:r>
          </a:p>
          <a:p>
            <a:r>
              <a:rPr lang="fr-BE" dirty="0"/>
              <a:t>DTO</a:t>
            </a:r>
          </a:p>
        </p:txBody>
      </p:sp>
    </p:spTree>
    <p:extLst>
      <p:ext uri="{BB962C8B-B14F-4D97-AF65-F5344CB8AC3E}">
        <p14:creationId xmlns:p14="http://schemas.microsoft.com/office/powerpoint/2010/main" val="242765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07407E-6 L 0.19931 4.07407E-6 " pathEditMode="relative" rAng="0" ptsTypes="AA">
                                      <p:cBhvr>
                                        <p:cTn id="6" dur="2000" fill="hold"/>
                                        <p:tgtEl>
                                          <p:spTgt spid="5"/>
                                        </p:tgtEl>
                                        <p:attrNameLst>
                                          <p:attrName>ppt_x</p:attrName>
                                          <p:attrName>ppt_y</p:attrName>
                                        </p:attrNameLst>
                                      </p:cBhvr>
                                      <p:rCtr x="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87BE"/>
                </a:solidFill>
              </a:rPr>
              <a:t>Status G-Cloud service portfolio </a:t>
            </a:r>
            <a:r>
              <a:rPr lang="nl-BE" sz="1200" dirty="0">
                <a:solidFill>
                  <a:srgbClr val="5591C3"/>
                </a:solidFill>
              </a:rPr>
              <a:t>(26/11/2021) </a:t>
            </a:r>
            <a:endParaRPr lang="en-US" dirty="0"/>
          </a:p>
        </p:txBody>
      </p:sp>
      <p:grpSp>
        <p:nvGrpSpPr>
          <p:cNvPr id="6" name="Group 5"/>
          <p:cNvGrpSpPr/>
          <p:nvPr/>
        </p:nvGrpSpPr>
        <p:grpSpPr>
          <a:xfrm>
            <a:off x="998221" y="1188428"/>
            <a:ext cx="8967031" cy="5551190"/>
            <a:chOff x="931546" y="1283678"/>
            <a:chExt cx="8967031" cy="555119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6429634"/>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931546" y="1283678"/>
              <a:ext cx="8967031" cy="5161084"/>
            </a:xfrm>
            <a:prstGeom prst="rect">
              <a:avLst/>
            </a:prstGeom>
          </p:spPr>
        </p:pic>
      </p:grpSp>
    </p:spTree>
    <p:extLst>
      <p:ext uri="{BB962C8B-B14F-4D97-AF65-F5344CB8AC3E}">
        <p14:creationId xmlns:p14="http://schemas.microsoft.com/office/powerpoint/2010/main" val="36728579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Datawarehouse arbeidsmarkt</a:t>
            </a:r>
            <a:endParaRPr lang="en-US" dirty="0"/>
          </a:p>
        </p:txBody>
      </p:sp>
      <p:sp>
        <p:nvSpPr>
          <p:cNvPr id="3" name="Content Placeholder 2"/>
          <p:cNvSpPr>
            <a:spLocks noGrp="1"/>
          </p:cNvSpPr>
          <p:nvPr>
            <p:ph idx="1"/>
          </p:nvPr>
        </p:nvSpPr>
        <p:spPr/>
        <p:txBody>
          <a:bodyPr>
            <a:normAutofit/>
          </a:bodyPr>
          <a:lstStyle/>
          <a:p>
            <a:r>
              <a:rPr lang="nl-BE" dirty="0"/>
              <a:t>opgericht om een doeltreffend antwoord te kunnen bieden op gegevensaanvragen van onderzoeksinstellingen en overheden</a:t>
            </a:r>
          </a:p>
          <a:p>
            <a:r>
              <a:rPr lang="nl-BE" dirty="0"/>
              <a:t>oorspronkelijk opgericht op basis van gegevens afkomstig van sociale zekerheidsinstellingen, het rijksregister en het Bisregister en aangevuld aan de hand van </a:t>
            </a:r>
            <a:r>
              <a:rPr lang="nl-BE" dirty="0" err="1"/>
              <a:t>zelfgedefinieerde</a:t>
            </a:r>
            <a:r>
              <a:rPr lang="nl-BE" dirty="0"/>
              <a:t> begrippen</a:t>
            </a:r>
          </a:p>
          <a:p>
            <a:r>
              <a:rPr lang="nl-BE" dirty="0" err="1"/>
              <a:t>inproductiestelling</a:t>
            </a:r>
            <a:r>
              <a:rPr lang="nl-BE" dirty="0"/>
              <a:t> begin 2001</a:t>
            </a:r>
          </a:p>
          <a:p>
            <a:r>
              <a:rPr lang="nl-BE" dirty="0"/>
              <a:t>in de loop der jaren toename van het aantal instanties die gegevens aanleveren</a:t>
            </a:r>
          </a:p>
          <a:p>
            <a:pPr lvl="1"/>
            <a:r>
              <a:rPr lang="nl-BE" dirty="0"/>
              <a:t>relevante gegevens van alle actoren in de sociale sector</a:t>
            </a:r>
          </a:p>
          <a:p>
            <a:pPr lvl="1"/>
            <a:r>
              <a:rPr lang="nl-BE" dirty="0"/>
              <a:t>relevante gegevens afkomstig van andere actoren (vb. FOD Financiën, ADSEI, …)</a:t>
            </a:r>
          </a:p>
          <a:p>
            <a:pPr lvl="1"/>
            <a:r>
              <a:rPr lang="nl-BE" dirty="0"/>
              <a:t>telkens mits beraadslaging van het informatieveiligheidscomité (IVC)</a:t>
            </a:r>
          </a:p>
          <a:p>
            <a:pPr marL="0" indent="0" eaLnBrk="1" hangingPunct="1">
              <a:buNone/>
              <a:defRPr/>
            </a:pPr>
            <a:endParaRPr lang="en-US" altLang="en-US" sz="2200" dirty="0">
              <a:solidFill>
                <a:srgbClr val="000000"/>
              </a:solidFill>
              <a:cs typeface="Arial" charset="0"/>
              <a:sym typeface="Arial" charset="0"/>
            </a:endParaRPr>
          </a:p>
          <a:p>
            <a:endParaRPr lang="fr-FR" sz="2200" dirty="0"/>
          </a:p>
          <a:p>
            <a:pPr lvl="1"/>
            <a:endParaRPr lang="fr-FR" dirty="0"/>
          </a:p>
          <a:p>
            <a:pPr lvl="1"/>
            <a:endParaRPr lang="fr-FR" dirty="0"/>
          </a:p>
          <a:p>
            <a:endParaRPr lang="en-US" sz="2200" dirty="0"/>
          </a:p>
        </p:txBody>
      </p:sp>
    </p:spTree>
    <p:extLst>
      <p:ext uri="{BB962C8B-B14F-4D97-AF65-F5344CB8AC3E}">
        <p14:creationId xmlns:p14="http://schemas.microsoft.com/office/powerpoint/2010/main" val="218143093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Datawarehouse arbeidsmarkt</a:t>
            </a:r>
            <a:endParaRPr lang="en-US" dirty="0"/>
          </a:p>
        </p:txBody>
      </p:sp>
      <p:sp>
        <p:nvSpPr>
          <p:cNvPr id="3" name="Content Placeholder 2"/>
          <p:cNvSpPr>
            <a:spLocks noGrp="1"/>
          </p:cNvSpPr>
          <p:nvPr>
            <p:ph idx="1"/>
          </p:nvPr>
        </p:nvSpPr>
        <p:spPr/>
        <p:txBody>
          <a:bodyPr/>
          <a:lstStyle/>
          <a:p>
            <a:pPr>
              <a:defRPr/>
            </a:pPr>
            <a:r>
              <a:rPr lang="nl-BE" dirty="0"/>
              <a:t>ondersteuning van de instanties belast met beleidsvoorbereiding en beleidsevaluatie en van de onderzoekers bij de toegankelijkheid van het datawarehouse voor hun ad hoc behoeften</a:t>
            </a:r>
          </a:p>
          <a:p>
            <a:pPr>
              <a:defRPr/>
            </a:pPr>
            <a:r>
              <a:rPr lang="nl-BE" dirty="0"/>
              <a:t>vaststelling van een standaardmethodologie voor de codificatie en de </a:t>
            </a:r>
            <a:r>
              <a:rPr lang="nl-BE" dirty="0" err="1"/>
              <a:t>anonimisering</a:t>
            </a:r>
            <a:r>
              <a:rPr lang="nl-BE" dirty="0"/>
              <a:t> van gegevens</a:t>
            </a:r>
          </a:p>
          <a:p>
            <a:pPr>
              <a:defRPr/>
            </a:pPr>
            <a:r>
              <a:rPr lang="nl-BE" dirty="0"/>
              <a:t>uitbreiding van de basisstatistieken, zijnde veel gevraagde statistieken die automatisch worden aangemaakt en verspreid, en raadplegingsmogelijkheid ervan via 5 </a:t>
            </a:r>
            <a:r>
              <a:rPr lang="nl-BE" dirty="0" err="1"/>
              <a:t>webtoepassingen</a:t>
            </a:r>
            <a:endParaRPr lang="nl-BE" dirty="0"/>
          </a:p>
          <a:p>
            <a:pPr lvl="1">
              <a:defRPr/>
            </a:pPr>
            <a:r>
              <a:rPr lang="nl-BE" dirty="0">
                <a:cs typeface="Arial" charset="0"/>
                <a:sym typeface="Arial" charset="0"/>
              </a:rPr>
              <a:t>online statistieken/lokale cijfers  </a:t>
            </a:r>
          </a:p>
          <a:p>
            <a:pPr lvl="1">
              <a:defRPr/>
            </a:pPr>
            <a:r>
              <a:rPr lang="nl-BE" dirty="0">
                <a:cs typeface="Arial" charset="0"/>
                <a:sym typeface="Arial" charset="0"/>
              </a:rPr>
              <a:t>online statistieken/globale cijfers  </a:t>
            </a:r>
          </a:p>
          <a:p>
            <a:pPr lvl="1">
              <a:defRPr/>
            </a:pPr>
            <a:r>
              <a:rPr lang="nl-BE" dirty="0">
                <a:cs typeface="Arial" charset="0"/>
                <a:sym typeface="Arial" charset="0"/>
              </a:rPr>
              <a:t>online statistieken/socio-economische mobiliteit</a:t>
            </a:r>
          </a:p>
          <a:p>
            <a:pPr lvl="1">
              <a:defRPr/>
            </a:pPr>
            <a:r>
              <a:rPr lang="nl-BE" dirty="0">
                <a:cs typeface="Arial" charset="0"/>
                <a:sym typeface="Arial" charset="0"/>
              </a:rPr>
              <a:t>online statistieken/gezinssamenstelling </a:t>
            </a:r>
          </a:p>
          <a:p>
            <a:pPr lvl="1">
              <a:defRPr/>
            </a:pPr>
            <a:r>
              <a:rPr lang="nl-BE" dirty="0">
                <a:cs typeface="Arial" charset="0"/>
                <a:sym typeface="Arial" charset="0"/>
              </a:rPr>
              <a:t>online statistieken/socio-economische mobiliteit op korte termijn</a:t>
            </a:r>
          </a:p>
          <a:p>
            <a:pPr>
              <a:defRPr/>
            </a:pPr>
            <a:r>
              <a:rPr lang="nl-BE" dirty="0"/>
              <a:t>geen inhoudelijk beheer van de gegevens door de KSZ</a:t>
            </a:r>
          </a:p>
          <a:p>
            <a:pPr marL="0" indent="0">
              <a:buNone/>
            </a:pPr>
            <a:endParaRPr lang="en-US" dirty="0"/>
          </a:p>
        </p:txBody>
      </p:sp>
    </p:spTree>
    <p:extLst>
      <p:ext uri="{BB962C8B-B14F-4D97-AF65-F5344CB8AC3E}">
        <p14:creationId xmlns:p14="http://schemas.microsoft.com/office/powerpoint/2010/main" val="1887481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Diensten</a:t>
            </a:r>
            <a:r>
              <a:rPr lang="en-US" dirty="0"/>
              <a:t> </a:t>
            </a:r>
            <a:r>
              <a:rPr lang="en-US" dirty="0" err="1"/>
              <a:t>voor</a:t>
            </a:r>
            <a:r>
              <a:rPr lang="en-US" dirty="0"/>
              <a:t> </a:t>
            </a:r>
            <a:r>
              <a:rPr lang="en-US" dirty="0" err="1"/>
              <a:t>werkgevers</a:t>
            </a:r>
            <a:endParaRPr lang="en-US" dirty="0"/>
          </a:p>
        </p:txBody>
      </p:sp>
      <p:sp>
        <p:nvSpPr>
          <p:cNvPr id="3" name="Content Placeholder 2"/>
          <p:cNvSpPr>
            <a:spLocks noGrp="1"/>
          </p:cNvSpPr>
          <p:nvPr>
            <p:ph idx="1"/>
          </p:nvPr>
        </p:nvSpPr>
        <p:spPr/>
        <p:txBody>
          <a:bodyPr/>
          <a:lstStyle/>
          <a:p>
            <a:r>
              <a:rPr lang="nl-BE" dirty="0"/>
              <a:t>&gt; 50 elektronische diensten voor ondernemingen, zowel in de vorm van de uitwisseling van elektronische berichten van toepassing tot toepassing, als in de vorm van onderling 40 geïntegreerde portaaltransacties </a:t>
            </a:r>
          </a:p>
          <a:p>
            <a:r>
              <a:rPr lang="nl-BE" dirty="0"/>
              <a:t>de aangiften worden beperkt tot 3 momenten </a:t>
            </a:r>
          </a:p>
          <a:p>
            <a:pPr lvl="1"/>
            <a:r>
              <a:rPr lang="nl-BE" dirty="0"/>
              <a:t>de onmiddellijke aangifte van tewerkstelling en ontslag (DIMONA)</a:t>
            </a:r>
          </a:p>
          <a:p>
            <a:pPr lvl="1"/>
            <a:r>
              <a:rPr lang="nl-BE" dirty="0"/>
              <a:t>de driemaandelijkse aangifte van loon- en arbeidstijdgegevens (</a:t>
            </a:r>
            <a:r>
              <a:rPr lang="nl-BE" dirty="0" err="1"/>
              <a:t>DmfA</a:t>
            </a:r>
            <a:r>
              <a:rPr lang="nl-BE" dirty="0"/>
              <a:t>)</a:t>
            </a:r>
          </a:p>
          <a:p>
            <a:pPr lvl="1"/>
            <a:r>
              <a:rPr lang="nl-BE" dirty="0"/>
              <a:t>het zich voordoen van een sociaal risico (ASR)</a:t>
            </a:r>
          </a:p>
          <a:p>
            <a:r>
              <a:rPr lang="nl-BE" dirty="0"/>
              <a:t>&gt; 45 miljoen elektronische aangiften door werkgevers in 202</a:t>
            </a:r>
            <a:r>
              <a:rPr lang="en-BE" dirty="0"/>
              <a:t>4</a:t>
            </a:r>
            <a:endParaRPr lang="nl-BE" dirty="0"/>
          </a:p>
        </p:txBody>
      </p:sp>
    </p:spTree>
    <p:extLst>
      <p:ext uri="{BB962C8B-B14F-4D97-AF65-F5344CB8AC3E}">
        <p14:creationId xmlns:p14="http://schemas.microsoft.com/office/powerpoint/2010/main" val="378871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 / gemeenschappelijke principes</a:t>
            </a:r>
            <a:endParaRPr lang="en-US" dirty="0"/>
          </a:p>
        </p:txBody>
      </p:sp>
      <p:sp>
        <p:nvSpPr>
          <p:cNvPr id="3" name="Content Placeholder 2"/>
          <p:cNvSpPr>
            <a:spLocks noGrp="1"/>
          </p:cNvSpPr>
          <p:nvPr>
            <p:ph idx="1"/>
          </p:nvPr>
        </p:nvSpPr>
        <p:spPr/>
        <p:txBody>
          <a:bodyPr>
            <a:normAutofit fontScale="92500" lnSpcReduction="20000"/>
          </a:bodyPr>
          <a:lstStyle/>
          <a:p>
            <a:r>
              <a:rPr lang="nl-BE" sz="2200" b="1" dirty="0"/>
              <a:t>modellering van de informatie</a:t>
            </a:r>
            <a:endParaRPr lang="nl-BE" sz="2200" dirty="0"/>
          </a:p>
          <a:p>
            <a:pPr lvl="1"/>
            <a:r>
              <a:rPr lang="nl-BE" sz="1900" dirty="0"/>
              <a:t>op een wijze die zo nauw mogelijk aansluit bij de realiteit</a:t>
            </a:r>
          </a:p>
          <a:p>
            <a:pPr lvl="1"/>
            <a:r>
              <a:rPr lang="nl-BE" sz="1900" dirty="0"/>
              <a:t>zodat die multifunctioneel kan worden gebruikt</a:t>
            </a:r>
          </a:p>
          <a:p>
            <a:pPr lvl="1"/>
            <a:r>
              <a:rPr lang="nl-BE" sz="1900" dirty="0"/>
              <a:t>waarin zo veel mogelijk rekening wordt gehouden met de verwachte behoeften inzake gebruik van de informatie</a:t>
            </a:r>
          </a:p>
          <a:p>
            <a:pPr lvl="1"/>
            <a:r>
              <a:rPr lang="nl-NL" sz="1900" dirty="0"/>
              <a:t>kan flexibel worden uitgebreid en aangepast indien de realiteit of de gebruiksbehoeften wijzigen (verminderen of vermeerderen)</a:t>
            </a:r>
          </a:p>
          <a:p>
            <a:pPr lvl="1"/>
            <a:endParaRPr lang="nl-NL" sz="500" dirty="0"/>
          </a:p>
          <a:p>
            <a:r>
              <a:rPr lang="nl-BE" sz="2200" b="1" dirty="0"/>
              <a:t>eenmalige inzameling van feitelijke informatie bij burgers en ondernemingen in coördinatie tussen alle actoren</a:t>
            </a:r>
          </a:p>
          <a:p>
            <a:pPr lvl="1"/>
            <a:r>
              <a:rPr lang="nl-NL" sz="1900" dirty="0"/>
              <a:t>informatie wordt enkel ingezameld voor welbepaalde doeleinden en in de mate dat ze proportioneel is met deze doeleinden</a:t>
            </a:r>
          </a:p>
          <a:p>
            <a:pPr lvl="1"/>
            <a:r>
              <a:rPr lang="nl-NL" sz="1900" dirty="0"/>
              <a:t>informatie wordt slechts één keer ingezameld, zo dicht mogelijk bij de authentieke bron</a:t>
            </a:r>
          </a:p>
          <a:p>
            <a:pPr lvl="1"/>
            <a:r>
              <a:rPr lang="nl-BE" sz="1900" dirty="0"/>
              <a:t>via een kanaal gekozen door de burgers en ondernemingen</a:t>
            </a:r>
          </a:p>
          <a:p>
            <a:pPr lvl="1"/>
            <a:r>
              <a:rPr lang="nl-BE" sz="1900" dirty="0"/>
              <a:t>bij voorkeur elektronisch </a:t>
            </a:r>
            <a:r>
              <a:rPr lang="fr-FR" sz="1900" dirty="0"/>
              <a:t>en met uniforme </a:t>
            </a:r>
            <a:r>
              <a:rPr lang="fr-FR" sz="1900" dirty="0" err="1"/>
              <a:t>basisdiensten</a:t>
            </a:r>
            <a:r>
              <a:rPr lang="fr-FR" sz="1900" dirty="0"/>
              <a:t> </a:t>
            </a:r>
            <a:endParaRPr lang="nl-BE" sz="1900" dirty="0"/>
          </a:p>
          <a:p>
            <a:pPr lvl="1"/>
            <a:r>
              <a:rPr lang="nl-BE" sz="1900" dirty="0"/>
              <a:t>met de mogelijkheid tot kwaliteitscontrole door degene waarbij de informatie wordt ingezameld vóór de informatieoverdracht</a:t>
            </a:r>
          </a:p>
          <a:p>
            <a:endParaRPr lang="nl-BE" dirty="0"/>
          </a:p>
          <a:p>
            <a:endParaRPr lang="fr-FR" dirty="0">
              <a:latin typeface="Calibri" panose="020F0502020204030204" pitchFamily="34" charset="0"/>
            </a:endParaRPr>
          </a:p>
        </p:txBody>
      </p:sp>
    </p:spTree>
    <p:extLst>
      <p:ext uri="{BB962C8B-B14F-4D97-AF65-F5344CB8AC3E}">
        <p14:creationId xmlns:p14="http://schemas.microsoft.com/office/powerpoint/2010/main" val="42687428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Dimona</a:t>
            </a:r>
            <a:endParaRPr lang="en-US" dirty="0"/>
          </a:p>
        </p:txBody>
      </p:sp>
      <p:sp>
        <p:nvSpPr>
          <p:cNvPr id="3" name="Content Placeholder 2"/>
          <p:cNvSpPr>
            <a:spLocks noGrp="1"/>
          </p:cNvSpPr>
          <p:nvPr>
            <p:ph idx="1"/>
          </p:nvPr>
        </p:nvSpPr>
        <p:spPr/>
        <p:txBody>
          <a:bodyPr/>
          <a:lstStyle/>
          <a:p>
            <a:r>
              <a:rPr lang="nl-BE" dirty="0"/>
              <a:t>onmiddellijke aangifte van indiensttreding en uitdiensttreding van een werknemer door de werkgever </a:t>
            </a:r>
          </a:p>
          <a:p>
            <a:r>
              <a:rPr lang="nl-BE" dirty="0"/>
              <a:t>enkel elektronisch, 24/24 en 7/7 via</a:t>
            </a:r>
          </a:p>
          <a:p>
            <a:pPr lvl="1"/>
            <a:r>
              <a:rPr lang="nl-BE" dirty="0"/>
              <a:t>het portaal van de sociale zekerheid</a:t>
            </a:r>
          </a:p>
          <a:p>
            <a:pPr lvl="1"/>
            <a:r>
              <a:rPr lang="nl-BE" dirty="0"/>
              <a:t>FTP/MQSeries</a:t>
            </a:r>
          </a:p>
          <a:p>
            <a:pPr lvl="1"/>
            <a:r>
              <a:rPr lang="nl-BE" dirty="0"/>
              <a:t>Isabel-netwerk</a:t>
            </a:r>
          </a:p>
          <a:p>
            <a:pPr lvl="1"/>
            <a:r>
              <a:rPr lang="nl-BE" dirty="0"/>
              <a:t>vocale server</a:t>
            </a:r>
          </a:p>
          <a:p>
            <a:pPr lvl="1"/>
            <a:r>
              <a:rPr lang="nl-BE" dirty="0"/>
              <a:t>gsm</a:t>
            </a:r>
          </a:p>
          <a:p>
            <a:r>
              <a:rPr lang="nl-BE" dirty="0"/>
              <a:t>bij de ontvangst van deze aangifte wordt de identiteit van de werknemer gecontroleerd zodat alle actoren in de sociale sector een juiste en eenvormige identificatiesleutel van de werknemer zouden gebruiken</a:t>
            </a:r>
          </a:p>
          <a:p>
            <a:pPr marL="0" indent="0">
              <a:buNone/>
            </a:pPr>
            <a:endParaRPr lang="en-US" dirty="0"/>
          </a:p>
        </p:txBody>
      </p:sp>
    </p:spTree>
    <p:extLst>
      <p:ext uri="{BB962C8B-B14F-4D97-AF65-F5344CB8AC3E}">
        <p14:creationId xmlns:p14="http://schemas.microsoft.com/office/powerpoint/2010/main" val="30452357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DmfA</a:t>
            </a:r>
            <a:endParaRPr lang="en-US" dirty="0"/>
          </a:p>
        </p:txBody>
      </p:sp>
      <p:sp>
        <p:nvSpPr>
          <p:cNvPr id="3" name="Content Placeholder 2"/>
          <p:cNvSpPr>
            <a:spLocks noGrp="1"/>
          </p:cNvSpPr>
          <p:nvPr>
            <p:ph idx="1"/>
          </p:nvPr>
        </p:nvSpPr>
        <p:spPr/>
        <p:txBody>
          <a:bodyPr>
            <a:normAutofit/>
          </a:bodyPr>
          <a:lstStyle/>
          <a:p>
            <a:pPr algn="just">
              <a:defRPr/>
            </a:pPr>
            <a:r>
              <a:rPr lang="nl-BE" dirty="0"/>
              <a:t>elektronische aangifte door de werkgever van de loon- en arbeidstijdgegevens van zijn werknemers</a:t>
            </a:r>
          </a:p>
          <a:p>
            <a:pPr algn="just">
              <a:defRPr/>
            </a:pPr>
            <a:r>
              <a:rPr lang="nl-BE" dirty="0"/>
              <a:t>met multifunctionele aard (geharmoniseerde begrippen)</a:t>
            </a:r>
          </a:p>
          <a:p>
            <a:pPr algn="just">
              <a:defRPr/>
            </a:pPr>
            <a:r>
              <a:rPr lang="nl-BE" dirty="0"/>
              <a:t>de aangegeven gegevens zijn elektronisch beschikbaar via het netwerk van de sociale zekerheid voor alle actoren in de sociale sector die deze gegevens nodig hebben voor de uitvoering van hun opdrachten</a:t>
            </a:r>
          </a:p>
          <a:p>
            <a:pPr algn="just">
              <a:defRPr/>
            </a:pPr>
            <a:r>
              <a:rPr lang="nl-BE" dirty="0"/>
              <a:t>deze aangifte kan later met een elektronisch certificaat online worden geraadpleegd en verbeterd door de werkgever voor wat betreft zijn werknemers en de periode waarin hij ze heeft tewerkgesteld</a:t>
            </a:r>
          </a:p>
          <a:p>
            <a:pPr marL="0" indent="0">
              <a:buNone/>
              <a:defRPr/>
            </a:pPr>
            <a:endParaRPr lang="en-US" dirty="0"/>
          </a:p>
        </p:txBody>
      </p:sp>
    </p:spTree>
    <p:extLst>
      <p:ext uri="{BB962C8B-B14F-4D97-AF65-F5344CB8AC3E}">
        <p14:creationId xmlns:p14="http://schemas.microsoft.com/office/powerpoint/2010/main" val="41609009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ASR</a:t>
            </a:r>
            <a:endParaRPr lang="en-US" dirty="0"/>
          </a:p>
        </p:txBody>
      </p:sp>
      <p:sp>
        <p:nvSpPr>
          <p:cNvPr id="3" name="Content Placeholder 2"/>
          <p:cNvSpPr>
            <a:spLocks noGrp="1"/>
          </p:cNvSpPr>
          <p:nvPr>
            <p:ph idx="1"/>
          </p:nvPr>
        </p:nvSpPr>
        <p:spPr/>
        <p:txBody>
          <a:bodyPr>
            <a:normAutofit/>
          </a:bodyPr>
          <a:lstStyle/>
          <a:p>
            <a:r>
              <a:rPr lang="nl-BE" dirty="0"/>
              <a:t>inzameling van de gegevens wordt beperkt tot de informatie die nog niet beschikbaar is in het netwerk van de sociale zekerheid (afschaffing of op zijn minst vereenvoudiging van formulieren)</a:t>
            </a:r>
          </a:p>
          <a:p>
            <a:r>
              <a:rPr lang="nl-BE" dirty="0"/>
              <a:t>is gestandaardiseerd voor de sectoren die zijn betrokken bij de aangifte van het sociaal risico (arbeidsongeschiktheid, moederschap, arbeidsongeval, beroepsziekte, werkloosheid)</a:t>
            </a:r>
          </a:p>
          <a:p>
            <a:r>
              <a:rPr lang="nl-BE" dirty="0"/>
              <a:t>de aangifte kan worden verricht </a:t>
            </a:r>
          </a:p>
          <a:p>
            <a:pPr lvl="1"/>
            <a:r>
              <a:rPr lang="nl-BE" dirty="0"/>
              <a:t>elektronisch (24/24 et 7/7) via</a:t>
            </a:r>
          </a:p>
          <a:p>
            <a:pPr lvl="2"/>
            <a:r>
              <a:rPr lang="nl-BE" dirty="0"/>
              <a:t>het portaal van de sociale zekerheid</a:t>
            </a:r>
          </a:p>
          <a:p>
            <a:pPr lvl="2"/>
            <a:r>
              <a:rPr lang="nl-BE" dirty="0"/>
              <a:t>FTP/MQSeries</a:t>
            </a:r>
          </a:p>
          <a:p>
            <a:pPr lvl="2"/>
            <a:r>
              <a:rPr lang="nl-BE" dirty="0"/>
              <a:t>het Isabel-netwerk</a:t>
            </a:r>
          </a:p>
          <a:p>
            <a:pPr lvl="1"/>
            <a:r>
              <a:rPr lang="nl-BE" dirty="0"/>
              <a:t>op papier voor enkele scenario’s</a:t>
            </a:r>
            <a:r>
              <a:rPr lang="nl-BE" dirty="0">
                <a:solidFill>
                  <a:srgbClr val="FF0000"/>
                </a:solidFill>
              </a:rPr>
              <a:t> </a:t>
            </a:r>
            <a:r>
              <a:rPr lang="nl-BE" dirty="0"/>
              <a:t>(tijdelijk)</a:t>
            </a:r>
          </a:p>
          <a:p>
            <a:r>
              <a:rPr lang="nl-BE" dirty="0"/>
              <a:t>volgens eenduidige instructies</a:t>
            </a:r>
          </a:p>
          <a:p>
            <a:pPr marL="0" indent="0">
              <a:lnSpc>
                <a:spcPct val="90000"/>
              </a:lnSpc>
              <a:buNone/>
              <a:defRPr/>
            </a:pPr>
            <a:endParaRPr lang="en-US" dirty="0"/>
          </a:p>
        </p:txBody>
      </p:sp>
    </p:spTree>
    <p:extLst>
      <p:ext uri="{BB962C8B-B14F-4D97-AF65-F5344CB8AC3E}">
        <p14:creationId xmlns:p14="http://schemas.microsoft.com/office/powerpoint/2010/main" val="18324542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Diensten</a:t>
            </a:r>
            <a:r>
              <a:rPr lang="en-US" dirty="0"/>
              <a:t> </a:t>
            </a:r>
            <a:r>
              <a:rPr lang="en-US" dirty="0" err="1"/>
              <a:t>voor</a:t>
            </a:r>
            <a:r>
              <a:rPr lang="en-US" dirty="0"/>
              <a:t> de burgers </a:t>
            </a:r>
          </a:p>
        </p:txBody>
      </p:sp>
      <p:sp>
        <p:nvSpPr>
          <p:cNvPr id="3" name="Content Placeholder 2"/>
          <p:cNvSpPr>
            <a:spLocks noGrp="1"/>
          </p:cNvSpPr>
          <p:nvPr>
            <p:ph idx="1"/>
          </p:nvPr>
        </p:nvSpPr>
        <p:spPr/>
        <p:txBody>
          <a:bodyPr/>
          <a:lstStyle/>
          <a:p>
            <a:r>
              <a:rPr lang="nl-BE" dirty="0"/>
              <a:t>de burgers verkrijgen hun rechten zo veel mogelijk automatisch op basis van de onderlinge elektronische dienstverlening tussen de actoren in de sociale sector </a:t>
            </a:r>
          </a:p>
          <a:p>
            <a:r>
              <a:rPr lang="nl-BE" dirty="0"/>
              <a:t>voor de rechten die niet automatisch kunnen worden verstrekt, worden geleidelijk aan geïntegreerde elektronische diensten aangeboden via de portalen van de actoren in de sociale sector</a:t>
            </a:r>
          </a:p>
          <a:p>
            <a:r>
              <a:rPr lang="nl-BE" dirty="0"/>
              <a:t> 3</a:t>
            </a:r>
            <a:r>
              <a:rPr lang="en-BE"/>
              <a:t>4</a:t>
            </a:r>
            <a:r>
              <a:rPr lang="nl-BE"/>
              <a:t> </a:t>
            </a:r>
            <a:r>
              <a:rPr lang="nl-BE" dirty="0"/>
              <a:t>diensten zijn operationeel via een geïntegreerd portal en/of mobiele toepassingen</a:t>
            </a:r>
          </a:p>
        </p:txBody>
      </p:sp>
    </p:spTree>
    <p:extLst>
      <p:ext uri="{BB962C8B-B14F-4D97-AF65-F5344CB8AC3E}">
        <p14:creationId xmlns:p14="http://schemas.microsoft.com/office/powerpoint/2010/main" val="36539186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Diensten</a:t>
            </a:r>
            <a:r>
              <a:rPr lang="en-US" dirty="0"/>
              <a:t> </a:t>
            </a:r>
            <a:r>
              <a:rPr lang="en-US" dirty="0" err="1"/>
              <a:t>voor</a:t>
            </a:r>
            <a:r>
              <a:rPr lang="en-US" dirty="0"/>
              <a:t> </a:t>
            </a:r>
            <a:r>
              <a:rPr lang="en-US" dirty="0" err="1"/>
              <a:t>derden</a:t>
            </a:r>
            <a:r>
              <a:rPr lang="en-US" dirty="0"/>
              <a:t> - </a:t>
            </a:r>
            <a:r>
              <a:rPr lang="en-US" dirty="0" err="1"/>
              <a:t>voorbeelden</a:t>
            </a:r>
            <a:r>
              <a:rPr lang="en-US" dirty="0"/>
              <a:t> </a:t>
            </a:r>
          </a:p>
        </p:txBody>
      </p:sp>
      <p:sp>
        <p:nvSpPr>
          <p:cNvPr id="3" name="Content Placeholder 2"/>
          <p:cNvSpPr>
            <a:spLocks noGrp="1"/>
          </p:cNvSpPr>
          <p:nvPr>
            <p:ph idx="1"/>
          </p:nvPr>
        </p:nvSpPr>
        <p:spPr/>
        <p:txBody>
          <a:bodyPr>
            <a:normAutofit/>
          </a:bodyPr>
          <a:lstStyle/>
          <a:p>
            <a:r>
              <a:rPr lang="nl-BE" dirty="0"/>
              <a:t>transactie voor bouwheren op het portaal van de sociale zekerheid</a:t>
            </a:r>
          </a:p>
          <a:p>
            <a:pPr lvl="1"/>
            <a:r>
              <a:rPr lang="nl-BE" dirty="0"/>
              <a:t>elektronische raadpleging van het feit of een werkgever in orde is met zijn </a:t>
            </a:r>
            <a:r>
              <a:rPr lang="nl-BE" dirty="0" err="1"/>
              <a:t>socialezekerheidsverplichtingen</a:t>
            </a:r>
            <a:r>
              <a:rPr lang="nl-BE" dirty="0"/>
              <a:t> en controle van het al dan niet bestaan van een hoofdelijke aansprakelijkheid of een inhoudingsplicht</a:t>
            </a:r>
          </a:p>
          <a:p>
            <a:r>
              <a:rPr lang="nl-BE" dirty="0"/>
              <a:t>transacties voor gemeenten op het portaal van de sociale zekerheid</a:t>
            </a:r>
          </a:p>
          <a:p>
            <a:pPr lvl="1"/>
            <a:r>
              <a:rPr lang="nl-BE" dirty="0"/>
              <a:t>My Handicap en </a:t>
            </a:r>
            <a:r>
              <a:rPr lang="nl-BE" dirty="0" err="1"/>
              <a:t>Handiweb</a:t>
            </a:r>
            <a:r>
              <a:rPr lang="nl-BE" dirty="0"/>
              <a:t>: elektronische indiening van een aanvraag tot uitkering voor personen met een handicap bij de FOD Sociale Zekerheid</a:t>
            </a:r>
          </a:p>
          <a:p>
            <a:pPr lvl="1"/>
            <a:r>
              <a:rPr lang="nl-BE" dirty="0"/>
              <a:t>E-</a:t>
            </a:r>
            <a:r>
              <a:rPr lang="nl-BE" dirty="0" err="1"/>
              <a:t>Creabis</a:t>
            </a:r>
            <a:r>
              <a:rPr lang="nl-BE" dirty="0"/>
              <a:t>: online opvraging en, zo nodig, aanmaak van het unieke identificatienummer van de sociale zekerheid in het Rijksregister of de KSZ-registers</a:t>
            </a:r>
          </a:p>
          <a:p>
            <a:pPr lvl="1"/>
            <a:r>
              <a:rPr lang="nl-BE" dirty="0"/>
              <a:t>elektronische indiening van een pensioenaanvraag (FPD)</a:t>
            </a:r>
          </a:p>
          <a:p>
            <a:pPr lvl="1"/>
            <a:r>
              <a:rPr lang="nl-BE" dirty="0"/>
              <a:t>indienen van een wilsverklaring inzake euthanasie</a:t>
            </a:r>
          </a:p>
        </p:txBody>
      </p:sp>
    </p:spTree>
    <p:extLst>
      <p:ext uri="{BB962C8B-B14F-4D97-AF65-F5344CB8AC3E}">
        <p14:creationId xmlns:p14="http://schemas.microsoft.com/office/powerpoint/2010/main" val="3864042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Diensten</a:t>
            </a:r>
            <a:r>
              <a:rPr lang="en-US" dirty="0"/>
              <a:t> </a:t>
            </a:r>
            <a:r>
              <a:rPr lang="en-US" dirty="0" err="1"/>
              <a:t>voor</a:t>
            </a:r>
            <a:r>
              <a:rPr lang="en-US" dirty="0"/>
              <a:t> </a:t>
            </a:r>
            <a:r>
              <a:rPr lang="en-US" dirty="0" err="1"/>
              <a:t>derden</a:t>
            </a:r>
            <a:r>
              <a:rPr lang="en-US" dirty="0"/>
              <a:t> - </a:t>
            </a:r>
            <a:r>
              <a:rPr lang="en-US" dirty="0" err="1"/>
              <a:t>voorbeelden</a:t>
            </a:r>
            <a:endParaRPr lang="en-US" dirty="0"/>
          </a:p>
        </p:txBody>
      </p:sp>
      <p:sp>
        <p:nvSpPr>
          <p:cNvPr id="3" name="Content Placeholder 2"/>
          <p:cNvSpPr>
            <a:spLocks noGrp="1"/>
          </p:cNvSpPr>
          <p:nvPr>
            <p:ph idx="1"/>
          </p:nvPr>
        </p:nvSpPr>
        <p:spPr/>
        <p:txBody>
          <a:bodyPr/>
          <a:lstStyle/>
          <a:p>
            <a:r>
              <a:rPr lang="en-US" dirty="0" err="1"/>
              <a:t>transactie</a:t>
            </a:r>
            <a:r>
              <a:rPr lang="en-US" dirty="0"/>
              <a:t> </a:t>
            </a:r>
            <a:r>
              <a:rPr lang="en-US" dirty="0" err="1"/>
              <a:t>voor</a:t>
            </a:r>
            <a:r>
              <a:rPr lang="en-US" dirty="0"/>
              <a:t> </a:t>
            </a:r>
            <a:r>
              <a:rPr lang="en-US" dirty="0" err="1"/>
              <a:t>deurwaarders</a:t>
            </a:r>
            <a:r>
              <a:rPr lang="en-US" dirty="0"/>
              <a:t> </a:t>
            </a:r>
          </a:p>
          <a:p>
            <a:pPr lvl="1"/>
            <a:r>
              <a:rPr lang="en-US" dirty="0" err="1"/>
              <a:t>vierde</a:t>
            </a:r>
            <a:r>
              <a:rPr lang="en-US" dirty="0"/>
              <a:t> </a:t>
            </a:r>
            <a:r>
              <a:rPr lang="en-US" dirty="0" err="1"/>
              <a:t>weg</a:t>
            </a:r>
            <a:r>
              <a:rPr lang="en-US" dirty="0"/>
              <a:t> – </a:t>
            </a:r>
            <a:r>
              <a:rPr lang="en-US" dirty="0" err="1"/>
              <a:t>sociale</a:t>
            </a:r>
            <a:r>
              <a:rPr lang="en-US" dirty="0"/>
              <a:t> </a:t>
            </a:r>
            <a:r>
              <a:rPr lang="en-US" dirty="0" err="1"/>
              <a:t>notificatie</a:t>
            </a:r>
            <a:r>
              <a:rPr lang="en-US" dirty="0"/>
              <a:t>: de </a:t>
            </a:r>
            <a:r>
              <a:rPr lang="en-US" dirty="0" err="1"/>
              <a:t>openbare</a:t>
            </a:r>
            <a:r>
              <a:rPr lang="en-US" dirty="0"/>
              <a:t> of </a:t>
            </a:r>
            <a:r>
              <a:rPr lang="en-US" dirty="0" err="1"/>
              <a:t>ministeriële</a:t>
            </a:r>
            <a:r>
              <a:rPr lang="en-US" dirty="0"/>
              <a:t> </a:t>
            </a:r>
            <a:r>
              <a:rPr lang="en-US" dirty="0" err="1"/>
              <a:t>ambtenaren</a:t>
            </a:r>
            <a:r>
              <a:rPr lang="en-US" dirty="0"/>
              <a:t> </a:t>
            </a:r>
            <a:r>
              <a:rPr lang="en-US" dirty="0" err="1"/>
              <a:t>worden</a:t>
            </a:r>
            <a:r>
              <a:rPr lang="en-US" dirty="0"/>
              <a:t> in de </a:t>
            </a:r>
            <a:r>
              <a:rPr lang="en-US" dirty="0" err="1"/>
              <a:t>mogelijkheid</a:t>
            </a:r>
            <a:r>
              <a:rPr lang="en-US" dirty="0"/>
              <a:t> </a:t>
            </a:r>
            <a:r>
              <a:rPr lang="en-US" dirty="0" err="1"/>
              <a:t>gesteld</a:t>
            </a:r>
            <a:r>
              <a:rPr lang="en-US" dirty="0"/>
              <a:t> om </a:t>
            </a:r>
            <a:r>
              <a:rPr lang="en-US" dirty="0" err="1"/>
              <a:t>hun</a:t>
            </a:r>
            <a:r>
              <a:rPr lang="en-US" dirty="0"/>
              <a:t> </a:t>
            </a:r>
            <a:r>
              <a:rPr lang="en-US" dirty="0" err="1"/>
              <a:t>berichten</a:t>
            </a:r>
            <a:r>
              <a:rPr lang="en-US" dirty="0"/>
              <a:t> </a:t>
            </a:r>
            <a:r>
              <a:rPr lang="en-US" dirty="0" err="1"/>
              <a:t>en</a:t>
            </a:r>
            <a:r>
              <a:rPr lang="en-US" dirty="0"/>
              <a:t> </a:t>
            </a:r>
            <a:r>
              <a:rPr lang="en-US" dirty="0" err="1"/>
              <a:t>inlichtingen</a:t>
            </a:r>
            <a:r>
              <a:rPr lang="en-US" dirty="0"/>
              <a:t> via </a:t>
            </a:r>
            <a:r>
              <a:rPr lang="en-US" dirty="0" err="1"/>
              <a:t>elektronische</a:t>
            </a:r>
            <a:r>
              <a:rPr lang="en-US" dirty="0"/>
              <a:t> </a:t>
            </a:r>
            <a:r>
              <a:rPr lang="en-US" dirty="0" err="1"/>
              <a:t>weg</a:t>
            </a:r>
            <a:r>
              <a:rPr lang="en-US" dirty="0"/>
              <a:t> over </a:t>
            </a:r>
            <a:r>
              <a:rPr lang="en-US" dirty="0" err="1"/>
              <a:t>te</a:t>
            </a:r>
            <a:r>
              <a:rPr lang="en-US" dirty="0"/>
              <a:t> </a:t>
            </a:r>
            <a:r>
              <a:rPr lang="en-US" dirty="0" err="1"/>
              <a:t>maken</a:t>
            </a:r>
            <a:endParaRPr lang="en-US" dirty="0"/>
          </a:p>
          <a:p>
            <a:r>
              <a:rPr lang="fr-FR" dirty="0" err="1"/>
              <a:t>My</a:t>
            </a:r>
            <a:r>
              <a:rPr lang="fr-FR" dirty="0"/>
              <a:t> Handicap</a:t>
            </a:r>
          </a:p>
          <a:p>
            <a:pPr lvl="1"/>
            <a:r>
              <a:rPr lang="nl-NL" dirty="0"/>
              <a:t>de personen die bevoegd zijn voor de personen met de handicap kunnen een aanvraag indienen voor een burger en het dossier van een persoon met een handicap raadplegen</a:t>
            </a:r>
            <a:endParaRPr lang="en-US" dirty="0"/>
          </a:p>
          <a:p>
            <a:r>
              <a:rPr lang="fr-FR" dirty="0" err="1"/>
              <a:t>Limosa</a:t>
            </a:r>
            <a:endParaRPr lang="fr-FR" dirty="0"/>
          </a:p>
          <a:p>
            <a:pPr lvl="1"/>
            <a:r>
              <a:rPr lang="nl-NL" dirty="0"/>
              <a:t>multifunctionele en unieke aangifte van alle activiteiten van buitenlandse werknemers, zelfstandigen of stagiairs op Belgisch grondgebied</a:t>
            </a:r>
            <a:endParaRPr lang="fr-FR" dirty="0"/>
          </a:p>
        </p:txBody>
      </p:sp>
    </p:spTree>
    <p:extLst>
      <p:ext uri="{BB962C8B-B14F-4D97-AF65-F5344CB8AC3E}">
        <p14:creationId xmlns:p14="http://schemas.microsoft.com/office/powerpoint/2010/main" val="1885316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Portaal</a:t>
            </a:r>
            <a:r>
              <a:rPr lang="en-US" dirty="0"/>
              <a:t> </a:t>
            </a:r>
            <a:r>
              <a:rPr lang="en-US" dirty="0" err="1"/>
              <a:t>sociale</a:t>
            </a:r>
            <a:r>
              <a:rPr lang="en-US" dirty="0"/>
              <a:t> </a:t>
            </a:r>
            <a:r>
              <a:rPr lang="en-US" dirty="0" err="1"/>
              <a:t>zekerheid</a:t>
            </a:r>
            <a:endParaRPr lang="en-US" dirty="0"/>
          </a:p>
        </p:txBody>
      </p:sp>
      <p:sp>
        <p:nvSpPr>
          <p:cNvPr id="3" name="Content Placeholder 2"/>
          <p:cNvSpPr>
            <a:spLocks noGrp="1"/>
          </p:cNvSpPr>
          <p:nvPr>
            <p:ph idx="1"/>
          </p:nvPr>
        </p:nvSpPr>
        <p:spPr/>
        <p:txBody>
          <a:bodyPr>
            <a:normAutofit/>
          </a:bodyPr>
          <a:lstStyle/>
          <a:p>
            <a:r>
              <a:rPr lang="nl-BE" dirty="0"/>
              <a:t>toegangspunt tot alle informatie en online diensten m.b.t. de sociale zekerheid</a:t>
            </a:r>
          </a:p>
          <a:p>
            <a:r>
              <a:rPr lang="nl-BE" dirty="0"/>
              <a:t>1 internationaal luik + 3 doelgroepen </a:t>
            </a:r>
          </a:p>
          <a:p>
            <a:pPr lvl="1"/>
            <a:r>
              <a:rPr lang="nl-BE" dirty="0"/>
              <a:t>burgers</a:t>
            </a:r>
          </a:p>
          <a:p>
            <a:pPr lvl="1"/>
            <a:r>
              <a:rPr lang="nl-BE" dirty="0"/>
              <a:t>ondernemingen (werkgevers, zelfstandigen, lasthebbers, sociale dienstverleners, curatoren, ondernemingen die met contractanten werken, ...)</a:t>
            </a:r>
          </a:p>
          <a:p>
            <a:pPr lvl="1"/>
            <a:r>
              <a:rPr lang="nl-BE" dirty="0"/>
              <a:t>ambtenaren en andere professionals van de sociale zekerheid</a:t>
            </a:r>
          </a:p>
          <a:p>
            <a:r>
              <a:rPr lang="nl-BE" dirty="0"/>
              <a:t>het portaal biedt een overzicht van de doeleinden van elke online dienst en van het vereiste veiligheidsniveau om er toegang toe te hebben</a:t>
            </a:r>
          </a:p>
          <a:p>
            <a:r>
              <a:rPr lang="nl-BE" dirty="0"/>
              <a:t>de KSZ speelt de rol van motor in de ontwikkeling ervan en verzekert de coördinatie van het informatieve luik</a:t>
            </a:r>
          </a:p>
          <a:p>
            <a:pPr marL="0" indent="0">
              <a:buNone/>
            </a:pPr>
            <a:endParaRPr lang="en-US" dirty="0"/>
          </a:p>
        </p:txBody>
      </p:sp>
    </p:spTree>
    <p:extLst>
      <p:ext uri="{BB962C8B-B14F-4D97-AF65-F5344CB8AC3E}">
        <p14:creationId xmlns:p14="http://schemas.microsoft.com/office/powerpoint/2010/main" val="33225684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324082" y="2721114"/>
              <a:ext cx="67218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7. </a:t>
              </a:r>
              <a:r>
                <a:rPr kumimoji="0" lang="fr-BE" altLang="en-US" sz="4000" b="1" i="0" u="none" strike="noStrike" kern="1200" cap="none" spc="0" normalizeH="0" baseline="0" noProof="0" dirty="0" err="1">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Besluit</a:t>
              </a:r>
              <a:endParaRPr kumimoji="0" lang="fr-BE"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endParaRPr>
            </a:p>
          </p:txBody>
        </p:sp>
      </p:grpSp>
    </p:spTree>
    <p:extLst>
      <p:ext uri="{BB962C8B-B14F-4D97-AF65-F5344CB8AC3E}">
        <p14:creationId xmlns:p14="http://schemas.microsoft.com/office/powerpoint/2010/main" val="1135896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Bereikte</a:t>
            </a:r>
            <a:r>
              <a:rPr lang="en-US" dirty="0"/>
              <a:t> </a:t>
            </a:r>
            <a:r>
              <a:rPr lang="en-US" dirty="0" err="1"/>
              <a:t>voordelen</a:t>
            </a:r>
            <a:r>
              <a:rPr lang="en-US" dirty="0"/>
              <a:t> </a:t>
            </a:r>
          </a:p>
        </p:txBody>
      </p:sp>
      <p:sp>
        <p:nvSpPr>
          <p:cNvPr id="3" name="Content Placeholder 2"/>
          <p:cNvSpPr>
            <a:spLocks noGrp="1"/>
          </p:cNvSpPr>
          <p:nvPr>
            <p:ph idx="1"/>
          </p:nvPr>
        </p:nvSpPr>
        <p:spPr>
          <a:xfrm>
            <a:off x="838200" y="1718044"/>
            <a:ext cx="10515600" cy="4568455"/>
          </a:xfrm>
        </p:spPr>
        <p:txBody>
          <a:bodyPr>
            <a:normAutofit/>
          </a:bodyPr>
          <a:lstStyle/>
          <a:p>
            <a:r>
              <a:rPr lang="nl-BE" dirty="0"/>
              <a:t>grotere efficiëntie </a:t>
            </a:r>
          </a:p>
          <a:p>
            <a:pPr lvl="1"/>
            <a:r>
              <a:rPr lang="nl-BE" dirty="0"/>
              <a:t>lagere lasten en kosten, bv</a:t>
            </a:r>
          </a:p>
          <a:p>
            <a:pPr lvl="2"/>
            <a:r>
              <a:rPr lang="nl-BE" dirty="0"/>
              <a:t>eenmalige inzameling van informatie aan de hand van geharmoniseerde begrippen en instructies </a:t>
            </a:r>
          </a:p>
          <a:p>
            <a:pPr lvl="2"/>
            <a:r>
              <a:rPr lang="nl-BE" dirty="0"/>
              <a:t>zoveel mogelijk elektronische uitwisseling van gegevens van toepassing tot toepassing, zonder manuele </a:t>
            </a:r>
            <a:r>
              <a:rPr lang="nl-BE" dirty="0" err="1"/>
              <a:t>herinvoer</a:t>
            </a:r>
            <a:endParaRPr lang="nl-BE" dirty="0"/>
          </a:p>
          <a:p>
            <a:pPr lvl="2"/>
            <a:r>
              <a:rPr lang="nl-BE" dirty="0"/>
              <a:t>taakverdeling inzake validatie en beheer van informatie</a:t>
            </a:r>
          </a:p>
          <a:p>
            <a:pPr lvl="2"/>
            <a:r>
              <a:rPr lang="nl-BE" dirty="0"/>
              <a:t>minder onnodige contacten achteraf </a:t>
            </a:r>
          </a:p>
          <a:p>
            <a:pPr lvl="2"/>
            <a:r>
              <a:rPr lang="nl-BE" dirty="0"/>
              <a:t>samenwerking inzake de ontwikkeling van toepassingen (assemblage-techniek) d.m.v. de beschikbaarheid van herbruikbare diensten en componenten</a:t>
            </a:r>
          </a:p>
          <a:p>
            <a:pPr lvl="1"/>
            <a:r>
              <a:rPr lang="nl-BE" dirty="0"/>
              <a:t>meer diensten voor dezelfde totale kost, bv.</a:t>
            </a:r>
          </a:p>
          <a:p>
            <a:pPr lvl="2"/>
            <a:r>
              <a:rPr lang="nl-BE" dirty="0"/>
              <a:t>alle diensten zijn op elk ogenblik beschikbaar, van om het even waar en  via om het even welke device</a:t>
            </a:r>
          </a:p>
          <a:p>
            <a:pPr lvl="2"/>
            <a:r>
              <a:rPr lang="nl-BE" dirty="0"/>
              <a:t>geïntegreerde diensten</a:t>
            </a:r>
          </a:p>
          <a:p>
            <a:pPr lvl="1"/>
            <a:r>
              <a:rPr lang="nl-BE" dirty="0"/>
              <a:t>snellere dienstenverlening</a:t>
            </a:r>
          </a:p>
          <a:p>
            <a:pPr lvl="2"/>
            <a:r>
              <a:rPr lang="nl-BE" dirty="0"/>
              <a:t>vermindering van reis- en wachttijd </a:t>
            </a:r>
          </a:p>
          <a:p>
            <a:pPr lvl="2"/>
            <a:r>
              <a:rPr lang="nl-BE" dirty="0"/>
              <a:t>rechtstreekse interactie met de bevoegde dienst</a:t>
            </a:r>
          </a:p>
          <a:p>
            <a:pPr lvl="2"/>
            <a:r>
              <a:rPr lang="nl-BE" dirty="0"/>
              <a:t>real time feedback voor de gebruiker </a:t>
            </a:r>
          </a:p>
          <a:p>
            <a:pPr lvl="1"/>
            <a:endParaRPr lang="en-US" dirty="0"/>
          </a:p>
        </p:txBody>
      </p:sp>
    </p:spTree>
    <p:extLst>
      <p:ext uri="{BB962C8B-B14F-4D97-AF65-F5344CB8AC3E}">
        <p14:creationId xmlns:p14="http://schemas.microsoft.com/office/powerpoint/2010/main" val="4024578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Bereikte</a:t>
            </a:r>
            <a:r>
              <a:rPr lang="en-US" dirty="0"/>
              <a:t> </a:t>
            </a:r>
            <a:r>
              <a:rPr lang="en-US" dirty="0" err="1"/>
              <a:t>voordelen</a:t>
            </a:r>
            <a:endParaRPr lang="en-US" dirty="0"/>
          </a:p>
        </p:txBody>
      </p:sp>
      <p:sp>
        <p:nvSpPr>
          <p:cNvPr id="3" name="Content Placeholder 2"/>
          <p:cNvSpPr>
            <a:spLocks noGrp="1"/>
          </p:cNvSpPr>
          <p:nvPr>
            <p:ph idx="1"/>
          </p:nvPr>
        </p:nvSpPr>
        <p:spPr/>
        <p:txBody>
          <a:bodyPr>
            <a:normAutofit/>
          </a:bodyPr>
          <a:lstStyle/>
          <a:p>
            <a:r>
              <a:rPr lang="nl-BE" dirty="0"/>
              <a:t>grotere effectiviteit</a:t>
            </a:r>
          </a:p>
          <a:p>
            <a:pPr lvl="1"/>
            <a:r>
              <a:rPr lang="nl-BE" dirty="0"/>
              <a:t>betere kwaliteit van de dienstverlening, bv. </a:t>
            </a:r>
          </a:p>
          <a:p>
            <a:pPr lvl="2"/>
            <a:r>
              <a:rPr lang="nl-BE" dirty="0"/>
              <a:t>meer correcte diensten </a:t>
            </a:r>
          </a:p>
          <a:p>
            <a:pPr lvl="2"/>
            <a:r>
              <a:rPr lang="nl-BE" dirty="0"/>
              <a:t>meer gepersonaliseerde dienstverlening </a:t>
            </a:r>
          </a:p>
          <a:p>
            <a:pPr lvl="2"/>
            <a:r>
              <a:rPr lang="nl-BE" dirty="0"/>
              <a:t>meer transparante dienstverlening</a:t>
            </a:r>
          </a:p>
          <a:p>
            <a:pPr lvl="2"/>
            <a:r>
              <a:rPr lang="nl-BE" dirty="0"/>
              <a:t>veilligere dienstverlening met betere bescherming van de persoonlijke levenssfeer</a:t>
            </a:r>
          </a:p>
          <a:p>
            <a:pPr lvl="2"/>
            <a:r>
              <a:rPr lang="nl-BE" dirty="0"/>
              <a:t>mogelijkheid voor de gebruiker om een kwaliteitscontrole te verrichten op het dienstverleningsproces, o.a. door de mogelijkheid tot elektronische raadpleging van de stand van zaken van het dienstverleningsproces</a:t>
            </a:r>
          </a:p>
          <a:p>
            <a:pPr lvl="1"/>
            <a:r>
              <a:rPr lang="nl-BE" dirty="0"/>
              <a:t>minder fraudemogelijkheden </a:t>
            </a:r>
          </a:p>
          <a:p>
            <a:pPr lvl="1"/>
            <a:r>
              <a:rPr lang="nl-BE" dirty="0"/>
              <a:t>nieuwe soorten diensten, bv. </a:t>
            </a:r>
          </a:p>
          <a:p>
            <a:pPr lvl="2"/>
            <a:r>
              <a:rPr lang="nl-BE" dirty="0"/>
              <a:t>zoveel mogelijk automatische toekenning van rechten</a:t>
            </a:r>
          </a:p>
          <a:p>
            <a:pPr lvl="2"/>
            <a:r>
              <a:rPr lang="nl-BE" dirty="0"/>
              <a:t>automatische informatie over mogelijke rechten, die niet automatisch kunnen worden toegekend </a:t>
            </a:r>
          </a:p>
          <a:p>
            <a:pPr lvl="2"/>
            <a:r>
              <a:rPr lang="nl-BE" dirty="0"/>
              <a:t>actief zoeken naar non-take-up van bepaalde rechten via </a:t>
            </a:r>
            <a:r>
              <a:rPr lang="nl-BE" dirty="0" err="1"/>
              <a:t>datawarehousingtechnieken</a:t>
            </a:r>
            <a:endParaRPr lang="nl-BE" dirty="0"/>
          </a:p>
          <a:p>
            <a:pPr lvl="2"/>
            <a:r>
              <a:rPr lang="nl-BE" dirty="0"/>
              <a:t>rechtstreekse controle over de eigen gegevens</a:t>
            </a:r>
          </a:p>
          <a:p>
            <a:pPr lvl="2"/>
            <a:r>
              <a:rPr lang="nl-BE" dirty="0"/>
              <a:t>gepersonaliseerde </a:t>
            </a:r>
            <a:r>
              <a:rPr lang="nl-BE" dirty="0" err="1"/>
              <a:t>simulatie-omgevingen</a:t>
            </a:r>
            <a:endParaRPr lang="nl-BE" dirty="0"/>
          </a:p>
          <a:p>
            <a:pPr lvl="1"/>
            <a:endParaRPr lang="en-US" dirty="0"/>
          </a:p>
        </p:txBody>
      </p:sp>
    </p:spTree>
    <p:extLst>
      <p:ext uri="{BB962C8B-B14F-4D97-AF65-F5344CB8AC3E}">
        <p14:creationId xmlns:p14="http://schemas.microsoft.com/office/powerpoint/2010/main" val="218739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 / gemeenschappelijke principes</a:t>
            </a:r>
            <a:endParaRPr lang="en-US" dirty="0"/>
          </a:p>
        </p:txBody>
      </p:sp>
      <p:sp>
        <p:nvSpPr>
          <p:cNvPr id="3" name="Content Placeholder 2"/>
          <p:cNvSpPr>
            <a:spLocks noGrp="1"/>
          </p:cNvSpPr>
          <p:nvPr>
            <p:ph idx="1"/>
          </p:nvPr>
        </p:nvSpPr>
        <p:spPr/>
        <p:txBody>
          <a:bodyPr>
            <a:normAutofit/>
          </a:bodyPr>
          <a:lstStyle/>
          <a:p>
            <a:r>
              <a:rPr lang="nl-BE" b="1" dirty="0"/>
              <a:t>beheer van informatie</a:t>
            </a:r>
          </a:p>
          <a:p>
            <a:pPr lvl="1"/>
            <a:r>
              <a:rPr lang="nl-BE" dirty="0"/>
              <a:t>taakverdeling tussen de actoren in de sociale sector inzake inzameling, validatie, beheer, opslag van informatie in authentieke bronnen en initiatief tot gegevensuitwisseling (pull en push)</a:t>
            </a:r>
            <a:endParaRPr lang="nl-BE" altLang="en-US" sz="400" dirty="0"/>
          </a:p>
          <a:p>
            <a:pPr lvl="1"/>
            <a:r>
              <a:rPr lang="nl-NL" dirty="0"/>
              <a:t>de informatie kan flexibel worden geaggregeerd in functie van de wijzigende behoeften</a:t>
            </a:r>
          </a:p>
          <a:p>
            <a:pPr lvl="1"/>
            <a:r>
              <a:rPr lang="nl-NL" dirty="0"/>
              <a:t>verplichting tot melding van vermoede onjuistheden van de informatie aan actor belast met de validatie ervan</a:t>
            </a:r>
          </a:p>
          <a:p>
            <a:pPr lvl="1"/>
            <a:r>
              <a:rPr lang="nl-NL" dirty="0"/>
              <a:t>de actor die de informatie moet valideren, is verplicht om de gemelde vermoede onjuistheden te onderzoeken, zo nodig te verbeteren en de verbeterde informatie ter beschikking te stellen van de gekende belanghebbende instanties</a:t>
            </a:r>
          </a:p>
          <a:p>
            <a:pPr lvl="1"/>
            <a:r>
              <a:rPr lang="nl-NL" dirty="0"/>
              <a:t>informatie wordt enkel beheerd zolang dat nodig is in functie van de organisatiebehoeften, het beleid of de regelgeving, of nog, bij voorkeur geanonimiseerd of gecodeerd, zolang ze relevante historische of archiefwaarde heeft</a:t>
            </a:r>
          </a:p>
        </p:txBody>
      </p:sp>
    </p:spTree>
    <p:extLst>
      <p:ext uri="{BB962C8B-B14F-4D97-AF65-F5344CB8AC3E}">
        <p14:creationId xmlns:p14="http://schemas.microsoft.com/office/powerpoint/2010/main" val="1598596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Kristische</a:t>
            </a:r>
            <a:r>
              <a:rPr lang="en-US" dirty="0"/>
              <a:t> </a:t>
            </a:r>
            <a:r>
              <a:rPr lang="en-US" dirty="0" err="1"/>
              <a:t>succesfactoren</a:t>
            </a:r>
            <a:endParaRPr lang="en-US" dirty="0"/>
          </a:p>
        </p:txBody>
      </p:sp>
      <p:sp>
        <p:nvSpPr>
          <p:cNvPr id="15" name="Hexagon 14"/>
          <p:cNvSpPr>
            <a:spLocks noChangeAspect="1"/>
          </p:cNvSpPr>
          <p:nvPr/>
        </p:nvSpPr>
        <p:spPr>
          <a:xfrm>
            <a:off x="2603777" y="2225441"/>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Samen</a:t>
            </a:r>
            <a:r>
              <a:rPr lang="fr-BE" sz="1600" dirty="0">
                <a:latin typeface="Calibri Light" panose="020F0302020204030204" pitchFamily="34" charset="0"/>
              </a:rPr>
              <a:t> </a:t>
            </a:r>
            <a:r>
              <a:rPr lang="fr-BE" sz="1600" dirty="0" err="1">
                <a:latin typeface="Calibri Light" panose="020F0302020204030204" pitchFamily="34" charset="0"/>
              </a:rPr>
              <a:t>werken</a:t>
            </a:r>
            <a:r>
              <a:rPr lang="fr-BE" sz="1600" dirty="0">
                <a:latin typeface="Calibri Light" panose="020F0302020204030204" pitchFamily="34" charset="0"/>
              </a:rPr>
              <a:t> in </a:t>
            </a:r>
            <a:r>
              <a:rPr lang="fr-BE" sz="1600" dirty="0" err="1">
                <a:latin typeface="Calibri Light" panose="020F0302020204030204" pitchFamily="34" charset="0"/>
              </a:rPr>
              <a:t>vertrouwen</a:t>
            </a:r>
            <a:endParaRPr lang="fr-BE" sz="1600" dirty="0">
              <a:latin typeface="Calibri Light" panose="020F0302020204030204" pitchFamily="34" charset="0"/>
            </a:endParaRPr>
          </a:p>
        </p:txBody>
      </p:sp>
      <p:sp>
        <p:nvSpPr>
          <p:cNvPr id="16" name="Hexagon 15"/>
          <p:cNvSpPr>
            <a:spLocks noChangeAspect="1"/>
          </p:cNvSpPr>
          <p:nvPr/>
        </p:nvSpPr>
        <p:spPr>
          <a:xfrm>
            <a:off x="4114800" y="299809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Actief</a:t>
            </a:r>
            <a:r>
              <a:rPr lang="fr-BE" sz="1600" dirty="0">
                <a:latin typeface="Calibri Light" panose="020F0302020204030204" pitchFamily="34" charset="0"/>
              </a:rPr>
              <a:t> </a:t>
            </a:r>
            <a:r>
              <a:rPr lang="fr-BE" sz="1600" dirty="0" err="1">
                <a:latin typeface="Calibri Light" panose="020F0302020204030204" pitchFamily="34" charset="0"/>
              </a:rPr>
              <a:t>zoeken</a:t>
            </a:r>
            <a:r>
              <a:rPr lang="fr-BE" sz="1600" dirty="0">
                <a:latin typeface="Calibri Light" panose="020F0302020204030204" pitchFamily="34" charset="0"/>
              </a:rPr>
              <a:t> </a:t>
            </a:r>
            <a:r>
              <a:rPr lang="fr-BE" sz="1600" dirty="0" err="1">
                <a:latin typeface="Calibri Light" panose="020F0302020204030204" pitchFamily="34" charset="0"/>
              </a:rPr>
              <a:t>naar</a:t>
            </a:r>
            <a:r>
              <a:rPr lang="fr-BE" sz="1600" dirty="0">
                <a:latin typeface="Calibri Light" panose="020F0302020204030204" pitchFamily="34" charset="0"/>
              </a:rPr>
              <a:t> </a:t>
            </a:r>
            <a:r>
              <a:rPr lang="fr-BE" sz="1600" dirty="0" err="1">
                <a:latin typeface="Calibri Light" panose="020F0302020204030204" pitchFamily="34" charset="0"/>
              </a:rPr>
              <a:t>synergiën</a:t>
            </a:r>
            <a:endParaRPr lang="fr-BE" sz="1600" dirty="0">
              <a:latin typeface="Calibri Light" panose="020F0302020204030204" pitchFamily="34" charset="0"/>
            </a:endParaRPr>
          </a:p>
        </p:txBody>
      </p:sp>
      <p:sp>
        <p:nvSpPr>
          <p:cNvPr id="17" name="Hexagon 16"/>
          <p:cNvSpPr>
            <a:spLocks noChangeAspect="1"/>
          </p:cNvSpPr>
          <p:nvPr/>
        </p:nvSpPr>
        <p:spPr>
          <a:xfrm>
            <a:off x="2592348" y="373402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Naleving</a:t>
            </a:r>
            <a:r>
              <a:rPr lang="fr-BE" sz="1600" dirty="0">
                <a:latin typeface="Calibri Light" panose="020F0302020204030204" pitchFamily="34" charset="0"/>
              </a:rPr>
              <a:t> basis- principes</a:t>
            </a:r>
          </a:p>
        </p:txBody>
      </p:sp>
      <p:sp>
        <p:nvSpPr>
          <p:cNvPr id="18" name="Hexagon 17"/>
          <p:cNvSpPr>
            <a:spLocks noChangeAspect="1"/>
          </p:cNvSpPr>
          <p:nvPr/>
        </p:nvSpPr>
        <p:spPr>
          <a:xfrm>
            <a:off x="4114800" y="4509120"/>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Goede</a:t>
            </a:r>
            <a:r>
              <a:rPr lang="fr-BE" sz="1600" dirty="0">
                <a:latin typeface="Calibri Light" panose="020F0302020204030204" pitchFamily="34" charset="0"/>
              </a:rPr>
              <a:t> ICT </a:t>
            </a:r>
            <a:r>
              <a:rPr lang="fr-BE" sz="1600" dirty="0" err="1">
                <a:latin typeface="Calibri Light" panose="020F0302020204030204" pitchFamily="34" charset="0"/>
              </a:rPr>
              <a:t>architectuur</a:t>
            </a:r>
            <a:endParaRPr lang="fr-BE" sz="1600" dirty="0">
              <a:latin typeface="Calibri Light" panose="020F0302020204030204" pitchFamily="34" charset="0"/>
            </a:endParaRPr>
          </a:p>
        </p:txBody>
      </p:sp>
      <p:sp>
        <p:nvSpPr>
          <p:cNvPr id="19" name="Hexagon 18"/>
          <p:cNvSpPr>
            <a:spLocks noChangeAspect="1"/>
          </p:cNvSpPr>
          <p:nvPr/>
        </p:nvSpPr>
        <p:spPr>
          <a:xfrm>
            <a:off x="5637252" y="374545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Concentratie</a:t>
            </a:r>
            <a:r>
              <a:rPr lang="fr-BE" sz="1600" dirty="0">
                <a:latin typeface="Calibri Light" panose="020F0302020204030204" pitchFamily="34" charset="0"/>
              </a:rPr>
              <a:t> op </a:t>
            </a:r>
          </a:p>
          <a:p>
            <a:pPr algn="ctr"/>
            <a:r>
              <a:rPr lang="fr-BE" sz="1600" dirty="0" err="1">
                <a:latin typeface="Calibri Light" panose="020F0302020204030204" pitchFamily="34" charset="0"/>
              </a:rPr>
              <a:t>kerntaken</a:t>
            </a:r>
            <a:endParaRPr lang="fr-BE" sz="1600" dirty="0">
              <a:latin typeface="Calibri Light" panose="020F0302020204030204" pitchFamily="34" charset="0"/>
            </a:endParaRPr>
          </a:p>
        </p:txBody>
      </p:sp>
      <p:sp>
        <p:nvSpPr>
          <p:cNvPr id="20" name="Hexagon 19"/>
          <p:cNvSpPr>
            <a:spLocks noChangeAspect="1"/>
          </p:cNvSpPr>
          <p:nvPr/>
        </p:nvSpPr>
        <p:spPr>
          <a:xfrm>
            <a:off x="5614392" y="2225442"/>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Keten</a:t>
            </a:r>
            <a:r>
              <a:rPr lang="fr-BE" sz="1600" dirty="0">
                <a:latin typeface="Calibri Light" panose="020F0302020204030204" pitchFamily="34" charset="0"/>
              </a:rPr>
              <a:t>-</a:t>
            </a:r>
          </a:p>
          <a:p>
            <a:pPr algn="ctr"/>
            <a:r>
              <a:rPr lang="fr-BE" sz="1600" dirty="0" err="1">
                <a:latin typeface="Calibri Light" panose="020F0302020204030204" pitchFamily="34" charset="0"/>
              </a:rPr>
              <a:t>proces</a:t>
            </a:r>
            <a:r>
              <a:rPr lang="fr-BE" sz="1600" dirty="0">
                <a:latin typeface="Calibri Light" panose="020F0302020204030204" pitchFamily="34" charset="0"/>
              </a:rPr>
              <a:t>-</a:t>
            </a:r>
          </a:p>
          <a:p>
            <a:pPr algn="ctr"/>
            <a:r>
              <a:rPr lang="fr-BE" sz="1600" dirty="0" err="1">
                <a:latin typeface="Calibri Light" panose="020F0302020204030204" pitchFamily="34" charset="0"/>
              </a:rPr>
              <a:t>optimalisatie</a:t>
            </a:r>
            <a:r>
              <a:rPr lang="fr-BE" sz="1600" dirty="0">
                <a:latin typeface="Calibri Light" panose="020F0302020204030204" pitchFamily="34" charset="0"/>
              </a:rPr>
              <a:t> </a:t>
            </a:r>
          </a:p>
        </p:txBody>
      </p:sp>
      <p:sp>
        <p:nvSpPr>
          <p:cNvPr id="21" name="Hexagon 20"/>
          <p:cNvSpPr>
            <a:spLocks noChangeAspect="1"/>
          </p:cNvSpPr>
          <p:nvPr/>
        </p:nvSpPr>
        <p:spPr>
          <a:xfrm>
            <a:off x="7130058" y="2975238"/>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Agile </a:t>
            </a:r>
            <a:r>
              <a:rPr lang="fr-BE" sz="1600" dirty="0" err="1">
                <a:latin typeface="Calibri Light" panose="020F0302020204030204" pitchFamily="34" charset="0"/>
              </a:rPr>
              <a:t>ontwikkeling</a:t>
            </a:r>
            <a:r>
              <a:rPr lang="fr-BE" sz="1600" dirty="0">
                <a:latin typeface="Calibri Light" panose="020F0302020204030204" pitchFamily="34" charset="0"/>
              </a:rPr>
              <a:t> en </a:t>
            </a:r>
            <a:r>
              <a:rPr lang="fr-BE" sz="1600" dirty="0" err="1">
                <a:latin typeface="Calibri Light" panose="020F0302020204030204" pitchFamily="34" charset="0"/>
              </a:rPr>
              <a:t>opleidingen</a:t>
            </a:r>
            <a:r>
              <a:rPr lang="fr-BE" sz="1600" dirty="0">
                <a:latin typeface="Calibri Light" panose="020F0302020204030204" pitchFamily="34" charset="0"/>
              </a:rPr>
              <a:t>  </a:t>
            </a:r>
          </a:p>
        </p:txBody>
      </p:sp>
      <p:sp>
        <p:nvSpPr>
          <p:cNvPr id="22" name="Hexagon 21"/>
          <p:cNvSpPr>
            <a:spLocks noChangeAspect="1"/>
          </p:cNvSpPr>
          <p:nvPr/>
        </p:nvSpPr>
        <p:spPr>
          <a:xfrm>
            <a:off x="7130058" y="1459721"/>
            <a:ext cx="1829646"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Evenwicht</a:t>
            </a:r>
            <a:r>
              <a:rPr lang="fr-BE" sz="1600" dirty="0">
                <a:latin typeface="Calibri Light" panose="020F0302020204030204" pitchFamily="34" charset="0"/>
              </a:rPr>
              <a:t> </a:t>
            </a:r>
            <a:r>
              <a:rPr lang="fr-BE" sz="1600" dirty="0" err="1">
                <a:latin typeface="Calibri Light" panose="020F0302020204030204" pitchFamily="34" charset="0"/>
              </a:rPr>
              <a:t>stabiliteit</a:t>
            </a:r>
            <a:r>
              <a:rPr lang="fr-BE" sz="1600" dirty="0">
                <a:latin typeface="Calibri Light" panose="020F0302020204030204" pitchFamily="34" charset="0"/>
              </a:rPr>
              <a:t> – </a:t>
            </a:r>
            <a:r>
              <a:rPr lang="fr-BE" sz="1600" dirty="0" err="1">
                <a:latin typeface="Calibri Light" panose="020F0302020204030204" pitchFamily="34" charset="0"/>
              </a:rPr>
              <a:t>verandering</a:t>
            </a:r>
            <a:r>
              <a:rPr lang="fr-BE" sz="1600" dirty="0">
                <a:latin typeface="Calibri Light" panose="020F0302020204030204" pitchFamily="34" charset="0"/>
              </a:rPr>
              <a:t> </a:t>
            </a:r>
          </a:p>
        </p:txBody>
      </p:sp>
      <p:sp>
        <p:nvSpPr>
          <p:cNvPr id="23" name="Hexagon 22"/>
          <p:cNvSpPr>
            <a:spLocks noChangeAspect="1"/>
          </p:cNvSpPr>
          <p:nvPr/>
        </p:nvSpPr>
        <p:spPr>
          <a:xfrm>
            <a:off x="4106333" y="1493589"/>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err="1">
                <a:latin typeface="Calibri Light" panose="020F0302020204030204" pitchFamily="34" charset="0"/>
              </a:rPr>
              <a:t>Denken</a:t>
            </a:r>
            <a:r>
              <a:rPr lang="fr-BE" sz="1600" dirty="0">
                <a:latin typeface="Calibri Light" panose="020F0302020204030204" pitchFamily="34" charset="0"/>
              </a:rPr>
              <a:t> in </a:t>
            </a:r>
            <a:r>
              <a:rPr lang="fr-BE" sz="1600" dirty="0" err="1">
                <a:latin typeface="Calibri Light" panose="020F0302020204030204" pitchFamily="34" charset="0"/>
              </a:rPr>
              <a:t>toegevoegde</a:t>
            </a:r>
            <a:r>
              <a:rPr lang="fr-BE" sz="1600" dirty="0">
                <a:latin typeface="Calibri Light" panose="020F0302020204030204" pitchFamily="34" charset="0"/>
              </a:rPr>
              <a:t> </a:t>
            </a:r>
            <a:r>
              <a:rPr lang="fr-BE" sz="1600" dirty="0" err="1">
                <a:latin typeface="Calibri Light" panose="020F0302020204030204" pitchFamily="34" charset="0"/>
              </a:rPr>
              <a:t>waarde</a:t>
            </a:r>
            <a:endParaRPr lang="fr-BE" sz="1600" dirty="0">
              <a:latin typeface="Calibri Light" panose="020F0302020204030204" pitchFamily="34" charset="0"/>
            </a:endParaRPr>
          </a:p>
        </p:txBody>
      </p:sp>
      <p:sp>
        <p:nvSpPr>
          <p:cNvPr id="24" name="Hexagon 23"/>
          <p:cNvSpPr>
            <a:spLocks noChangeAspect="1"/>
          </p:cNvSpPr>
          <p:nvPr/>
        </p:nvSpPr>
        <p:spPr>
          <a:xfrm>
            <a:off x="7159704" y="4490755"/>
            <a:ext cx="1800000" cy="1440000"/>
          </a:xfrm>
          <a:prstGeom prst="hexagon">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BE" sz="1600" dirty="0">
                <a:latin typeface="Calibri Light" panose="020F0302020204030204" pitchFamily="34" charset="0"/>
              </a:rPr>
              <a:t>GDPR</a:t>
            </a:r>
          </a:p>
        </p:txBody>
      </p:sp>
    </p:spTree>
    <p:extLst>
      <p:ext uri="{BB962C8B-B14F-4D97-AF65-F5344CB8AC3E}">
        <p14:creationId xmlns:p14="http://schemas.microsoft.com/office/powerpoint/2010/main" val="41110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Meer </a:t>
            </a:r>
            <a:r>
              <a:rPr lang="en-US" dirty="0" err="1"/>
              <a:t>informatie</a:t>
            </a:r>
            <a:endParaRPr lang="en-US" dirty="0"/>
          </a:p>
        </p:txBody>
      </p:sp>
      <p:sp>
        <p:nvSpPr>
          <p:cNvPr id="3" name="Content Placeholder 2"/>
          <p:cNvSpPr>
            <a:spLocks noGrp="1"/>
          </p:cNvSpPr>
          <p:nvPr>
            <p:ph idx="1"/>
          </p:nvPr>
        </p:nvSpPr>
        <p:spPr/>
        <p:txBody>
          <a:bodyPr>
            <a:normAutofit lnSpcReduction="10000"/>
          </a:bodyPr>
          <a:lstStyle/>
          <a:p>
            <a:r>
              <a:rPr lang="en-US" dirty="0"/>
              <a:t>website KSZ</a:t>
            </a:r>
          </a:p>
          <a:p>
            <a:pPr>
              <a:buFont typeface="Wingdings" panose="05000000000000000000" pitchFamily="2" charset="2"/>
              <a:buChar char="à"/>
            </a:pPr>
            <a:r>
              <a:rPr lang="en-US" dirty="0">
                <a:sym typeface="Wingdings" panose="05000000000000000000" pitchFamily="2" charset="2"/>
              </a:rPr>
              <a:t> </a:t>
            </a:r>
            <a:r>
              <a:rPr lang="en-US" dirty="0">
                <a:sym typeface="Wingdings" panose="05000000000000000000" pitchFamily="2" charset="2"/>
                <a:hlinkClick r:id="rId2"/>
              </a:rPr>
              <a:t>https://www.ksz-bcss.fgov.be</a:t>
            </a:r>
            <a:endParaRPr lang="en-US" dirty="0">
              <a:sym typeface="Wingdings" panose="05000000000000000000" pitchFamily="2" charset="2"/>
            </a:endParaRPr>
          </a:p>
          <a:p>
            <a:pPr marL="0" indent="0">
              <a:buNone/>
            </a:pPr>
            <a:endParaRPr lang="en-US" dirty="0"/>
          </a:p>
          <a:p>
            <a:r>
              <a:rPr lang="en-US" dirty="0"/>
              <a:t>website </a:t>
            </a:r>
            <a:r>
              <a:rPr lang="en-US" dirty="0" err="1"/>
              <a:t>MyBEnefits</a:t>
            </a:r>
            <a:endParaRPr lang="en-US" dirty="0"/>
          </a:p>
          <a:p>
            <a:pPr marL="0" indent="0">
              <a:buNone/>
            </a:pPr>
            <a:r>
              <a:rPr lang="en-US" dirty="0">
                <a:sym typeface="Wingdings" panose="05000000000000000000" pitchFamily="2" charset="2"/>
              </a:rPr>
              <a:t> </a:t>
            </a:r>
            <a:r>
              <a:rPr lang="en-US" dirty="0">
                <a:sym typeface="Wingdings" panose="05000000000000000000" pitchFamily="2" charset="2"/>
                <a:hlinkClick r:id="rId3"/>
              </a:rPr>
              <a:t>https://mybenefits.fgov.be</a:t>
            </a:r>
            <a:endParaRPr lang="en-US" dirty="0"/>
          </a:p>
          <a:p>
            <a:endParaRPr lang="en-US" dirty="0"/>
          </a:p>
          <a:p>
            <a:r>
              <a:rPr lang="en-US" dirty="0"/>
              <a:t>website </a:t>
            </a:r>
            <a:r>
              <a:rPr lang="nl-NL" dirty="0"/>
              <a:t>Datawarehouse arbeidsmarkt en sociale bescherming</a:t>
            </a:r>
            <a:r>
              <a:rPr lang="en-US" dirty="0"/>
              <a:t> </a:t>
            </a:r>
          </a:p>
          <a:p>
            <a:pPr marL="0" indent="0">
              <a:buNone/>
            </a:pPr>
            <a:r>
              <a:rPr lang="en-US" dirty="0">
                <a:sym typeface="Wingdings" panose="05000000000000000000" pitchFamily="2" charset="2"/>
              </a:rPr>
              <a:t> </a:t>
            </a:r>
            <a:r>
              <a:rPr lang="en-US" dirty="0">
                <a:sym typeface="Wingdings" panose="05000000000000000000" pitchFamily="2" charset="2"/>
                <a:hlinkClick r:id="rId4"/>
              </a:rPr>
              <a:t>https://www.ksz-bcss.fgov.be/fr/dwh/homepage</a:t>
            </a:r>
            <a:endParaRPr lang="en-US" dirty="0"/>
          </a:p>
          <a:p>
            <a:endParaRPr lang="en-US" dirty="0"/>
          </a:p>
          <a:p>
            <a:r>
              <a:rPr lang="en-US" dirty="0" err="1"/>
              <a:t>portaal</a:t>
            </a:r>
            <a:r>
              <a:rPr lang="en-US" dirty="0"/>
              <a:t> van de </a:t>
            </a:r>
            <a:r>
              <a:rPr lang="en-US" dirty="0" err="1"/>
              <a:t>sociale</a:t>
            </a:r>
            <a:r>
              <a:rPr lang="en-US" dirty="0"/>
              <a:t> </a:t>
            </a:r>
            <a:r>
              <a:rPr lang="en-US" dirty="0" err="1"/>
              <a:t>zekerheid</a:t>
            </a:r>
            <a:endParaRPr lang="en-US" dirty="0"/>
          </a:p>
          <a:p>
            <a:pPr marL="0" indent="0">
              <a:buNone/>
            </a:pPr>
            <a:r>
              <a:rPr lang="en-US" dirty="0">
                <a:sym typeface="Wingdings" panose="05000000000000000000" pitchFamily="2" charset="2"/>
              </a:rPr>
              <a:t> </a:t>
            </a:r>
            <a:r>
              <a:rPr lang="en-US" dirty="0">
                <a:sym typeface="Wingdings" panose="05000000000000000000" pitchFamily="2" charset="2"/>
                <a:hlinkClick r:id="rId5"/>
              </a:rPr>
              <a:t>https://www.socialsecurity.be</a:t>
            </a:r>
            <a:endParaRPr lang="en-US" dirty="0">
              <a:sym typeface="Wingdings" panose="05000000000000000000" pitchFamily="2" charset="2"/>
            </a:endParaRPr>
          </a:p>
          <a:p>
            <a:endParaRPr lang="en-US" dirty="0">
              <a:sym typeface="Wingdings" panose="05000000000000000000" pitchFamily="2" charset="2"/>
            </a:endParaRPr>
          </a:p>
          <a:p>
            <a:endParaRPr lang="en-US" dirty="0"/>
          </a:p>
          <a:p>
            <a:endParaRPr lang="en-US" dirty="0"/>
          </a:p>
        </p:txBody>
      </p:sp>
    </p:spTree>
    <p:extLst>
      <p:ext uri="{BB962C8B-B14F-4D97-AF65-F5344CB8AC3E}">
        <p14:creationId xmlns:p14="http://schemas.microsoft.com/office/powerpoint/2010/main" val="22025310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Afkortingen</a:t>
            </a:r>
            <a:endParaRPr lang="en-US" dirty="0"/>
          </a:p>
        </p:txBody>
      </p:sp>
      <p:sp>
        <p:nvSpPr>
          <p:cNvPr id="3" name="Content Placeholder 2"/>
          <p:cNvSpPr>
            <a:spLocks noGrp="1"/>
          </p:cNvSpPr>
          <p:nvPr>
            <p:ph idx="1"/>
          </p:nvPr>
        </p:nvSpPr>
        <p:spPr>
          <a:xfrm>
            <a:off x="838200" y="1523485"/>
            <a:ext cx="10515600" cy="4351338"/>
          </a:xfrm>
        </p:spPr>
        <p:txBody>
          <a:bodyPr>
            <a:noAutofit/>
          </a:bodyPr>
          <a:lstStyle/>
          <a:p>
            <a:pPr>
              <a:lnSpc>
                <a:spcPct val="100000"/>
              </a:lnSpc>
              <a:spcBef>
                <a:spcPts val="0"/>
              </a:spcBef>
              <a:spcAft>
                <a:spcPts val="0"/>
              </a:spcAft>
            </a:pPr>
            <a:r>
              <a:rPr lang="nl-NL" sz="1600" dirty="0">
                <a:ea typeface="Calibri" panose="020F0502020204030204" pitchFamily="34" charset="0"/>
              </a:rPr>
              <a:t>AVG - Algemene Verordening Gegevensbescherming </a:t>
            </a:r>
          </a:p>
          <a:p>
            <a:pPr>
              <a:lnSpc>
                <a:spcPct val="100000"/>
              </a:lnSpc>
              <a:spcBef>
                <a:spcPts val="0"/>
              </a:spcBef>
              <a:spcAft>
                <a:spcPts val="0"/>
              </a:spcAft>
            </a:pPr>
            <a:r>
              <a:rPr lang="nl-NL" sz="1600" dirty="0">
                <a:ea typeface="Calibri" panose="020F0502020204030204" pitchFamily="34" charset="0"/>
              </a:rPr>
              <a:t>DUNIA - </a:t>
            </a:r>
            <a:r>
              <a:rPr lang="nl-NL" sz="1600" dirty="0" err="1">
                <a:ea typeface="Calibri" panose="020F0502020204030204" pitchFamily="34" charset="0"/>
              </a:rPr>
              <a:t>déclaration</a:t>
            </a:r>
            <a:r>
              <a:rPr lang="nl-NL" sz="1600" dirty="0">
                <a:ea typeface="Calibri" panose="020F0502020204030204" pitchFamily="34" charset="0"/>
              </a:rPr>
              <a:t> uniforme – uniforme aangifte</a:t>
            </a:r>
          </a:p>
          <a:p>
            <a:pPr>
              <a:lnSpc>
                <a:spcPct val="100000"/>
              </a:lnSpc>
              <a:spcBef>
                <a:spcPts val="0"/>
              </a:spcBef>
              <a:spcAft>
                <a:spcPts val="0"/>
              </a:spcAft>
            </a:pPr>
            <a:r>
              <a:rPr lang="nl-NL" sz="1600" dirty="0">
                <a:ea typeface="Calibri" panose="020F0502020204030204" pitchFamily="34" charset="0"/>
              </a:rPr>
              <a:t>GEB - </a:t>
            </a:r>
            <a:r>
              <a:rPr lang="nl-NL" sz="1600" dirty="0" err="1">
                <a:ea typeface="Calibri" panose="020F0502020204030204" pitchFamily="34" charset="0"/>
              </a:rPr>
              <a:t>gegevensbeschermingseffectbeoordeling</a:t>
            </a:r>
            <a:r>
              <a:rPr lang="nl-NL" sz="1600" dirty="0">
                <a:ea typeface="Calibri" panose="020F0502020204030204" pitchFamily="34" charset="0"/>
              </a:rPr>
              <a:t> </a:t>
            </a:r>
          </a:p>
          <a:p>
            <a:pPr>
              <a:lnSpc>
                <a:spcPct val="100000"/>
              </a:lnSpc>
              <a:spcBef>
                <a:spcPts val="0"/>
              </a:spcBef>
              <a:spcAft>
                <a:spcPts val="0"/>
              </a:spcAft>
            </a:pPr>
            <a:r>
              <a:rPr lang="nl-NL" sz="1600" dirty="0">
                <a:ea typeface="Calibri" panose="020F0502020204030204" pitchFamily="34" charset="0"/>
              </a:rPr>
              <a:t>GGC - Gemeenschappelijke Gemeenschapscommissie  </a:t>
            </a:r>
          </a:p>
          <a:p>
            <a:pPr>
              <a:lnSpc>
                <a:spcPct val="100000"/>
              </a:lnSpc>
              <a:spcBef>
                <a:spcPts val="0"/>
              </a:spcBef>
              <a:spcAft>
                <a:spcPts val="0"/>
              </a:spcAft>
            </a:pPr>
            <a:r>
              <a:rPr lang="nl-NL" sz="1600" dirty="0" err="1">
                <a:ea typeface="Calibri" panose="020F0502020204030204" pitchFamily="34" charset="0"/>
              </a:rPr>
              <a:t>isi</a:t>
            </a:r>
            <a:r>
              <a:rPr lang="nl-NL" sz="1600" dirty="0">
                <a:ea typeface="Calibri" panose="020F0502020204030204" pitchFamily="34" charset="0"/>
              </a:rPr>
              <a:t>+ - </a:t>
            </a:r>
            <a:r>
              <a:rPr lang="nl-NL" sz="1600" dirty="0" err="1">
                <a:ea typeface="Calibri" panose="020F0502020204030204" pitchFamily="34" charset="0"/>
              </a:rPr>
              <a:t>identification</a:t>
            </a:r>
            <a:r>
              <a:rPr lang="nl-NL" sz="1600" dirty="0">
                <a:ea typeface="Calibri" panose="020F0502020204030204" pitchFamily="34" charset="0"/>
              </a:rPr>
              <a:t> sociale / sociale identificatie </a:t>
            </a:r>
          </a:p>
          <a:p>
            <a:pPr>
              <a:lnSpc>
                <a:spcPct val="100000"/>
              </a:lnSpc>
              <a:spcBef>
                <a:spcPts val="0"/>
              </a:spcBef>
              <a:spcAft>
                <a:spcPts val="0"/>
              </a:spcAft>
            </a:pPr>
            <a:r>
              <a:rPr lang="nl-NL" sz="1600" dirty="0">
                <a:ea typeface="Calibri" panose="020F0502020204030204" pitchFamily="34" charset="0"/>
              </a:rPr>
              <a:t>IT - integratietegemoetkoming</a:t>
            </a:r>
          </a:p>
          <a:p>
            <a:pPr>
              <a:lnSpc>
                <a:spcPct val="100000"/>
              </a:lnSpc>
              <a:spcBef>
                <a:spcPts val="0"/>
              </a:spcBef>
              <a:spcAft>
                <a:spcPts val="0"/>
              </a:spcAft>
            </a:pPr>
            <a:r>
              <a:rPr lang="nl-NL" sz="1600" dirty="0">
                <a:ea typeface="Calibri" panose="020F0502020204030204" pitchFamily="34" charset="0"/>
              </a:rPr>
              <a:t>IVC - Informatieveiligheidscomité</a:t>
            </a:r>
          </a:p>
          <a:p>
            <a:pPr>
              <a:lnSpc>
                <a:spcPct val="100000"/>
              </a:lnSpc>
              <a:spcBef>
                <a:spcPts val="0"/>
              </a:spcBef>
              <a:spcAft>
                <a:spcPts val="0"/>
              </a:spcAft>
            </a:pPr>
            <a:r>
              <a:rPr lang="nl-NL" sz="1600" dirty="0">
                <a:ea typeface="Calibri" panose="020F0502020204030204" pitchFamily="34" charset="0"/>
              </a:rPr>
              <a:t>IVT - </a:t>
            </a:r>
            <a:r>
              <a:rPr lang="nl-NL" sz="1600" dirty="0" err="1">
                <a:ea typeface="Calibri" panose="020F0502020204030204" pitchFamily="34" charset="0"/>
              </a:rPr>
              <a:t>inkomensvervangende</a:t>
            </a:r>
            <a:r>
              <a:rPr lang="nl-NL" sz="1600" dirty="0">
                <a:ea typeface="Calibri" panose="020F0502020204030204" pitchFamily="34" charset="0"/>
              </a:rPr>
              <a:t> tegemoetkoming </a:t>
            </a:r>
          </a:p>
          <a:p>
            <a:pPr>
              <a:lnSpc>
                <a:spcPct val="100000"/>
              </a:lnSpc>
              <a:spcBef>
                <a:spcPts val="0"/>
              </a:spcBef>
              <a:spcAft>
                <a:spcPts val="0"/>
              </a:spcAft>
            </a:pPr>
            <a:r>
              <a:rPr lang="nl-NL" sz="1600" dirty="0">
                <a:ea typeface="Calibri" panose="020F0502020204030204" pitchFamily="34" charset="0"/>
              </a:rPr>
              <a:t>OISZ - openbare instellingen van sociale zekerheid</a:t>
            </a:r>
          </a:p>
          <a:p>
            <a:pPr>
              <a:lnSpc>
                <a:spcPct val="100000"/>
              </a:lnSpc>
              <a:spcBef>
                <a:spcPts val="0"/>
              </a:spcBef>
              <a:spcAft>
                <a:spcPts val="0"/>
              </a:spcAft>
            </a:pPr>
            <a:r>
              <a:rPr lang="nl-NL" sz="1600" dirty="0">
                <a:ea typeface="Calibri" panose="020F0502020204030204" pitchFamily="34" charset="0"/>
              </a:rPr>
              <a:t>ORINT - Interregionaal Orgaan voor de Gezinsbijslag</a:t>
            </a:r>
          </a:p>
          <a:p>
            <a:pPr>
              <a:lnSpc>
                <a:spcPct val="100000"/>
              </a:lnSpc>
              <a:spcBef>
                <a:spcPts val="0"/>
              </a:spcBef>
              <a:spcAft>
                <a:spcPts val="0"/>
              </a:spcAft>
            </a:pPr>
            <a:r>
              <a:rPr lang="nl-NL" sz="1600" dirty="0">
                <a:ea typeface="Calibri" panose="020F0502020204030204" pitchFamily="34" charset="0"/>
              </a:rPr>
              <a:t>THAB - tegemoetkoming voor hulp aan bejaarden</a:t>
            </a:r>
          </a:p>
          <a:p>
            <a:pPr>
              <a:lnSpc>
                <a:spcPct val="100000"/>
              </a:lnSpc>
              <a:spcBef>
                <a:spcPts val="0"/>
              </a:spcBef>
              <a:spcAft>
                <a:spcPts val="0"/>
              </a:spcAft>
            </a:pPr>
            <a:r>
              <a:rPr lang="nl-NL" sz="1600" dirty="0">
                <a:ea typeface="Calibri" panose="020F0502020204030204" pitchFamily="34" charset="0"/>
              </a:rPr>
              <a:t>VAZG - Vlaams agentschap Zorg en Gezondheid</a:t>
            </a:r>
          </a:p>
          <a:p>
            <a:pPr>
              <a:lnSpc>
                <a:spcPct val="100000"/>
              </a:lnSpc>
              <a:spcBef>
                <a:spcPts val="0"/>
              </a:spcBef>
              <a:spcAft>
                <a:spcPts val="0"/>
              </a:spcAft>
            </a:pPr>
            <a:r>
              <a:rPr lang="nl-NL" sz="1600" dirty="0">
                <a:ea typeface="Calibri" panose="020F0502020204030204" pitchFamily="34" charset="0"/>
              </a:rPr>
              <a:t>VGC - Vlaamse Gemeenschapscommissie</a:t>
            </a:r>
          </a:p>
          <a:p>
            <a:pPr>
              <a:lnSpc>
                <a:spcPct val="100000"/>
              </a:lnSpc>
              <a:spcBef>
                <a:spcPts val="0"/>
              </a:spcBef>
              <a:spcAft>
                <a:spcPts val="0"/>
              </a:spcAft>
            </a:pPr>
            <a:r>
              <a:rPr lang="nl-NL" sz="1600" dirty="0">
                <a:ea typeface="Calibri" panose="020F0502020204030204" pitchFamily="34" charset="0"/>
              </a:rPr>
              <a:t>VLABEL - Vlaamse Belastingdienst</a:t>
            </a:r>
          </a:p>
          <a:p>
            <a:pPr>
              <a:lnSpc>
                <a:spcPct val="100000"/>
              </a:lnSpc>
              <a:spcBef>
                <a:spcPts val="0"/>
              </a:spcBef>
              <a:spcAft>
                <a:spcPts val="0"/>
              </a:spcAft>
            </a:pPr>
            <a:r>
              <a:rPr lang="nl-NL" sz="1600" dirty="0">
                <a:ea typeface="Calibri" panose="020F0502020204030204" pitchFamily="34" charset="0"/>
              </a:rPr>
              <a:t>VLAIO - agentschap Innoveren &amp; Ondernemen</a:t>
            </a:r>
          </a:p>
          <a:p>
            <a:pPr>
              <a:lnSpc>
                <a:spcPct val="100000"/>
              </a:lnSpc>
              <a:spcBef>
                <a:spcPts val="0"/>
              </a:spcBef>
              <a:spcAft>
                <a:spcPts val="0"/>
              </a:spcAft>
            </a:pPr>
            <a:r>
              <a:rPr lang="nl-NL" sz="1600" dirty="0">
                <a:ea typeface="Calibri" panose="020F0502020204030204" pitchFamily="34" charset="0"/>
              </a:rPr>
              <a:t>VSB - Vlaamse sociale bescherming</a:t>
            </a:r>
          </a:p>
          <a:p>
            <a:pPr>
              <a:lnSpc>
                <a:spcPct val="100000"/>
              </a:lnSpc>
              <a:spcBef>
                <a:spcPts val="0"/>
              </a:spcBef>
              <a:spcAft>
                <a:spcPts val="0"/>
              </a:spcAft>
            </a:pPr>
            <a:r>
              <a:rPr lang="nl-NL" sz="1600" dirty="0">
                <a:ea typeface="Calibri" panose="020F0502020204030204" pitchFamily="34" charset="0"/>
              </a:rPr>
              <a:t>VUTG - Vlaams agentschap Uitbetaling Groeipakket</a:t>
            </a:r>
          </a:p>
          <a:p>
            <a:pPr>
              <a:lnSpc>
                <a:spcPct val="100000"/>
              </a:lnSpc>
              <a:spcBef>
                <a:spcPts val="0"/>
              </a:spcBef>
              <a:spcAft>
                <a:spcPts val="0"/>
              </a:spcAft>
            </a:pPr>
            <a:r>
              <a:rPr lang="nl-NL" sz="1600" dirty="0">
                <a:ea typeface="Calibri" panose="020F0502020204030204" pitchFamily="34" charset="0"/>
              </a:rPr>
              <a:t>ZBO - zorgbudget voor ouderen met zorgnood</a:t>
            </a:r>
          </a:p>
        </p:txBody>
      </p:sp>
    </p:spTree>
    <p:extLst>
      <p:ext uri="{BB962C8B-B14F-4D97-AF65-F5344CB8AC3E}">
        <p14:creationId xmlns:p14="http://schemas.microsoft.com/office/powerpoint/2010/main" val="22663399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374664"/>
        </a:solidFill>
        <a:effectLst/>
      </p:bgPr>
    </p:bg>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324082" y="2721114"/>
              <a:ext cx="67218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en-US" sz="4000" b="1" i="0" u="none" strike="noStrike" kern="1200" cap="none" spc="0" normalizeH="0" baseline="0" noProof="0" dirty="0">
                  <a:ln>
                    <a:noFill/>
                  </a:ln>
                  <a:solidFill>
                    <a:srgbClr val="374664"/>
                  </a:solidFill>
                  <a:effectLst/>
                  <a:uLnTx/>
                  <a:uFillTx/>
                  <a:latin typeface="Microsoft JhengHei Light" panose="020B0304030504040204" pitchFamily="34" charset="-120"/>
                  <a:ea typeface="Microsoft JhengHei Light" panose="020B0304030504040204" pitchFamily="34" charset="-120"/>
                  <a:cs typeface="+mn-cs"/>
                </a:rPr>
                <a:t>Dank u voor uw vragen</a:t>
              </a:r>
              <a:endParaRPr kumimoji="0" lang="fr-BE" altLang="en-US" sz="4000" b="1" i="0" u="none" strike="noStrike" kern="1200" cap="none" spc="0" normalizeH="0" baseline="0" noProof="0" dirty="0">
                <a:ln>
                  <a:noFill/>
                </a:ln>
                <a:solidFill>
                  <a:srgbClr val="374664"/>
                </a:solidFill>
                <a:effectLst/>
                <a:uLnTx/>
                <a:uFillTx/>
                <a:latin typeface="Microsoft JhengHei Light" panose="020B0304030504040204" pitchFamily="34" charset="-120"/>
                <a:ea typeface="Microsoft JhengHei Light" panose="020B0304030504040204" pitchFamily="34" charset="-120"/>
                <a:cs typeface="+mn-cs"/>
              </a:endParaRPr>
            </a:p>
          </p:txBody>
        </p:sp>
      </p:grpSp>
    </p:spTree>
    <p:extLst>
      <p:ext uri="{BB962C8B-B14F-4D97-AF65-F5344CB8AC3E}">
        <p14:creationId xmlns:p14="http://schemas.microsoft.com/office/powerpoint/2010/main" val="387878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8044"/>
            <a:ext cx="10515600" cy="4887708"/>
          </a:xfrm>
        </p:spPr>
        <p:txBody>
          <a:bodyPr>
            <a:normAutofit/>
          </a:bodyPr>
          <a:lstStyle/>
          <a:p>
            <a:r>
              <a:rPr lang="fr-FR" b="1" dirty="0" err="1"/>
              <a:t>elektronische</a:t>
            </a:r>
            <a:r>
              <a:rPr lang="fr-FR" b="1" dirty="0"/>
              <a:t> </a:t>
            </a:r>
            <a:r>
              <a:rPr lang="fr-FR" b="1" dirty="0" err="1"/>
              <a:t>uitwisseling</a:t>
            </a:r>
            <a:r>
              <a:rPr lang="fr-FR" b="1" dirty="0"/>
              <a:t> van </a:t>
            </a:r>
            <a:r>
              <a:rPr lang="fr-FR" b="1" dirty="0" err="1"/>
              <a:t>informatie</a:t>
            </a:r>
            <a:endParaRPr lang="fr-FR" b="1" dirty="0"/>
          </a:p>
          <a:p>
            <a:pPr lvl="1"/>
            <a:r>
              <a:rPr lang="nl-NL" dirty="0"/>
              <a:t>eenmaal ingezameld en gevalideerd wordt de informatie zoveel mogelijk elektronisch opgeslagen, beheerd en uitgewisseld, om manuele </a:t>
            </a:r>
            <a:r>
              <a:rPr lang="nl-NL" dirty="0" err="1"/>
              <a:t>heringave</a:t>
            </a:r>
            <a:r>
              <a:rPr lang="nl-NL" dirty="0"/>
              <a:t> te vermijden</a:t>
            </a:r>
          </a:p>
          <a:p>
            <a:pPr lvl="1"/>
            <a:r>
              <a:rPr lang="nl-NL" dirty="0"/>
              <a:t>informatie wordt enkel uitgewisseld met het akkoord van de betrokkene of wanneer dat nodig is voor de behoeften van de organisatie, het beleid of de regelgeving</a:t>
            </a:r>
          </a:p>
          <a:p>
            <a:pPr lvl="1"/>
            <a:r>
              <a:rPr lang="nl-NL" dirty="0"/>
              <a:t>de elektronische uitwisseling van informatie geschiedt op initiatief van</a:t>
            </a:r>
          </a:p>
          <a:p>
            <a:pPr lvl="2"/>
            <a:r>
              <a:rPr lang="nl-NL" dirty="0"/>
              <a:t>de instantie die over de informatie beschikt of</a:t>
            </a:r>
          </a:p>
          <a:p>
            <a:pPr lvl="2"/>
            <a:r>
              <a:rPr lang="nl-NL" dirty="0"/>
              <a:t>de instantie die de informatie nodig heeft of</a:t>
            </a:r>
          </a:p>
          <a:p>
            <a:pPr lvl="2"/>
            <a:r>
              <a:rPr lang="nl-NL" dirty="0"/>
              <a:t>de dienstenintegrator </a:t>
            </a:r>
          </a:p>
          <a:p>
            <a:pPr lvl="1"/>
            <a:r>
              <a:rPr lang="nl-NL" dirty="0"/>
              <a:t>de elektronische uitwisseling van informatie geschiedt aan de hand van een functioneel en technisch </a:t>
            </a:r>
            <a:r>
              <a:rPr lang="nl-NL" dirty="0" err="1"/>
              <a:t>interoperabiliteitsframework</a:t>
            </a:r>
            <a:r>
              <a:rPr lang="nl-NL" dirty="0"/>
              <a:t> dat geleidelijk maar permanent mee-evolueert met open marktstandaarden en onafhankelijk is van de gebruikte techniek van informatie-uitwisseling</a:t>
            </a:r>
          </a:p>
          <a:p>
            <a:pPr lvl="1"/>
            <a:r>
              <a:rPr lang="nl-BE" dirty="0"/>
              <a:t>proactief gebruik van informatie voor</a:t>
            </a:r>
          </a:p>
          <a:p>
            <a:pPr lvl="2"/>
            <a:r>
              <a:rPr lang="nl-BE" dirty="0"/>
              <a:t>de automatische toekenning van rechten</a:t>
            </a:r>
          </a:p>
          <a:p>
            <a:pPr lvl="2"/>
            <a:r>
              <a:rPr lang="nl-BE" dirty="0"/>
              <a:t>de voorinvulling bij de informatie-inzameling</a:t>
            </a:r>
          </a:p>
          <a:p>
            <a:pPr lvl="2"/>
            <a:r>
              <a:rPr lang="nl-BE" dirty="0"/>
              <a:t>een gerichte informatieverstrekking aan de betrokkenen</a:t>
            </a:r>
          </a:p>
        </p:txBody>
      </p:sp>
      <p:sp>
        <p:nvSpPr>
          <p:cNvPr id="5" name="Title 1"/>
          <p:cNvSpPr>
            <a:spLocks noGrp="1"/>
          </p:cNvSpPr>
          <p:nvPr>
            <p:ph type="title"/>
          </p:nvPr>
        </p:nvSpPr>
        <p:spPr>
          <a:xfrm>
            <a:off x="838200" y="257545"/>
            <a:ext cx="10515600" cy="1325563"/>
          </a:xfrm>
          <a:noFill/>
        </p:spPr>
        <p:txBody>
          <a:bodyPr/>
          <a:lstStyle/>
          <a:p>
            <a:r>
              <a:rPr lang="nl-BE" dirty="0"/>
              <a:t>Kruispuntbankmodel / gemeenschappelijke principes</a:t>
            </a:r>
            <a:endParaRPr lang="en-US" dirty="0"/>
          </a:p>
        </p:txBody>
      </p:sp>
    </p:spTree>
    <p:extLst>
      <p:ext uri="{BB962C8B-B14F-4D97-AF65-F5344CB8AC3E}">
        <p14:creationId xmlns:p14="http://schemas.microsoft.com/office/powerpoint/2010/main" val="354667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Kruispuntbankmodel / gemeenschappelijke principes</a:t>
            </a:r>
            <a:endParaRPr lang="en-US" dirty="0"/>
          </a:p>
        </p:txBody>
      </p:sp>
      <p:sp>
        <p:nvSpPr>
          <p:cNvPr id="3" name="Content Placeholder 2"/>
          <p:cNvSpPr>
            <a:spLocks noGrp="1"/>
          </p:cNvSpPr>
          <p:nvPr>
            <p:ph idx="1"/>
          </p:nvPr>
        </p:nvSpPr>
        <p:spPr/>
        <p:txBody>
          <a:bodyPr>
            <a:normAutofit/>
          </a:bodyPr>
          <a:lstStyle/>
          <a:p>
            <a:r>
              <a:rPr lang="nl-BE" b="1" dirty="0"/>
              <a:t>beveiliging van informatie</a:t>
            </a:r>
          </a:p>
          <a:p>
            <a:pPr lvl="1"/>
            <a:r>
              <a:rPr lang="nl-BE" dirty="0"/>
              <a:t>de veiligheid, de integriteit en de vertrouwelijkheid van de verwerkte informatie wordt gewaarborgd door een geïntegreerd geheel van structurele, organisatorische, ICT-technische, fysieke, </a:t>
            </a:r>
            <a:r>
              <a:rPr lang="nl-BE" dirty="0" err="1"/>
              <a:t>personeelsgebonden</a:t>
            </a:r>
            <a:r>
              <a:rPr lang="nl-BE" dirty="0"/>
              <a:t> en andere veiligheidsmaatregelen</a:t>
            </a:r>
            <a:endParaRPr lang="nl-BE" strike="sngStrike" dirty="0">
              <a:highlight>
                <a:srgbClr val="FFFF00"/>
              </a:highlight>
            </a:endParaRPr>
          </a:p>
          <a:p>
            <a:pPr lvl="1"/>
            <a:r>
              <a:rPr lang="nl-BE" dirty="0"/>
              <a:t>persoonsgegevens worden enkel gebruikt voor doeleinden die verenigbaar zijn met de doeleinden waarvoor ze zijn ingezameld</a:t>
            </a:r>
            <a:endParaRPr lang="fr-FR" sz="500" dirty="0"/>
          </a:p>
          <a:p>
            <a:pPr lvl="1"/>
            <a:r>
              <a:rPr lang="nl-BE" dirty="0"/>
              <a:t>persoonsgegevens zijn slechts toegankelijk voor daartoe gemachtigde gebruikers op basis van de behoeften van de organisatie, de toepassing van het beleid of de regelgeving</a:t>
            </a:r>
          </a:p>
          <a:p>
            <a:pPr lvl="1"/>
            <a:r>
              <a:rPr lang="nl-BE" dirty="0"/>
              <a:t>behalve in de gevallen waarin de toegang bij wet is voorzien, wordt de toegangsmachtiging tot de persoonsgegevens door het Informatieveiligheidscomité verleend</a:t>
            </a:r>
          </a:p>
          <a:p>
            <a:pPr marL="0" indent="0">
              <a:buNone/>
            </a:pPr>
            <a:endParaRPr lang="fr-FR" sz="2000" dirty="0"/>
          </a:p>
        </p:txBody>
      </p:sp>
    </p:spTree>
    <p:extLst>
      <p:ext uri="{BB962C8B-B14F-4D97-AF65-F5344CB8AC3E}">
        <p14:creationId xmlns:p14="http://schemas.microsoft.com/office/powerpoint/2010/main" val="240800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Kruispuntbankmodel / gemeenschappelijke principes</a:t>
            </a:r>
            <a:endParaRPr lang="en-US" dirty="0"/>
          </a:p>
        </p:txBody>
      </p:sp>
      <p:sp>
        <p:nvSpPr>
          <p:cNvPr id="3" name="Content Placeholder 2"/>
          <p:cNvSpPr>
            <a:spLocks noGrp="1"/>
          </p:cNvSpPr>
          <p:nvPr>
            <p:ph idx="1"/>
          </p:nvPr>
        </p:nvSpPr>
        <p:spPr/>
        <p:txBody>
          <a:bodyPr>
            <a:normAutofit fontScale="92500" lnSpcReduction="20000"/>
          </a:bodyPr>
          <a:lstStyle/>
          <a:p>
            <a:r>
              <a:rPr lang="nl-BE" sz="2200" b="1" dirty="0"/>
              <a:t>security &amp; privacy </a:t>
            </a:r>
            <a:r>
              <a:rPr lang="nl-BE" sz="2200" b="1" dirty="0" err="1"/>
              <a:t>by</a:t>
            </a:r>
            <a:r>
              <a:rPr lang="nl-BE" sz="2200" b="1" dirty="0"/>
              <a:t> design</a:t>
            </a:r>
          </a:p>
          <a:p>
            <a:pPr lvl="1"/>
            <a:r>
              <a:rPr lang="nl-BE" sz="1900" dirty="0"/>
              <a:t>elke mededeling van persoonsgegevens aan derden vereist een machtiging van het Informatieveiligheidscomité</a:t>
            </a:r>
          </a:p>
          <a:p>
            <a:pPr lvl="1"/>
            <a:r>
              <a:rPr lang="nl-BE" sz="1900" dirty="0"/>
              <a:t>de machtigingen tot mededeling van persoonsgegevens zijn publiek</a:t>
            </a:r>
          </a:p>
          <a:p>
            <a:pPr lvl="1"/>
            <a:r>
              <a:rPr lang="nl-BE" sz="1900" dirty="0"/>
              <a:t>elke concrete elektronische uitwisseling van persoonsgegevens wordt preventief getoetst op conformiteit met de geldende machtigingen </a:t>
            </a:r>
            <a:r>
              <a:rPr lang="nl-NL" sz="1900" dirty="0"/>
              <a:t>door een andere instantie dan degene die de informatie ter beschikking stelt of de informatie nodig heeft, in </a:t>
            </a:r>
            <a:r>
              <a:rPr lang="nl-NL" sz="1900" dirty="0" err="1"/>
              <a:t>casu</a:t>
            </a:r>
            <a:r>
              <a:rPr lang="nl-NL" sz="1900" dirty="0"/>
              <a:t> de dienstenintegrator met kruispuntfunctie</a:t>
            </a:r>
            <a:endParaRPr lang="fr-FR" sz="1900" dirty="0"/>
          </a:p>
          <a:p>
            <a:pPr lvl="1"/>
            <a:r>
              <a:rPr lang="nl-NL" sz="1900" dirty="0"/>
              <a:t>elke elektronische uitwisseling van persoonsgegevens wordt gelogd om eventueel oneigenlijk gebruik ex post te kunnen traceren</a:t>
            </a:r>
          </a:p>
          <a:p>
            <a:pPr lvl="1"/>
            <a:r>
              <a:rPr lang="nl-BE" sz="1900" dirty="0"/>
              <a:t>telkens informatie wordt gebruikt voor een beslissing, wordt de gebruikte informatie meegedeeld bij de mededeling van de beslissing</a:t>
            </a:r>
          </a:p>
          <a:p>
            <a:pPr lvl="1"/>
            <a:r>
              <a:rPr lang="nl-BE" sz="1900" dirty="0"/>
              <a:t>elke persoon heeft recht op toegang en, in geval de gegevens onjuist zijn, op verbetering van zijn eigen persoonsgegevens</a:t>
            </a:r>
          </a:p>
          <a:p>
            <a:pPr lvl="1"/>
            <a:r>
              <a:rPr lang="fr-FR" sz="1900" dirty="0" err="1"/>
              <a:t>bij</a:t>
            </a:r>
            <a:r>
              <a:rPr lang="fr-FR" sz="1900" dirty="0"/>
              <a:t> </a:t>
            </a:r>
            <a:r>
              <a:rPr lang="fr-FR" sz="1900" dirty="0" err="1"/>
              <a:t>elke</a:t>
            </a:r>
            <a:r>
              <a:rPr lang="fr-FR" sz="1900" dirty="0"/>
              <a:t> </a:t>
            </a:r>
            <a:r>
              <a:rPr lang="fr-FR" sz="1900" dirty="0" err="1"/>
              <a:t>instelling</a:t>
            </a:r>
            <a:r>
              <a:rPr lang="fr-FR" sz="1900" dirty="0"/>
              <a:t> die </a:t>
            </a:r>
            <a:r>
              <a:rPr lang="fr-FR" sz="1900" dirty="0" err="1"/>
              <a:t>aan</a:t>
            </a:r>
            <a:r>
              <a:rPr lang="fr-FR" sz="1900" dirty="0"/>
              <a:t> de </a:t>
            </a:r>
            <a:r>
              <a:rPr lang="fr-FR" sz="1900" dirty="0" err="1"/>
              <a:t>elektronische</a:t>
            </a:r>
            <a:r>
              <a:rPr lang="fr-FR" sz="1900" dirty="0"/>
              <a:t> </a:t>
            </a:r>
            <a:r>
              <a:rPr lang="fr-FR" sz="1900" dirty="0" err="1"/>
              <a:t>gegevensstroom</a:t>
            </a:r>
            <a:r>
              <a:rPr lang="fr-FR" sz="1900" dirty="0"/>
              <a:t> </a:t>
            </a:r>
            <a:r>
              <a:rPr lang="fr-FR" sz="1900" dirty="0" err="1"/>
              <a:t>deelneemt</a:t>
            </a:r>
            <a:r>
              <a:rPr lang="fr-FR" sz="1900" dirty="0"/>
              <a:t> </a:t>
            </a:r>
            <a:r>
              <a:rPr lang="fr-FR" sz="1900" dirty="0" err="1"/>
              <a:t>wordt</a:t>
            </a:r>
            <a:r>
              <a:rPr lang="fr-FR" sz="1900" dirty="0"/>
              <a:t> </a:t>
            </a:r>
            <a:r>
              <a:rPr lang="fr-FR" sz="1900" dirty="0" err="1"/>
              <a:t>een</a:t>
            </a:r>
            <a:r>
              <a:rPr lang="nl-BE" sz="1900" dirty="0"/>
              <a:t> informatieveiligheidsdienst opgericht die een adviserende, stimulerende, documenterende en controlerende taak heeft</a:t>
            </a:r>
          </a:p>
          <a:p>
            <a:pPr lvl="1"/>
            <a:r>
              <a:rPr lang="nl-BE" sz="1900" dirty="0"/>
              <a:t>geheel van structurele, organisatorische, juridische en technische maatregelen, beschreven in </a:t>
            </a:r>
            <a:r>
              <a:rPr lang="nl-BE" sz="1900" dirty="0" err="1"/>
              <a:t>policies</a:t>
            </a:r>
            <a:r>
              <a:rPr lang="nl-BE" sz="1900" dirty="0"/>
              <a:t> op basis van ISO-standaard 27xxx</a:t>
            </a:r>
            <a:endParaRPr lang="fr-FR" sz="1900" dirty="0"/>
          </a:p>
        </p:txBody>
      </p:sp>
    </p:spTree>
    <p:extLst>
      <p:ext uri="{BB962C8B-B14F-4D97-AF65-F5344CB8AC3E}">
        <p14:creationId xmlns:p14="http://schemas.microsoft.com/office/powerpoint/2010/main" val="160059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Kruispuntbankmodel</a:t>
            </a:r>
            <a:r>
              <a:rPr lang="en-US" dirty="0"/>
              <a:t> / </a:t>
            </a:r>
            <a:r>
              <a:rPr lang="en-US" dirty="0" err="1"/>
              <a:t>dienstenintegrator</a:t>
            </a:r>
            <a:endParaRPr lang="en-US" dirty="0"/>
          </a:p>
        </p:txBody>
      </p:sp>
      <p:sp>
        <p:nvSpPr>
          <p:cNvPr id="3" name="Content Placeholder 2"/>
          <p:cNvSpPr>
            <a:spLocks noGrp="1"/>
          </p:cNvSpPr>
          <p:nvPr>
            <p:ph idx="1"/>
          </p:nvPr>
        </p:nvSpPr>
        <p:spPr/>
        <p:txBody>
          <a:bodyPr>
            <a:normAutofit/>
          </a:bodyPr>
          <a:lstStyle/>
          <a:p>
            <a:r>
              <a:rPr lang="nl-BE" b="1" dirty="0"/>
              <a:t>dienstenintegrator</a:t>
            </a:r>
            <a:r>
              <a:rPr lang="nl-BE" dirty="0"/>
              <a:t> met kruispuntfunctie en beheerd door de vertegenwoordigers van de actoren van de betrokken sector teneinde </a:t>
            </a:r>
          </a:p>
          <a:p>
            <a:pPr lvl="1"/>
            <a:r>
              <a:rPr lang="nl-BE" dirty="0"/>
              <a:t>hun vertrouwen te genieten</a:t>
            </a:r>
          </a:p>
          <a:p>
            <a:pPr lvl="1"/>
            <a:r>
              <a:rPr lang="nl-BE" dirty="0"/>
              <a:t>een klantgerichte werking te waarborgen</a:t>
            </a:r>
          </a:p>
          <a:p>
            <a:r>
              <a:rPr lang="nl-BE" b="1" dirty="0"/>
              <a:t>opdrachten</a:t>
            </a:r>
            <a:r>
              <a:rPr lang="nl-BE" dirty="0"/>
              <a:t> van de dienstenintegrator</a:t>
            </a:r>
          </a:p>
          <a:p>
            <a:pPr lvl="1"/>
            <a:r>
              <a:rPr lang="nl-BE" dirty="0"/>
              <a:t>vastleggen van de </a:t>
            </a:r>
            <a:r>
              <a:rPr lang="nl-BE" b="1" dirty="0"/>
              <a:t>visie</a:t>
            </a:r>
            <a:r>
              <a:rPr lang="nl-BE" dirty="0"/>
              <a:t> inzake geïntegreerde elektronische dienstverlening in de betrokken sector</a:t>
            </a:r>
          </a:p>
          <a:p>
            <a:pPr lvl="1"/>
            <a:r>
              <a:rPr lang="nl-BE" dirty="0"/>
              <a:t>vastleggen en promoten van de visie en de </a:t>
            </a:r>
            <a:r>
              <a:rPr lang="nl-BE" b="1" dirty="0"/>
              <a:t>gemeenschappelijke basisprincipes </a:t>
            </a:r>
            <a:r>
              <a:rPr lang="nl-BE" dirty="0"/>
              <a:t>in de betrokken sector</a:t>
            </a:r>
          </a:p>
          <a:p>
            <a:pPr lvl="1"/>
            <a:r>
              <a:rPr lang="nl-BE" dirty="0"/>
              <a:t>coördineren van de </a:t>
            </a:r>
            <a:r>
              <a:rPr lang="nl-BE" b="1" dirty="0"/>
              <a:t>procesoptimalisatie</a:t>
            </a:r>
          </a:p>
          <a:p>
            <a:pPr lvl="1"/>
            <a:r>
              <a:rPr lang="nl-BE" dirty="0"/>
              <a:t>programma- en projectbeheer</a:t>
            </a:r>
          </a:p>
          <a:p>
            <a:pPr lvl="1"/>
            <a:r>
              <a:rPr lang="nl-BE" dirty="0"/>
              <a:t>vastleggen, implementeren en beheren van het </a:t>
            </a:r>
            <a:r>
              <a:rPr lang="nl-BE" b="1" dirty="0"/>
              <a:t>samenwerkingsplatform</a:t>
            </a:r>
          </a:p>
          <a:p>
            <a:pPr lvl="2"/>
            <a:r>
              <a:rPr lang="nl-BE" dirty="0"/>
              <a:t>technisch: architectuur en standaarden voor veilige uitwisseling van informatie</a:t>
            </a:r>
          </a:p>
          <a:p>
            <a:pPr lvl="2"/>
            <a:r>
              <a:rPr lang="nl-BE" dirty="0"/>
              <a:t>semantisch: begripsharmonisatie en coördinatie van de aanpassingen van de regelgeving</a:t>
            </a:r>
          </a:p>
          <a:p>
            <a:pPr lvl="2"/>
            <a:r>
              <a:rPr lang="nl-BE" dirty="0"/>
              <a:t>business logica en </a:t>
            </a:r>
            <a:r>
              <a:rPr lang="nl-BE" dirty="0" err="1"/>
              <a:t>orchestratie</a:t>
            </a:r>
            <a:endParaRPr lang="nl-BE" dirty="0"/>
          </a:p>
          <a:p>
            <a:pPr lvl="2"/>
            <a:r>
              <a:rPr lang="nl-BE" dirty="0"/>
              <a:t>bevorderen van dienstengeoriënteerde toepassingen</a:t>
            </a:r>
          </a:p>
        </p:txBody>
      </p:sp>
    </p:spTree>
    <p:extLst>
      <p:ext uri="{BB962C8B-B14F-4D97-AF65-F5344CB8AC3E}">
        <p14:creationId xmlns:p14="http://schemas.microsoft.com/office/powerpoint/2010/main" val="385760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Kruispuntbankmodel</a:t>
            </a:r>
            <a:r>
              <a:rPr lang="en-US" dirty="0"/>
              <a:t> / </a:t>
            </a:r>
            <a:r>
              <a:rPr lang="en-US" dirty="0" err="1"/>
              <a:t>dienstenintegrator</a:t>
            </a:r>
            <a:endParaRPr lang="en-US" dirty="0"/>
          </a:p>
        </p:txBody>
      </p:sp>
      <p:sp>
        <p:nvSpPr>
          <p:cNvPr id="3" name="Content Placeholder 2"/>
          <p:cNvSpPr>
            <a:spLocks noGrp="1"/>
          </p:cNvSpPr>
          <p:nvPr>
            <p:ph idx="1"/>
          </p:nvPr>
        </p:nvSpPr>
        <p:spPr/>
        <p:txBody>
          <a:bodyPr>
            <a:normAutofit/>
          </a:bodyPr>
          <a:lstStyle/>
          <a:p>
            <a:r>
              <a:rPr lang="nl-BE" b="1" dirty="0"/>
              <a:t>opdrachten</a:t>
            </a:r>
            <a:r>
              <a:rPr lang="nl-BE" dirty="0"/>
              <a:t> van de dienstenintegrator</a:t>
            </a:r>
          </a:p>
          <a:p>
            <a:pPr lvl="1"/>
            <a:r>
              <a:rPr lang="nl-BE" dirty="0"/>
              <a:t>beheer van een </a:t>
            </a:r>
            <a:r>
              <a:rPr lang="nl-BE" b="1" dirty="0"/>
              <a:t>verwijzingsrepertorium</a:t>
            </a:r>
            <a:r>
              <a:rPr lang="nl-BE" dirty="0"/>
              <a:t> (= basis voor de organisatie van de elektronische gegevensuitwisseling tussen de actoren van de betrokken sector)</a:t>
            </a:r>
          </a:p>
          <a:p>
            <a:pPr lvl="2"/>
            <a:r>
              <a:rPr lang="nl-BE" dirty="0"/>
              <a:t>inhoud</a:t>
            </a:r>
          </a:p>
          <a:p>
            <a:pPr lvl="3"/>
            <a:r>
              <a:rPr lang="nl-BE" dirty="0"/>
              <a:t>over welke personen is welke soort informatie waar beschikbaar m.b.t. welke periodes</a:t>
            </a:r>
          </a:p>
          <a:p>
            <a:pPr lvl="3"/>
            <a:r>
              <a:rPr lang="nl-BE" dirty="0"/>
              <a:t>welke actoren zijn gerechtigd om welke informatie over welke personen in welke omstandigheden te verkrijgen </a:t>
            </a:r>
          </a:p>
          <a:p>
            <a:pPr lvl="3"/>
            <a:r>
              <a:rPr lang="nl-BE" dirty="0"/>
              <a:t>welke actoren wensen welke informatie over welke personen in welke omstandigheden automatisch te verkrijgen</a:t>
            </a:r>
          </a:p>
          <a:p>
            <a:pPr lvl="2"/>
            <a:r>
              <a:rPr lang="nl-BE" dirty="0"/>
              <a:t>functies</a:t>
            </a:r>
          </a:p>
          <a:p>
            <a:pPr lvl="3"/>
            <a:r>
              <a:rPr lang="nl-BE" dirty="0"/>
              <a:t>preventieve toegangscontrole</a:t>
            </a:r>
          </a:p>
          <a:p>
            <a:pPr lvl="3"/>
            <a:r>
              <a:rPr lang="nl-BE" dirty="0"/>
              <a:t>routering van informatie</a:t>
            </a:r>
          </a:p>
          <a:p>
            <a:pPr lvl="3"/>
            <a:r>
              <a:rPr lang="nl-BE" dirty="0"/>
              <a:t>automatische mededeling van gewijzigde gegevens</a:t>
            </a:r>
          </a:p>
          <a:p>
            <a:pPr lvl="1"/>
            <a:r>
              <a:rPr lang="nl-BE" b="1" dirty="0"/>
              <a:t>veranderingsbeheer</a:t>
            </a:r>
            <a:r>
              <a:rPr lang="nl-BE" dirty="0"/>
              <a:t>, </a:t>
            </a:r>
            <a:r>
              <a:rPr lang="nl-BE" b="1" dirty="0"/>
              <a:t>vorming</a:t>
            </a:r>
            <a:r>
              <a:rPr lang="nl-BE" dirty="0"/>
              <a:t> en </a:t>
            </a:r>
            <a:r>
              <a:rPr lang="nl-BE" b="1" dirty="0"/>
              <a:t>coaching</a:t>
            </a:r>
          </a:p>
          <a:p>
            <a:pPr lvl="1"/>
            <a:r>
              <a:rPr lang="nl-BE" dirty="0"/>
              <a:t>optreden als </a:t>
            </a:r>
            <a:r>
              <a:rPr lang="nl-BE" b="1" dirty="0" err="1"/>
              <a:t>trusted</a:t>
            </a:r>
            <a:r>
              <a:rPr lang="nl-BE" b="1" dirty="0"/>
              <a:t> </a:t>
            </a:r>
            <a:r>
              <a:rPr lang="nl-BE" b="1" dirty="0" err="1"/>
              <a:t>third</a:t>
            </a:r>
            <a:r>
              <a:rPr lang="nl-BE" b="1" dirty="0"/>
              <a:t> party voor de codering en </a:t>
            </a:r>
            <a:r>
              <a:rPr lang="nl-BE" b="1" dirty="0" err="1"/>
              <a:t>anonimisering</a:t>
            </a:r>
            <a:r>
              <a:rPr lang="nl-BE" b="1" dirty="0"/>
              <a:t> van gegevens</a:t>
            </a:r>
          </a:p>
        </p:txBody>
      </p:sp>
    </p:spTree>
    <p:extLst>
      <p:ext uri="{BB962C8B-B14F-4D97-AF65-F5344CB8AC3E}">
        <p14:creationId xmlns:p14="http://schemas.microsoft.com/office/powerpoint/2010/main" val="213786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4F2240-AB97-45D1-B23E-E30DE4D28C73}"/>
              </a:ext>
            </a:extLst>
          </p:cNvPr>
          <p:cNvSpPr/>
          <p:nvPr/>
        </p:nvSpPr>
        <p:spPr>
          <a:xfrm>
            <a:off x="6310717" y="1509251"/>
            <a:ext cx="5186520" cy="4812891"/>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2B02DAE-82CB-4407-ADF2-0D195EF9DDE9}"/>
              </a:ext>
            </a:extLst>
          </p:cNvPr>
          <p:cNvSpPr>
            <a:spLocks noChangeAspect="1"/>
          </p:cNvSpPr>
          <p:nvPr/>
        </p:nvSpPr>
        <p:spPr>
          <a:xfrm>
            <a:off x="694764" y="1504335"/>
            <a:ext cx="5181600" cy="4817807"/>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F34A618-6602-4867-8D22-0BAAC6C6F625}"/>
              </a:ext>
            </a:extLst>
          </p:cNvPr>
          <p:cNvSpPr/>
          <p:nvPr/>
        </p:nvSpPr>
        <p:spPr>
          <a:xfrm>
            <a:off x="833279" y="1680447"/>
            <a:ext cx="4859597" cy="4415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noChangeAspect="1"/>
          </p:cNvSpPr>
          <p:nvPr>
            <p:ph sz="half" idx="1"/>
          </p:nvPr>
        </p:nvSpPr>
        <p:spPr/>
        <p:txBody>
          <a:bodyPr/>
          <a:lstStyle/>
          <a:p>
            <a:pPr marL="0" indent="0" algn="ctr">
              <a:buNone/>
            </a:pPr>
            <a:r>
              <a:rPr lang="nl-NL" b="1" dirty="0"/>
              <a:t>effectiviteit van beleid</a:t>
            </a:r>
          </a:p>
          <a:p>
            <a:pPr lvl="1"/>
            <a:endParaRPr lang="nl-NL" dirty="0"/>
          </a:p>
          <a:p>
            <a:pPr lvl="1"/>
            <a:r>
              <a:rPr lang="nl-NL" dirty="0"/>
              <a:t>informatiesystemen voor</a:t>
            </a:r>
          </a:p>
          <a:p>
            <a:pPr lvl="2"/>
            <a:r>
              <a:rPr lang="nl-NL" dirty="0"/>
              <a:t>beleidsondersteuning</a:t>
            </a:r>
          </a:p>
          <a:p>
            <a:pPr lvl="2"/>
            <a:r>
              <a:rPr lang="nl-NL" dirty="0"/>
              <a:t>onderzoek</a:t>
            </a:r>
          </a:p>
          <a:p>
            <a:pPr lvl="2"/>
            <a:r>
              <a:rPr lang="nl-NL" dirty="0"/>
              <a:t>beleidsevaluatie</a:t>
            </a:r>
          </a:p>
          <a:p>
            <a:pPr lvl="1"/>
            <a:r>
              <a:rPr lang="nl-NL" dirty="0"/>
              <a:t>strategische inzet van informatiesystemen </a:t>
            </a:r>
            <a:br>
              <a:rPr lang="nl-NL" dirty="0"/>
            </a:br>
            <a:r>
              <a:rPr lang="nl-NL" dirty="0"/>
              <a:t>voor</a:t>
            </a:r>
          </a:p>
          <a:p>
            <a:pPr lvl="2"/>
            <a:r>
              <a:rPr lang="nl-NL" dirty="0"/>
              <a:t>vermijden van non-take up (automatische toekenning)</a:t>
            </a:r>
          </a:p>
          <a:p>
            <a:pPr lvl="2"/>
            <a:r>
              <a:rPr lang="nl-NL" dirty="0"/>
              <a:t>sociale inclusie</a:t>
            </a:r>
          </a:p>
          <a:p>
            <a:pPr lvl="2"/>
            <a:r>
              <a:rPr lang="nl-NL" dirty="0"/>
              <a:t>fraudevermijding en -bestrijding</a:t>
            </a:r>
          </a:p>
          <a:p>
            <a:pPr lvl="2"/>
            <a:r>
              <a:rPr lang="nl-NL" dirty="0"/>
              <a:t>continuïteit in rechtentoekenning</a:t>
            </a:r>
          </a:p>
          <a:p>
            <a:pPr lvl="2"/>
            <a:r>
              <a:rPr lang="nl-NL" dirty="0"/>
              <a:t>…</a:t>
            </a:r>
          </a:p>
          <a:p>
            <a:pPr lvl="2"/>
            <a:endParaRPr lang="en-US" dirty="0"/>
          </a:p>
          <a:p>
            <a:pPr lvl="2"/>
            <a:endParaRPr lang="en-US" dirty="0"/>
          </a:p>
        </p:txBody>
      </p:sp>
      <p:sp>
        <p:nvSpPr>
          <p:cNvPr id="3" name="Title 2"/>
          <p:cNvSpPr>
            <a:spLocks noGrp="1"/>
          </p:cNvSpPr>
          <p:nvPr>
            <p:ph type="title"/>
          </p:nvPr>
        </p:nvSpPr>
        <p:spPr/>
        <p:txBody>
          <a:bodyPr/>
          <a:lstStyle/>
          <a:p>
            <a:r>
              <a:rPr lang="en-US" dirty="0" err="1"/>
              <a:t>Kruispuntbankmodel</a:t>
            </a:r>
            <a:endParaRPr lang="en-US" dirty="0"/>
          </a:p>
        </p:txBody>
      </p:sp>
      <p:sp>
        <p:nvSpPr>
          <p:cNvPr id="8" name="Rectangle: Rounded Corners 7">
            <a:extLst>
              <a:ext uri="{FF2B5EF4-FFF2-40B4-BE49-F238E27FC236}">
                <a16:creationId xmlns:a16="http://schemas.microsoft.com/office/drawing/2014/main" id="{ABF7F0C6-3D5E-4AB3-A556-E2569002ABDF}"/>
              </a:ext>
            </a:extLst>
          </p:cNvPr>
          <p:cNvSpPr/>
          <p:nvPr/>
        </p:nvSpPr>
        <p:spPr>
          <a:xfrm>
            <a:off x="6501595" y="1695196"/>
            <a:ext cx="4859597" cy="4415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p:cNvSpPr>
            <a:spLocks noGrp="1"/>
          </p:cNvSpPr>
          <p:nvPr>
            <p:ph sz="half" idx="10"/>
          </p:nvPr>
        </p:nvSpPr>
        <p:spPr>
          <a:xfrm>
            <a:off x="6310716" y="1834585"/>
            <a:ext cx="5181600" cy="4351338"/>
          </a:xfrm>
        </p:spPr>
        <p:txBody>
          <a:bodyPr>
            <a:normAutofit/>
          </a:bodyPr>
          <a:lstStyle/>
          <a:p>
            <a:pPr marL="0" indent="0" algn="ctr">
              <a:buNone/>
            </a:pPr>
            <a:r>
              <a:rPr lang="nl-BE" b="1" dirty="0" err="1"/>
              <a:t>effeciëntie</a:t>
            </a:r>
            <a:r>
              <a:rPr lang="nl-BE" b="1" dirty="0"/>
              <a:t> beleidsuitvoering</a:t>
            </a:r>
          </a:p>
          <a:p>
            <a:pPr lvl="1"/>
            <a:r>
              <a:rPr lang="nl-BE" sz="1600" dirty="0" err="1"/>
              <a:t>operational</a:t>
            </a:r>
            <a:r>
              <a:rPr lang="nl-BE" sz="1600" dirty="0"/>
              <a:t> excellence</a:t>
            </a:r>
          </a:p>
          <a:p>
            <a:pPr lvl="1"/>
            <a:r>
              <a:rPr lang="nl-BE" sz="1600" dirty="0"/>
              <a:t>gegevensbeheer en -beveiliging</a:t>
            </a:r>
          </a:p>
          <a:p>
            <a:pPr lvl="2"/>
            <a:r>
              <a:rPr lang="nl-BE" dirty="0"/>
              <a:t>eenmalig ingezameld en gevalideerd</a:t>
            </a:r>
          </a:p>
          <a:p>
            <a:pPr lvl="2"/>
            <a:r>
              <a:rPr lang="nl-BE" dirty="0"/>
              <a:t>juist en tijdig beschikbaar</a:t>
            </a:r>
          </a:p>
          <a:p>
            <a:pPr lvl="2"/>
            <a:r>
              <a:rPr lang="nl-BE" dirty="0"/>
              <a:t>herbruikbaar en gedeeld</a:t>
            </a:r>
          </a:p>
          <a:p>
            <a:pPr lvl="1"/>
            <a:r>
              <a:rPr lang="nl-BE" sz="1600" dirty="0"/>
              <a:t>processen</a:t>
            </a:r>
          </a:p>
          <a:p>
            <a:pPr lvl="2"/>
            <a:r>
              <a:rPr lang="nl-BE" dirty="0"/>
              <a:t>event </a:t>
            </a:r>
            <a:r>
              <a:rPr lang="nl-BE" dirty="0" err="1"/>
              <a:t>driven</a:t>
            </a:r>
            <a:endParaRPr lang="nl-BE" dirty="0"/>
          </a:p>
          <a:p>
            <a:pPr lvl="2"/>
            <a:r>
              <a:rPr lang="nl-BE" dirty="0"/>
              <a:t>procesketen</a:t>
            </a:r>
          </a:p>
          <a:p>
            <a:pPr lvl="2"/>
            <a:r>
              <a:rPr lang="nl-BE" dirty="0"/>
              <a:t>taakverdeling tussen actoren in functie van competentie</a:t>
            </a:r>
          </a:p>
          <a:p>
            <a:pPr lvl="1"/>
            <a:r>
              <a:rPr lang="nl-BE" sz="1600" dirty="0"/>
              <a:t>architectuur</a:t>
            </a:r>
          </a:p>
          <a:p>
            <a:pPr lvl="2"/>
            <a:r>
              <a:rPr lang="nl-BE" dirty="0"/>
              <a:t>Service </a:t>
            </a:r>
            <a:r>
              <a:rPr lang="nl-BE" dirty="0" err="1"/>
              <a:t>Oriented</a:t>
            </a:r>
            <a:r>
              <a:rPr lang="nl-BE" dirty="0"/>
              <a:t> Architecture</a:t>
            </a:r>
          </a:p>
          <a:p>
            <a:pPr lvl="2"/>
            <a:r>
              <a:rPr lang="nl-BE" dirty="0" err="1"/>
              <a:t>modulariteit</a:t>
            </a:r>
            <a:r>
              <a:rPr lang="nl-BE" dirty="0"/>
              <a:t> en inkapseling </a:t>
            </a:r>
          </a:p>
          <a:p>
            <a:pPr lvl="2"/>
            <a:r>
              <a:rPr lang="nl-BE" dirty="0" err="1"/>
              <a:t>synergieën</a:t>
            </a:r>
            <a:r>
              <a:rPr lang="nl-BE" dirty="0"/>
              <a:t> via </a:t>
            </a:r>
            <a:r>
              <a:rPr lang="nl-BE" dirty="0" err="1"/>
              <a:t>cloud</a:t>
            </a:r>
            <a:r>
              <a:rPr lang="nl-BE" dirty="0"/>
              <a:t>- en containertechnologie </a:t>
            </a:r>
          </a:p>
          <a:p>
            <a:pPr lvl="2"/>
            <a:endParaRPr lang="en-US" dirty="0"/>
          </a:p>
        </p:txBody>
      </p:sp>
    </p:spTree>
    <p:extLst>
      <p:ext uri="{BB962C8B-B14F-4D97-AF65-F5344CB8AC3E}">
        <p14:creationId xmlns:p14="http://schemas.microsoft.com/office/powerpoint/2010/main" val="175660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55438" y="2643145"/>
              <a:ext cx="84590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3. </a:t>
              </a:r>
              <a:r>
                <a:rPr kumimoji="0" lang="nl-NL"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Toepassing in de sociale sector</a:t>
              </a:r>
            </a:p>
          </p:txBody>
        </p:sp>
      </p:grpSp>
    </p:spTree>
    <p:extLst>
      <p:ext uri="{BB962C8B-B14F-4D97-AF65-F5344CB8AC3E}">
        <p14:creationId xmlns:p14="http://schemas.microsoft.com/office/powerpoint/2010/main" val="34269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Structuur</a:t>
            </a:r>
            <a:r>
              <a:rPr lang="en-US" dirty="0"/>
              <a:t> van de </a:t>
            </a:r>
            <a:r>
              <a:rPr lang="en-US" dirty="0" err="1"/>
              <a:t>uiteenzetting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fr-FR" dirty="0"/>
              <a:t>sociale </a:t>
            </a:r>
            <a:r>
              <a:rPr lang="fr-FR" dirty="0" err="1"/>
              <a:t>sector</a:t>
            </a:r>
            <a:r>
              <a:rPr lang="fr-FR" dirty="0"/>
              <a:t> : </a:t>
            </a:r>
            <a:r>
              <a:rPr lang="fr-FR" dirty="0" err="1"/>
              <a:t>stakeholders</a:t>
            </a:r>
            <a:r>
              <a:rPr lang="fr-FR" dirty="0"/>
              <a:t>, </a:t>
            </a:r>
            <a:r>
              <a:rPr lang="fr-FR" dirty="0" err="1"/>
              <a:t>verwachtingen</a:t>
            </a:r>
            <a:endParaRPr lang="fr-FR" dirty="0"/>
          </a:p>
          <a:p>
            <a:pPr marL="457200" indent="-457200">
              <a:buFont typeface="+mj-lt"/>
              <a:buAutoNum type="arabicPeriod"/>
            </a:pPr>
            <a:r>
              <a:rPr lang="fr-FR" dirty="0" err="1"/>
              <a:t>kruispuntbankmodel</a:t>
            </a:r>
            <a:r>
              <a:rPr lang="fr-FR" dirty="0"/>
              <a:t> : principes, </a:t>
            </a:r>
            <a:r>
              <a:rPr lang="fr-FR" dirty="0" err="1"/>
              <a:t>dienstenintegrator</a:t>
            </a:r>
            <a:endParaRPr lang="fr-FR" dirty="0"/>
          </a:p>
          <a:p>
            <a:pPr marL="457200" indent="-457200">
              <a:buFont typeface="+mj-lt"/>
              <a:buAutoNum type="arabicPeriod"/>
            </a:pPr>
            <a:r>
              <a:rPr lang="fr-FR" dirty="0" err="1"/>
              <a:t>toepassing</a:t>
            </a:r>
            <a:r>
              <a:rPr lang="fr-FR" dirty="0"/>
              <a:t> in de sociale </a:t>
            </a:r>
            <a:r>
              <a:rPr lang="fr-FR" dirty="0" err="1"/>
              <a:t>sector</a:t>
            </a:r>
            <a:r>
              <a:rPr lang="fr-FR" dirty="0"/>
              <a:t> : </a:t>
            </a:r>
            <a:r>
              <a:rPr lang="fr-FR" dirty="0" err="1"/>
              <a:t>Kruispuntbank</a:t>
            </a:r>
            <a:r>
              <a:rPr lang="fr-FR" dirty="0"/>
              <a:t> van de sociale </a:t>
            </a:r>
            <a:r>
              <a:rPr lang="fr-FR" dirty="0" err="1"/>
              <a:t>zekerheid</a:t>
            </a:r>
            <a:r>
              <a:rPr lang="fr-FR" dirty="0"/>
              <a:t> (KSZ)</a:t>
            </a:r>
          </a:p>
          <a:p>
            <a:pPr marL="457200" indent="-457200">
              <a:buFont typeface="+mj-lt"/>
              <a:buAutoNum type="arabicPeriod"/>
            </a:pPr>
            <a:r>
              <a:rPr lang="fr-FR" dirty="0" err="1"/>
              <a:t>uitdagingen</a:t>
            </a:r>
            <a:endParaRPr lang="fr-FR" dirty="0"/>
          </a:p>
          <a:p>
            <a:pPr marL="457200" indent="-457200">
              <a:buFont typeface="+mj-lt"/>
              <a:buAutoNum type="arabicPeriod"/>
            </a:pPr>
            <a:r>
              <a:rPr lang="fr-FR" dirty="0"/>
              <a:t>Europa</a:t>
            </a:r>
          </a:p>
          <a:p>
            <a:pPr marL="457200" indent="-457200">
              <a:buFont typeface="+mj-lt"/>
              <a:buAutoNum type="arabicPeriod"/>
            </a:pPr>
            <a:r>
              <a:rPr lang="fr-FR" dirty="0" err="1"/>
              <a:t>een</a:t>
            </a:r>
            <a:r>
              <a:rPr lang="fr-FR" dirty="0"/>
              <a:t> </a:t>
            </a:r>
            <a:r>
              <a:rPr lang="fr-FR" dirty="0" err="1"/>
              <a:t>paar</a:t>
            </a:r>
            <a:r>
              <a:rPr lang="fr-FR" dirty="0"/>
              <a:t> </a:t>
            </a:r>
            <a:r>
              <a:rPr lang="fr-FR" dirty="0" err="1"/>
              <a:t>projecten</a:t>
            </a:r>
            <a:endParaRPr lang="fr-FR" dirty="0"/>
          </a:p>
          <a:p>
            <a:pPr marL="457200" indent="-457200">
              <a:buFont typeface="+mj-lt"/>
              <a:buAutoNum type="arabicPeriod"/>
            </a:pPr>
            <a:r>
              <a:rPr lang="fr-FR" dirty="0" err="1"/>
              <a:t>besluit</a:t>
            </a:r>
            <a:r>
              <a:rPr lang="fr-FR" dirty="0"/>
              <a:t> : </a:t>
            </a:r>
            <a:r>
              <a:rPr lang="fr-FR" dirty="0" err="1"/>
              <a:t>bereikte</a:t>
            </a:r>
            <a:r>
              <a:rPr lang="fr-FR" dirty="0"/>
              <a:t> </a:t>
            </a:r>
            <a:r>
              <a:rPr lang="fr-FR" dirty="0" err="1"/>
              <a:t>voordelen</a:t>
            </a:r>
            <a:r>
              <a:rPr lang="fr-FR" dirty="0"/>
              <a:t>, </a:t>
            </a:r>
            <a:r>
              <a:rPr lang="fr-FR" dirty="0" err="1"/>
              <a:t>kritieke</a:t>
            </a:r>
            <a:r>
              <a:rPr lang="fr-FR" dirty="0"/>
              <a:t> </a:t>
            </a:r>
            <a:r>
              <a:rPr lang="fr-FR" dirty="0" err="1"/>
              <a:t>succesfactoren</a:t>
            </a:r>
            <a:r>
              <a:rPr lang="fr-FR" dirty="0"/>
              <a:t> </a:t>
            </a:r>
          </a:p>
          <a:p>
            <a:pPr marL="0" indent="0">
              <a:buNone/>
            </a:pPr>
            <a:endParaRPr lang="en-US" dirty="0"/>
          </a:p>
        </p:txBody>
      </p:sp>
    </p:spTree>
    <p:extLst>
      <p:ext uri="{BB962C8B-B14F-4D97-AF65-F5344CB8AC3E}">
        <p14:creationId xmlns:p14="http://schemas.microsoft.com/office/powerpoint/2010/main" val="262730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 van de sociale zekerheid</a:t>
            </a:r>
            <a:endParaRPr lang="en-US" dirty="0"/>
          </a:p>
        </p:txBody>
      </p:sp>
      <p:sp>
        <p:nvSpPr>
          <p:cNvPr id="3" name="Content Placeholder 2"/>
          <p:cNvSpPr>
            <a:spLocks noGrp="1"/>
          </p:cNvSpPr>
          <p:nvPr>
            <p:ph idx="1"/>
          </p:nvPr>
        </p:nvSpPr>
        <p:spPr>
          <a:xfrm>
            <a:off x="838200" y="1718044"/>
            <a:ext cx="10515600" cy="4582171"/>
          </a:xfrm>
        </p:spPr>
        <p:txBody>
          <a:bodyPr>
            <a:normAutofit/>
          </a:bodyPr>
          <a:lstStyle/>
          <a:p>
            <a:pPr algn="just"/>
            <a:r>
              <a:rPr lang="nl-BE" dirty="0"/>
              <a:t>opgericht bij de FOD Sociale Zekerheid</a:t>
            </a:r>
          </a:p>
          <a:p>
            <a:pPr lvl="1" algn="just"/>
            <a:r>
              <a:rPr lang="nl-BE" dirty="0"/>
              <a:t>wet van 15 januari 1990</a:t>
            </a:r>
          </a:p>
          <a:p>
            <a:pPr algn="just"/>
            <a:r>
              <a:rPr lang="nl-BE" dirty="0"/>
              <a:t>paritair beheer</a:t>
            </a:r>
          </a:p>
          <a:p>
            <a:pPr lvl="1" algn="just"/>
            <a:r>
              <a:rPr lang="nl-BE" dirty="0"/>
              <a:t>wet van 25 april 1963 betreffende het beheer van de instellingen van openbaar nut voor sociale zekerheid en sociale voorzorg</a:t>
            </a:r>
          </a:p>
          <a:p>
            <a:pPr lvl="1" algn="just"/>
            <a:r>
              <a:rPr lang="nl-BE" dirty="0"/>
              <a:t>beheerscomité, onder meer samengesteld uit vertegenwoordigers van werknemers, werkgevers en zelfstandigen</a:t>
            </a:r>
          </a:p>
          <a:p>
            <a:pPr algn="just"/>
            <a:r>
              <a:rPr lang="nl-BE" dirty="0"/>
              <a:t>bepaalde autonomie</a:t>
            </a:r>
            <a:r>
              <a:rPr lang="nl-BE" sz="2200" dirty="0"/>
              <a:t> </a:t>
            </a:r>
          </a:p>
          <a:p>
            <a:pPr lvl="1" algn="just"/>
            <a:r>
              <a:rPr lang="nl-BE" dirty="0"/>
              <a:t>koninklijk besluit van 3 april 1997 houdende maatregelen met het oog op de responsabilisering van de openbare instellingen van sociale zekerheid</a:t>
            </a:r>
          </a:p>
          <a:p>
            <a:pPr lvl="1" algn="just"/>
            <a:r>
              <a:rPr lang="nl-BE" dirty="0"/>
              <a:t>techniek van de bestuursovereenkomst</a:t>
            </a:r>
          </a:p>
          <a:p>
            <a:pPr lvl="2" algn="just"/>
            <a:r>
              <a:rPr lang="nl-BE" dirty="0"/>
              <a:t>overeenkomst tussen de Staat en de KSZ</a:t>
            </a:r>
          </a:p>
          <a:p>
            <a:pPr lvl="2" algn="just"/>
            <a:r>
              <a:rPr lang="nl-BE" dirty="0"/>
              <a:t>bevat specifieke regels en voorwaarden waaronder de KSZ haar opdrachten vervult </a:t>
            </a:r>
          </a:p>
          <a:p>
            <a:pPr lvl="2" algn="just"/>
            <a:r>
              <a:rPr lang="nl-BE" dirty="0"/>
              <a:t>de KSZ is een “openbare instelling van sociale zekerheid” (OISZ)</a:t>
            </a:r>
          </a:p>
          <a:p>
            <a:pPr lvl="2" algn="just"/>
            <a:endParaRPr lang="fr-BE" altLang="en-US" sz="1800" dirty="0"/>
          </a:p>
          <a:p>
            <a:endParaRPr lang="en-US" dirty="0"/>
          </a:p>
        </p:txBody>
      </p:sp>
    </p:spTree>
    <p:extLst>
      <p:ext uri="{BB962C8B-B14F-4D97-AF65-F5344CB8AC3E}">
        <p14:creationId xmlns:p14="http://schemas.microsoft.com/office/powerpoint/2010/main" val="235523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Kruispuntbank van de sociale zekerheid</a:t>
            </a:r>
            <a:endParaRPr lang="en-US" dirty="0"/>
          </a:p>
        </p:txBody>
      </p:sp>
      <p:sp>
        <p:nvSpPr>
          <p:cNvPr id="3" name="Content Placeholder 2"/>
          <p:cNvSpPr>
            <a:spLocks noGrp="1"/>
          </p:cNvSpPr>
          <p:nvPr>
            <p:ph idx="1"/>
          </p:nvPr>
        </p:nvSpPr>
        <p:spPr/>
        <p:txBody>
          <a:bodyPr>
            <a:normAutofit/>
          </a:bodyPr>
          <a:lstStyle/>
          <a:p>
            <a:r>
              <a:rPr lang="nl-BE" dirty="0"/>
              <a:t>doel</a:t>
            </a:r>
          </a:p>
          <a:p>
            <a:pPr lvl="1"/>
            <a:r>
              <a:rPr lang="nl-BE" dirty="0"/>
              <a:t>optreden als motor en coördinator van het e-</a:t>
            </a:r>
            <a:r>
              <a:rPr lang="nl-BE" dirty="0" err="1"/>
              <a:t>government</a:t>
            </a:r>
            <a:r>
              <a:rPr lang="nl-BE" dirty="0"/>
              <a:t> in de sociale sector</a:t>
            </a:r>
          </a:p>
          <a:p>
            <a:pPr lvl="1"/>
            <a:r>
              <a:rPr lang="nl-BE" dirty="0"/>
              <a:t>de actoren op het terrein samenbrengen en doen meewerken aan de verbetering van de kwaliteit, de doeltreffendheid, de efficiëntie en de </a:t>
            </a:r>
            <a:r>
              <a:rPr lang="nl-BE" dirty="0" err="1"/>
              <a:t>performantie</a:t>
            </a:r>
            <a:r>
              <a:rPr lang="nl-BE" dirty="0"/>
              <a:t> van de sociale sector</a:t>
            </a:r>
          </a:p>
          <a:p>
            <a:pPr lvl="1"/>
            <a:r>
              <a:rPr lang="nl-BE" dirty="0"/>
              <a:t>blijven ijveren voor een herziening van de processen en relaties tussen de 3.000 instanties die actief zijn in de sociale sector (federale instanties, gewestelijke en gemeenschapsinstanties, lokale instanties) en tussen deze instanties, middenveldorganisaties, de burgers en de ondernemingen</a:t>
            </a:r>
          </a:p>
          <a:p>
            <a:pPr lvl="1"/>
            <a:endParaRPr lang="fr-FR" sz="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innovatie</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vermogen om te anticiperen op belangrijke uitdagingen en om hier innovatieve antwoorden op te bieden</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pionier inzake wetgeving op het vlak van nieuwe technologieën en inzake implementatie van nieuwe projecten die gebruik maken van deze technologieën</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volledig </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dienstgeoriënteerd</a:t>
            </a: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 platform (SOA)</a:t>
            </a: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endParaRPr kumimoji="0" lang="fr-BE" alt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cloud</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298299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C7852CC-9C36-4407-A65D-E015A4F1EE6F}"/>
              </a:ext>
            </a:extLst>
          </p:cNvPr>
          <p:cNvSpPr/>
          <p:nvPr/>
        </p:nvSpPr>
        <p:spPr>
          <a:xfrm>
            <a:off x="963561" y="6701062"/>
            <a:ext cx="10205884" cy="15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B1B2F77-7F31-4CCC-87F0-8A3F0A492833}"/>
              </a:ext>
            </a:extLst>
          </p:cNvPr>
          <p:cNvSpPr/>
          <p:nvPr/>
        </p:nvSpPr>
        <p:spPr>
          <a:xfrm>
            <a:off x="955551" y="1186293"/>
            <a:ext cx="10272888" cy="5593238"/>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noFill/>
        </p:spPr>
        <p:txBody>
          <a:bodyPr/>
          <a:lstStyle/>
          <a:p>
            <a:r>
              <a:rPr lang="nl-NL" dirty="0"/>
              <a:t>Kruispuntbank van de sociale zekerheid / resultaten</a:t>
            </a:r>
            <a:endParaRPr lang="en-US" dirty="0"/>
          </a:p>
        </p:txBody>
      </p:sp>
      <p:sp>
        <p:nvSpPr>
          <p:cNvPr id="9" name="Rectangle: Rounded Corners 8">
            <a:extLst>
              <a:ext uri="{FF2B5EF4-FFF2-40B4-BE49-F238E27FC236}">
                <a16:creationId xmlns:a16="http://schemas.microsoft.com/office/drawing/2014/main" id="{7C13FBA7-BE12-4215-9997-8F537C72F7AC}"/>
              </a:ext>
            </a:extLst>
          </p:cNvPr>
          <p:cNvSpPr/>
          <p:nvPr/>
        </p:nvSpPr>
        <p:spPr>
          <a:xfrm>
            <a:off x="1229029" y="1354141"/>
            <a:ext cx="4799600" cy="6767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BE" altLang="en-US" dirty="0" err="1">
                <a:solidFill>
                  <a:prstClr val="black"/>
                </a:solidFill>
              </a:rPr>
              <a:t>een</a:t>
            </a:r>
            <a:r>
              <a:rPr lang="fr-BE" altLang="en-US" dirty="0">
                <a:solidFill>
                  <a:prstClr val="black"/>
                </a:solidFill>
              </a:rPr>
              <a:t> </a:t>
            </a:r>
            <a:r>
              <a:rPr lang="fr-BE" altLang="en-US" dirty="0" err="1">
                <a:solidFill>
                  <a:prstClr val="black"/>
                </a:solidFill>
              </a:rPr>
              <a:t>netwerk</a:t>
            </a:r>
            <a:r>
              <a:rPr lang="fr-BE" altLang="en-US" dirty="0">
                <a:solidFill>
                  <a:prstClr val="black"/>
                </a:solidFill>
              </a:rPr>
              <a:t> </a:t>
            </a:r>
            <a:r>
              <a:rPr lang="fr-BE" altLang="en-US" dirty="0" err="1">
                <a:solidFill>
                  <a:prstClr val="black"/>
                </a:solidFill>
              </a:rPr>
              <a:t>tussen</a:t>
            </a:r>
            <a:r>
              <a:rPr lang="fr-BE" altLang="en-US" dirty="0">
                <a:solidFill>
                  <a:prstClr val="black"/>
                </a:solidFill>
              </a:rPr>
              <a:t> 3.000 </a:t>
            </a:r>
            <a:r>
              <a:rPr lang="fr-BE" altLang="en-US" dirty="0" err="1">
                <a:solidFill>
                  <a:prstClr val="black"/>
                </a:solidFill>
              </a:rPr>
              <a:t>actoren</a:t>
            </a:r>
            <a:r>
              <a:rPr lang="fr-BE" altLang="en-US" dirty="0">
                <a:solidFill>
                  <a:prstClr val="black"/>
                </a:solidFill>
              </a:rPr>
              <a:t> in de sociale </a:t>
            </a:r>
            <a:r>
              <a:rPr lang="fr-BE" altLang="en-US" dirty="0" err="1">
                <a:solidFill>
                  <a:prstClr val="black"/>
                </a:solidFill>
              </a:rPr>
              <a:t>sector</a:t>
            </a:r>
            <a:r>
              <a:rPr lang="fr-BE" altLang="en-US" dirty="0">
                <a:solidFill>
                  <a:prstClr val="black"/>
                </a:solidFill>
              </a:rPr>
              <a:t> met </a:t>
            </a:r>
            <a:r>
              <a:rPr lang="fr-BE" altLang="en-US" dirty="0" err="1">
                <a:solidFill>
                  <a:prstClr val="black"/>
                </a:solidFill>
              </a:rPr>
              <a:t>basisdiensten</a:t>
            </a:r>
            <a:endParaRPr lang="fr-BE" altLang="en-US" dirty="0">
              <a:solidFill>
                <a:prstClr val="black"/>
              </a:solidFill>
            </a:endParaRPr>
          </a:p>
        </p:txBody>
      </p:sp>
      <p:sp>
        <p:nvSpPr>
          <p:cNvPr id="10" name="Rectangle: Rounded Corners 9">
            <a:extLst>
              <a:ext uri="{FF2B5EF4-FFF2-40B4-BE49-F238E27FC236}">
                <a16:creationId xmlns:a16="http://schemas.microsoft.com/office/drawing/2014/main" id="{66F3ABBF-4BC7-47AD-B4AA-7B4B78B9F779}"/>
              </a:ext>
            </a:extLst>
          </p:cNvPr>
          <p:cNvSpPr/>
          <p:nvPr/>
        </p:nvSpPr>
        <p:spPr>
          <a:xfrm>
            <a:off x="6183035" y="1356726"/>
            <a:ext cx="4799597" cy="674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kumimoji="0" lang="fr-BE"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lang="nl-NL" altLang="en-US" dirty="0">
                <a:solidFill>
                  <a:prstClr val="black"/>
                </a:solidFill>
              </a:rPr>
              <a:t>1,8</a:t>
            </a:r>
            <a:r>
              <a:rPr lang="en-BE" altLang="en-US" dirty="0">
                <a:solidFill>
                  <a:prstClr val="black"/>
                </a:solidFill>
              </a:rPr>
              <a:t>45</a:t>
            </a:r>
            <a:r>
              <a:rPr lang="nl-NL" altLang="en-US" dirty="0">
                <a:solidFill>
                  <a:prstClr val="black"/>
                </a:solidFill>
              </a:rPr>
              <a:t> miljard berichten uitgewisseld tussen de actoren in de sector in </a:t>
            </a:r>
            <a:r>
              <a:rPr kumimoji="0" lang="fr-BE"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a:t>
            </a:r>
            <a:r>
              <a:rPr kumimoji="0" lang="en-BE"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fr-BE"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F391BC58-F2E5-48DB-8C66-160DBDCADBFD}"/>
              </a:ext>
            </a:extLst>
          </p:cNvPr>
          <p:cNvSpPr/>
          <p:nvPr/>
        </p:nvSpPr>
        <p:spPr>
          <a:xfrm>
            <a:off x="1229031" y="2121001"/>
            <a:ext cx="4799597" cy="6676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unieke identificatie van de burgers</a:t>
            </a:r>
          </a:p>
        </p:txBody>
      </p:sp>
      <p:sp>
        <p:nvSpPr>
          <p:cNvPr id="12" name="Rectangle: Rounded Corners 11">
            <a:extLst>
              <a:ext uri="{FF2B5EF4-FFF2-40B4-BE49-F238E27FC236}">
                <a16:creationId xmlns:a16="http://schemas.microsoft.com/office/drawing/2014/main" id="{1F48F852-0FF6-40E6-965D-56A88ABDE728}"/>
              </a:ext>
            </a:extLst>
          </p:cNvPr>
          <p:cNvSpPr/>
          <p:nvPr/>
        </p:nvSpPr>
        <p:spPr>
          <a:xfrm>
            <a:off x="6183035" y="2114410"/>
            <a:ext cx="4799594" cy="674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unieke identificatie van de ondernemingen</a:t>
            </a:r>
          </a:p>
        </p:txBody>
      </p:sp>
      <p:sp>
        <p:nvSpPr>
          <p:cNvPr id="13" name="Rectangle: Rounded Corners 12">
            <a:extLst>
              <a:ext uri="{FF2B5EF4-FFF2-40B4-BE49-F238E27FC236}">
                <a16:creationId xmlns:a16="http://schemas.microsoft.com/office/drawing/2014/main" id="{9BF18BE1-727E-4756-80D2-60D0274CF177}"/>
              </a:ext>
            </a:extLst>
          </p:cNvPr>
          <p:cNvSpPr/>
          <p:nvPr/>
        </p:nvSpPr>
        <p:spPr>
          <a:xfrm>
            <a:off x="1229032" y="2884717"/>
            <a:ext cx="4799596"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rationalisering, unieke inzameling en hergebruik van de informatie</a:t>
            </a:r>
          </a:p>
        </p:txBody>
      </p:sp>
      <p:sp>
        <p:nvSpPr>
          <p:cNvPr id="14" name="Rectangle: Rounded Corners 13">
            <a:extLst>
              <a:ext uri="{FF2B5EF4-FFF2-40B4-BE49-F238E27FC236}">
                <a16:creationId xmlns:a16="http://schemas.microsoft.com/office/drawing/2014/main" id="{56C2608E-CA08-4F78-A595-76D057C33070}"/>
              </a:ext>
            </a:extLst>
          </p:cNvPr>
          <p:cNvSpPr/>
          <p:nvPr/>
        </p:nvSpPr>
        <p:spPr>
          <a:xfrm>
            <a:off x="6202699" y="2881926"/>
            <a:ext cx="4799594"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automatische toekenning van bijkomende rechten</a:t>
            </a:r>
          </a:p>
        </p:txBody>
      </p:sp>
      <p:sp>
        <p:nvSpPr>
          <p:cNvPr id="15" name="Rectangle: Rounded Corners 14">
            <a:extLst>
              <a:ext uri="{FF2B5EF4-FFF2-40B4-BE49-F238E27FC236}">
                <a16:creationId xmlns:a16="http://schemas.microsoft.com/office/drawing/2014/main" id="{77D7B519-88CA-45DE-A0DF-87E4B4EF7989}"/>
              </a:ext>
            </a:extLst>
          </p:cNvPr>
          <p:cNvSpPr/>
          <p:nvPr/>
        </p:nvSpPr>
        <p:spPr>
          <a:xfrm>
            <a:off x="1229032" y="3710604"/>
            <a:ext cx="4779936" cy="12009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220 gestructureerde berichten en een 120-tal </a:t>
            </a:r>
            <a:r>
              <a:rPr lang="nl-NL" altLang="en-US" dirty="0" err="1">
                <a:solidFill>
                  <a:prstClr val="black"/>
                </a:solidFill>
              </a:rPr>
              <a:t>webservices</a:t>
            </a:r>
            <a:r>
              <a:rPr lang="nl-NL" altLang="en-US" dirty="0">
                <a:solidFill>
                  <a:prstClr val="black"/>
                </a:solidFill>
              </a:rPr>
              <a:t> in productie na procesoptimalisering en machtigingen van het Informatieveiligheidscomité </a:t>
            </a:r>
          </a:p>
        </p:txBody>
      </p:sp>
      <p:sp>
        <p:nvSpPr>
          <p:cNvPr id="16" name="Rectangle: Rounded Corners 15">
            <a:extLst>
              <a:ext uri="{FF2B5EF4-FFF2-40B4-BE49-F238E27FC236}">
                <a16:creationId xmlns:a16="http://schemas.microsoft.com/office/drawing/2014/main" id="{63029487-A7EC-4805-A73E-D728DC8266DF}"/>
              </a:ext>
            </a:extLst>
          </p:cNvPr>
          <p:cNvSpPr/>
          <p:nvPr/>
        </p:nvSpPr>
        <p:spPr>
          <a:xfrm>
            <a:off x="6183033" y="3691620"/>
            <a:ext cx="4819260" cy="12198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multifunctionele aangiften van de werkgevers aan de hele sociale zekerheid van toepassing tot toepassing met daarin de loon- en arbeidstijdgegevens</a:t>
            </a:r>
          </a:p>
        </p:txBody>
      </p:sp>
      <p:sp>
        <p:nvSpPr>
          <p:cNvPr id="17" name="Rectangle: Rounded Corners 16">
            <a:extLst>
              <a:ext uri="{FF2B5EF4-FFF2-40B4-BE49-F238E27FC236}">
                <a16:creationId xmlns:a16="http://schemas.microsoft.com/office/drawing/2014/main" id="{9040A633-159A-4646-8456-7BACB9664282}"/>
              </a:ext>
            </a:extLst>
          </p:cNvPr>
          <p:cNvSpPr/>
          <p:nvPr/>
        </p:nvSpPr>
        <p:spPr>
          <a:xfrm>
            <a:off x="1229027" y="5001350"/>
            <a:ext cx="4799593" cy="9324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afschaffing van bijna alle rechtstreekse en onrechtstreekse informatie-uitwisselingen op papier </a:t>
            </a:r>
            <a:endParaRPr kumimoji="0" lang="fr-FR"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E11749EF-EF63-449F-B0DB-FD79EED02E50}"/>
              </a:ext>
            </a:extLst>
          </p:cNvPr>
          <p:cNvSpPr/>
          <p:nvPr/>
        </p:nvSpPr>
        <p:spPr>
          <a:xfrm>
            <a:off x="6192864" y="6028714"/>
            <a:ext cx="4799593" cy="6167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sz="1700" dirty="0">
                <a:solidFill>
                  <a:prstClr val="black"/>
                </a:solidFill>
              </a:rPr>
              <a:t>op jaarbasis besparing van 1 miljard € aan administratieve lasten voor de sociale sector </a:t>
            </a:r>
            <a:endParaRPr kumimoji="0" lang="fr-FR" altLang="en-US" sz="1700" b="0" i="0" u="none" strike="noStrike" kern="1200" cap="none" spc="0" normalizeH="0" baseline="0" noProof="0" dirty="0">
              <a:ln>
                <a:noFill/>
              </a:ln>
              <a:solidFill>
                <a:prstClr val="black"/>
              </a:solidFill>
              <a:effectLst/>
              <a:uLnTx/>
              <a:uFillTx/>
              <a:latin typeface="Calibri" panose="020F0502020204030204"/>
            </a:endParaRPr>
          </a:p>
        </p:txBody>
      </p:sp>
      <p:sp>
        <p:nvSpPr>
          <p:cNvPr id="19" name="Rectangle: Rounded Corners 18">
            <a:extLst>
              <a:ext uri="{FF2B5EF4-FFF2-40B4-BE49-F238E27FC236}">
                <a16:creationId xmlns:a16="http://schemas.microsoft.com/office/drawing/2014/main" id="{B178DAC4-8E72-493D-855A-84EF1313B2B4}"/>
              </a:ext>
            </a:extLst>
          </p:cNvPr>
          <p:cNvSpPr/>
          <p:nvPr/>
        </p:nvSpPr>
        <p:spPr>
          <a:xfrm>
            <a:off x="1229032" y="6038360"/>
            <a:ext cx="4799588" cy="6167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err="1">
                <a:solidFill>
                  <a:prstClr val="black"/>
                </a:solidFill>
              </a:rPr>
              <a:t>doeltreffender</a:t>
            </a:r>
            <a:r>
              <a:rPr lang="fr-FR" altLang="en-US" dirty="0">
                <a:solidFill>
                  <a:prstClr val="black"/>
                </a:solidFill>
              </a:rPr>
              <a:t> </a:t>
            </a:r>
            <a:r>
              <a:rPr lang="fr-FR" altLang="en-US" dirty="0" err="1">
                <a:solidFill>
                  <a:prstClr val="black"/>
                </a:solidFill>
              </a:rPr>
              <a:t>fraudebestrijding</a:t>
            </a:r>
            <a:endParaRPr lang="fr-FR" altLang="en-US" dirty="0">
              <a:solidFill>
                <a:prstClr val="black"/>
              </a:solidFill>
            </a:endParaRPr>
          </a:p>
        </p:txBody>
      </p:sp>
      <p:sp>
        <p:nvSpPr>
          <p:cNvPr id="20" name="Rectangle: Rounded Corners 19">
            <a:extLst>
              <a:ext uri="{FF2B5EF4-FFF2-40B4-BE49-F238E27FC236}">
                <a16:creationId xmlns:a16="http://schemas.microsoft.com/office/drawing/2014/main" id="{ABE9B2F0-4DA7-45D0-A264-8ED23042D8B6}"/>
              </a:ext>
            </a:extLst>
          </p:cNvPr>
          <p:cNvSpPr/>
          <p:nvPr/>
        </p:nvSpPr>
        <p:spPr>
          <a:xfrm>
            <a:off x="6183033" y="5001350"/>
            <a:ext cx="4819260" cy="9324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prstClr val="black"/>
                </a:solidFill>
              </a:rPr>
              <a:t>gemeenschappelijke datacenter voor de OISZ, SOA-omgeving, gedeelde en geïntegreerde diensten, Cloud-omgeving</a:t>
            </a:r>
          </a:p>
        </p:txBody>
      </p:sp>
    </p:spTree>
    <p:extLst>
      <p:ext uri="{BB962C8B-B14F-4D97-AF65-F5344CB8AC3E}">
        <p14:creationId xmlns:p14="http://schemas.microsoft.com/office/powerpoint/2010/main" val="9015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 met basisdiensten</a:t>
            </a:r>
            <a:endParaRPr lang="fr-FR" dirty="0"/>
          </a:p>
        </p:txBody>
      </p:sp>
      <p:sp>
        <p:nvSpPr>
          <p:cNvPr id="3" name="Content Placeholder 2"/>
          <p:cNvSpPr>
            <a:spLocks noGrp="1"/>
          </p:cNvSpPr>
          <p:nvPr>
            <p:ph idx="1"/>
          </p:nvPr>
        </p:nvSpPr>
        <p:spPr>
          <a:xfrm>
            <a:off x="881064" y="1705346"/>
            <a:ext cx="10515600" cy="4351338"/>
          </a:xfrm>
        </p:spPr>
        <p:txBody>
          <a:bodyPr>
            <a:normAutofit/>
          </a:bodyPr>
          <a:lstStyle/>
          <a:p>
            <a:r>
              <a:rPr lang="fr-BE" dirty="0" err="1"/>
              <a:t>technisch</a:t>
            </a:r>
            <a:r>
              <a:rPr lang="fr-BE" dirty="0"/>
              <a:t> </a:t>
            </a:r>
            <a:r>
              <a:rPr lang="fr-BE" dirty="0" err="1"/>
              <a:t>netwerk</a:t>
            </a:r>
            <a:endParaRPr lang="en-US" sz="2000" dirty="0"/>
          </a:p>
        </p:txBody>
      </p:sp>
      <p:grpSp>
        <p:nvGrpSpPr>
          <p:cNvPr id="93" name="Group 92"/>
          <p:cNvGrpSpPr/>
          <p:nvPr/>
        </p:nvGrpSpPr>
        <p:grpSpPr>
          <a:xfrm>
            <a:off x="2276565" y="1594105"/>
            <a:ext cx="7739063" cy="4926013"/>
            <a:chOff x="787400" y="1447800"/>
            <a:chExt cx="7739063" cy="4926013"/>
          </a:xfrm>
        </p:grpSpPr>
        <p:sp>
          <p:nvSpPr>
            <p:cNvPr id="94" name="Rectangle 110"/>
            <p:cNvSpPr>
              <a:spLocks noChangeArrowheads="1"/>
            </p:cNvSpPr>
            <p:nvPr/>
          </p:nvSpPr>
          <p:spPr bwMode="auto">
            <a:xfrm>
              <a:off x="7596188" y="3860800"/>
              <a:ext cx="65087" cy="137953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5" name="Rectangle 5"/>
            <p:cNvSpPr>
              <a:spLocks noChangeArrowheads="1"/>
            </p:cNvSpPr>
            <p:nvPr/>
          </p:nvSpPr>
          <p:spPr bwMode="auto">
            <a:xfrm>
              <a:off x="2493963"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6" name="Rectangle 6"/>
            <p:cNvSpPr>
              <a:spLocks noChangeArrowheads="1"/>
            </p:cNvSpPr>
            <p:nvPr/>
          </p:nvSpPr>
          <p:spPr bwMode="auto">
            <a:xfrm>
              <a:off x="2493963"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7" name="Rectangle 10"/>
            <p:cNvSpPr>
              <a:spLocks noChangeArrowheads="1"/>
            </p:cNvSpPr>
            <p:nvPr/>
          </p:nvSpPr>
          <p:spPr bwMode="auto">
            <a:xfrm>
              <a:off x="4614863" y="3849688"/>
              <a:ext cx="84137" cy="17018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98"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99"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00" name="Rectangle 14"/>
            <p:cNvSpPr>
              <a:spLocks noChangeArrowheads="1"/>
            </p:cNvSpPr>
            <p:nvPr/>
          </p:nvSpPr>
          <p:spPr bwMode="auto">
            <a:xfrm>
              <a:off x="5768975" y="3003079"/>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1" name="Freeform 15"/>
            <p:cNvSpPr>
              <a:spLocks/>
            </p:cNvSpPr>
            <p:nvPr/>
          </p:nvSpPr>
          <p:spPr bwMode="auto">
            <a:xfrm>
              <a:off x="5768975" y="2880842"/>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2" name="Freeform 16"/>
            <p:cNvSpPr>
              <a:spLocks/>
            </p:cNvSpPr>
            <p:nvPr/>
          </p:nvSpPr>
          <p:spPr bwMode="auto">
            <a:xfrm>
              <a:off x="6081713" y="2880842"/>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3" name="Rectangle 18"/>
            <p:cNvSpPr>
              <a:spLocks noChangeArrowheads="1"/>
            </p:cNvSpPr>
            <p:nvPr/>
          </p:nvSpPr>
          <p:spPr bwMode="auto">
            <a:xfrm>
              <a:off x="4292600"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04"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 name="Rectangle 22"/>
            <p:cNvSpPr>
              <a:spLocks noChangeArrowheads="1"/>
            </p:cNvSpPr>
            <p:nvPr/>
          </p:nvSpPr>
          <p:spPr bwMode="auto">
            <a:xfrm>
              <a:off x="4479925" y="4730750"/>
              <a:ext cx="312738"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07"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8"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9" name="Oval 25"/>
            <p:cNvSpPr>
              <a:spLocks noChangeArrowheads="1"/>
            </p:cNvSpPr>
            <p:nvPr/>
          </p:nvSpPr>
          <p:spPr bwMode="auto">
            <a:xfrm>
              <a:off x="2203450" y="5146675"/>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RVA</a:t>
              </a:r>
            </a:p>
          </p:txBody>
        </p:sp>
        <p:sp>
          <p:nvSpPr>
            <p:cNvPr id="110"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1"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2"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3"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114" name="Oval 30"/>
            <p:cNvSpPr>
              <a:spLocks noChangeArrowheads="1"/>
            </p:cNvSpPr>
            <p:nvPr/>
          </p:nvSpPr>
          <p:spPr bwMode="auto">
            <a:xfrm>
              <a:off x="798513" y="2065338"/>
              <a:ext cx="1579562" cy="841375"/>
            </a:xfrm>
            <a:prstGeom prst="ellipse">
              <a:avLst/>
            </a:prstGeom>
            <a:solidFill>
              <a:srgbClr val="CECECE"/>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a:solidFill>
                    <a:srgbClr val="000000"/>
                  </a:solidFill>
                  <a:latin typeface="+mn-lt"/>
                  <a:sym typeface="Arial" charset="0"/>
                </a:rPr>
                <a:t>Gebruikers</a:t>
              </a:r>
              <a:endParaRPr lang="fr-BE" altLang="en-US" sz="1800" dirty="0">
                <a:solidFill>
                  <a:srgbClr val="000000"/>
                </a:solidFill>
                <a:latin typeface="+mn-lt"/>
                <a:sym typeface="Arial" charset="0"/>
              </a:endParaRPr>
            </a:p>
          </p:txBody>
        </p:sp>
        <p:sp>
          <p:nvSpPr>
            <p:cNvPr id="115" name="Rectangle 32"/>
            <p:cNvSpPr>
              <a:spLocks noChangeArrowheads="1"/>
            </p:cNvSpPr>
            <p:nvPr/>
          </p:nvSpPr>
          <p:spPr bwMode="auto">
            <a:xfrm>
              <a:off x="2130425" y="4194175"/>
              <a:ext cx="623888"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16"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7"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8" name="Rectangle 35"/>
            <p:cNvSpPr>
              <a:spLocks noChangeArrowheads="1"/>
            </p:cNvSpPr>
            <p:nvPr/>
          </p:nvSpPr>
          <p:spPr bwMode="auto">
            <a:xfrm>
              <a:off x="7597864"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19" name="Rectangle 36"/>
            <p:cNvSpPr>
              <a:spLocks noChangeArrowheads="1"/>
            </p:cNvSpPr>
            <p:nvPr/>
          </p:nvSpPr>
          <p:spPr bwMode="auto">
            <a:xfrm>
              <a:off x="7288213" y="2328863"/>
              <a:ext cx="623887"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0"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1"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2" name="Rectangle 43"/>
            <p:cNvSpPr>
              <a:spLocks noChangeArrowheads="1"/>
            </p:cNvSpPr>
            <p:nvPr/>
          </p:nvSpPr>
          <p:spPr bwMode="auto">
            <a:xfrm>
              <a:off x="7288213"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23"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4"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5" name="Rectangle 47"/>
            <p:cNvSpPr>
              <a:spLocks noChangeArrowheads="1"/>
            </p:cNvSpPr>
            <p:nvPr/>
          </p:nvSpPr>
          <p:spPr bwMode="auto">
            <a:xfrm>
              <a:off x="7446963" y="4730750"/>
              <a:ext cx="312737"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6"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7"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28" name="Rectangle 51"/>
            <p:cNvSpPr>
              <a:spLocks noChangeArrowheads="1"/>
            </p:cNvSpPr>
            <p:nvPr/>
          </p:nvSpPr>
          <p:spPr bwMode="auto">
            <a:xfrm>
              <a:off x="2317750"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29"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0"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1"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2" name="Rectangle 57"/>
            <p:cNvSpPr>
              <a:spLocks noChangeArrowheads="1"/>
            </p:cNvSpPr>
            <p:nvPr/>
          </p:nvSpPr>
          <p:spPr bwMode="auto">
            <a:xfrm>
              <a:off x="5768975" y="1570038"/>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3"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4"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6"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37" name="Rectangle 64"/>
            <p:cNvSpPr>
              <a:spLocks noChangeArrowheads="1"/>
            </p:cNvSpPr>
            <p:nvPr/>
          </p:nvSpPr>
          <p:spPr bwMode="auto">
            <a:xfrm>
              <a:off x="5768975" y="2055813"/>
              <a:ext cx="312738" cy="303212"/>
            </a:xfrm>
            <a:prstGeom prst="rect">
              <a:avLst/>
            </a:prstGeom>
            <a:solidFill>
              <a:srgbClr val="FA7D00"/>
            </a:solidFill>
            <a:ln>
              <a:noFill/>
            </a:ln>
            <a:effec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500" b="1" dirty="0">
                  <a:solidFill>
                    <a:schemeClr val="tx1">
                      <a:lumMod val="75000"/>
                      <a:lumOff val="25000"/>
                    </a:schemeClr>
                  </a:solidFill>
                  <a:sym typeface="Arial" charset="0"/>
                </a:rPr>
                <a:t>R</a:t>
              </a:r>
            </a:p>
          </p:txBody>
        </p:sp>
        <p:sp>
          <p:nvSpPr>
            <p:cNvPr id="138"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9"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1"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142" name="Rectangle 71"/>
            <p:cNvSpPr>
              <a:spLocks noChangeArrowheads="1"/>
            </p:cNvSpPr>
            <p:nvPr/>
          </p:nvSpPr>
          <p:spPr bwMode="auto">
            <a:xfrm>
              <a:off x="5768975" y="2541588"/>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a:solidFill>
                    <a:schemeClr val="tx1">
                      <a:lumMod val="75000"/>
                      <a:lumOff val="25000"/>
                    </a:schemeClr>
                  </a:solidFill>
                  <a:sym typeface="Arial" charset="0"/>
                </a:rPr>
                <a:t>R</a:t>
              </a:r>
            </a:p>
          </p:txBody>
        </p:sp>
        <p:sp>
          <p:nvSpPr>
            <p:cNvPr id="143"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4"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47" name="Rectangle 76"/>
            <p:cNvSpPr>
              <a:spLocks noChangeArrowheads="1"/>
            </p:cNvSpPr>
            <p:nvPr/>
          </p:nvSpPr>
          <p:spPr bwMode="auto">
            <a:xfrm>
              <a:off x="6611938" y="1498600"/>
              <a:ext cx="36512" cy="19431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48" name="Rectangle 77"/>
            <p:cNvSpPr>
              <a:spLocks noChangeArrowheads="1"/>
            </p:cNvSpPr>
            <p:nvPr/>
          </p:nvSpPr>
          <p:spPr bwMode="auto">
            <a:xfrm>
              <a:off x="1454150" y="4092575"/>
              <a:ext cx="82550"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0" name="Rectangle 79"/>
            <p:cNvSpPr>
              <a:spLocks noChangeArrowheads="1"/>
            </p:cNvSpPr>
            <p:nvPr/>
          </p:nvSpPr>
          <p:spPr bwMode="auto">
            <a:xfrm>
              <a:off x="1454150" y="3849688"/>
              <a:ext cx="82550"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1" name="Rectangle 81"/>
            <p:cNvSpPr>
              <a:spLocks noChangeArrowheads="1"/>
            </p:cNvSpPr>
            <p:nvPr/>
          </p:nvSpPr>
          <p:spPr bwMode="auto">
            <a:xfrm>
              <a:off x="1131888" y="4194175"/>
              <a:ext cx="623887" cy="3032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dirty="0">
                  <a:solidFill>
                    <a:srgbClr val="000000"/>
                  </a:solidFill>
                  <a:sym typeface="Arial" charset="0"/>
                </a:rPr>
                <a:t>FW</a:t>
              </a:r>
            </a:p>
          </p:txBody>
        </p:sp>
        <p:sp>
          <p:nvSpPr>
            <p:cNvPr id="152"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3"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4" name="Rectangle 85"/>
            <p:cNvSpPr>
              <a:spLocks noChangeArrowheads="1"/>
            </p:cNvSpPr>
            <p:nvPr/>
          </p:nvSpPr>
          <p:spPr bwMode="auto">
            <a:xfrm>
              <a:off x="1319213" y="47307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55"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6"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57" name="Rectangle 88"/>
            <p:cNvSpPr>
              <a:spLocks noChangeArrowheads="1"/>
            </p:cNvSpPr>
            <p:nvPr/>
          </p:nvSpPr>
          <p:spPr bwMode="auto">
            <a:xfrm>
              <a:off x="1638248" y="5065713"/>
              <a:ext cx="72000" cy="1133475"/>
            </a:xfrm>
            <a:prstGeom prst="rect">
              <a:avLst/>
            </a:prstGeom>
            <a:solidFill>
              <a:schemeClr val="tx1">
                <a:lumMod val="50000"/>
                <a:lumOff val="50000"/>
              </a:schemeClr>
            </a:solidFill>
            <a:ln w="9525">
              <a:noFill/>
              <a:miter lim="800000"/>
              <a:headEnd/>
              <a:tailEnd/>
            </a:ln>
          </p:spPr>
          <p:txBody>
            <a:bodyPr wrap="none" anchor="ctr"/>
            <a:lstStyle/>
            <a:p>
              <a:endParaRPr lang="fr-FR" altLang="en-US"/>
            </a:p>
          </p:txBody>
        </p:sp>
        <p:sp>
          <p:nvSpPr>
            <p:cNvPr id="158" name="AutoShape 89"/>
            <p:cNvSpPr>
              <a:spLocks noChangeArrowheads="1"/>
            </p:cNvSpPr>
            <p:nvPr/>
          </p:nvSpPr>
          <p:spPr bwMode="auto">
            <a:xfrm>
              <a:off x="1454150" y="5065713"/>
              <a:ext cx="249238" cy="161925"/>
            </a:xfrm>
            <a:prstGeom prst="parallelogram">
              <a:avLst>
                <a:gd name="adj" fmla="val 8748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59" name="Rectangle 91"/>
            <p:cNvSpPr>
              <a:spLocks noChangeArrowheads="1"/>
            </p:cNvSpPr>
            <p:nvPr/>
          </p:nvSpPr>
          <p:spPr bwMode="auto">
            <a:xfrm>
              <a:off x="1319213" y="5429250"/>
              <a:ext cx="311150"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0"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1"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2" name="Oval 94"/>
            <p:cNvSpPr>
              <a:spLocks noChangeArrowheads="1"/>
            </p:cNvSpPr>
            <p:nvPr/>
          </p:nvSpPr>
          <p:spPr bwMode="auto">
            <a:xfrm>
              <a:off x="1314550" y="5875338"/>
              <a:ext cx="665162" cy="487362"/>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NIC</a:t>
              </a:r>
            </a:p>
          </p:txBody>
        </p:sp>
        <p:sp>
          <p:nvSpPr>
            <p:cNvPr id="163" name="Rectangle 97"/>
            <p:cNvSpPr>
              <a:spLocks noChangeArrowheads="1"/>
            </p:cNvSpPr>
            <p:nvPr/>
          </p:nvSpPr>
          <p:spPr bwMode="auto">
            <a:xfrm>
              <a:off x="787400" y="3787775"/>
              <a:ext cx="7739063" cy="619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64" name="Rectangle 100"/>
            <p:cNvSpPr>
              <a:spLocks noChangeArrowheads="1"/>
            </p:cNvSpPr>
            <p:nvPr/>
          </p:nvSpPr>
          <p:spPr bwMode="auto">
            <a:xfrm>
              <a:off x="931863" y="3355975"/>
              <a:ext cx="1824037" cy="363538"/>
            </a:xfrm>
            <a:prstGeom prst="rect">
              <a:avLst/>
            </a:prstGeom>
            <a:noFill/>
            <a:ln>
              <a:noFill/>
            </a:ln>
            <a:effectLst/>
          </p:spPr>
          <p:txBody>
            <a:bodyPr lIns="90488" tIns="44450" rIns="90488" bIns="44450">
              <a:spAutoFit/>
            </a:bodyPr>
            <a:lstStyle/>
            <a:p>
              <a:pPr>
                <a:buSzPct val="100000"/>
                <a:defRPr/>
              </a:pPr>
              <a:r>
                <a:rPr lang="fr-BE" dirty="0">
                  <a:solidFill>
                    <a:srgbClr val="000000"/>
                  </a:solidFill>
                  <a:sym typeface="Arial" charset="0"/>
                </a:rPr>
                <a:t>Backbone</a:t>
              </a:r>
            </a:p>
          </p:txBody>
        </p:sp>
        <p:sp>
          <p:nvSpPr>
            <p:cNvPr id="165" name="Rectangle 101"/>
            <p:cNvSpPr>
              <a:spLocks noChangeArrowheads="1"/>
            </p:cNvSpPr>
            <p:nvPr/>
          </p:nvSpPr>
          <p:spPr bwMode="auto">
            <a:xfrm>
              <a:off x="7734300" y="5103813"/>
              <a:ext cx="84138" cy="1135062"/>
            </a:xfrm>
            <a:prstGeom prst="rect">
              <a:avLst/>
            </a:prstGeom>
            <a:solidFill>
              <a:schemeClr val="tx1">
                <a:lumMod val="50000"/>
                <a:lumOff val="50000"/>
              </a:schemeClr>
            </a:solidFill>
            <a:ln w="9525">
              <a:noFill/>
              <a:miter lim="800000"/>
              <a:headEnd/>
              <a:tailEnd/>
            </a:ln>
          </p:spPr>
          <p:txBody>
            <a:bodyPr wrap="none" anchor="ctr"/>
            <a:lstStyle/>
            <a:p>
              <a:endParaRPr lang="fr-FR" altLang="en-US"/>
            </a:p>
          </p:txBody>
        </p:sp>
        <p:sp>
          <p:nvSpPr>
            <p:cNvPr id="166" name="Rectangle 104"/>
            <p:cNvSpPr>
              <a:spLocks noChangeArrowheads="1"/>
            </p:cNvSpPr>
            <p:nvPr/>
          </p:nvSpPr>
          <p:spPr bwMode="auto">
            <a:xfrm>
              <a:off x="7419975" y="5441950"/>
              <a:ext cx="311150" cy="303213"/>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67"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8"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69" name="Oval 107"/>
            <p:cNvSpPr>
              <a:spLocks noChangeArrowheads="1"/>
            </p:cNvSpPr>
            <p:nvPr/>
          </p:nvSpPr>
          <p:spPr bwMode="auto">
            <a:xfrm>
              <a:off x="7435229" y="5888038"/>
              <a:ext cx="665163" cy="4857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a:t>
              </a:r>
            </a:p>
          </p:txBody>
        </p:sp>
        <p:sp>
          <p:nvSpPr>
            <p:cNvPr id="170" name="Rectangle 109"/>
            <p:cNvSpPr>
              <a:spLocks noChangeArrowheads="1"/>
            </p:cNvSpPr>
            <p:nvPr/>
          </p:nvSpPr>
          <p:spPr bwMode="auto">
            <a:xfrm>
              <a:off x="6583363" y="4105275"/>
              <a:ext cx="84137" cy="113506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1" name="Rectangle 110"/>
            <p:cNvSpPr>
              <a:spLocks noChangeArrowheads="1"/>
            </p:cNvSpPr>
            <p:nvPr/>
          </p:nvSpPr>
          <p:spPr bwMode="auto">
            <a:xfrm>
              <a:off x="6583363" y="3862388"/>
              <a:ext cx="73025" cy="1135062"/>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sp>
          <p:nvSpPr>
            <p:cNvPr id="172" name="Oval 112"/>
            <p:cNvSpPr>
              <a:spLocks noChangeArrowheads="1"/>
            </p:cNvSpPr>
            <p:nvPr/>
          </p:nvSpPr>
          <p:spPr bwMode="auto">
            <a:xfrm>
              <a:off x="6292850" y="5159375"/>
              <a:ext cx="665163" cy="487363"/>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RSZ</a:t>
              </a:r>
            </a:p>
          </p:txBody>
        </p:sp>
        <p:sp>
          <p:nvSpPr>
            <p:cNvPr id="173" name="Rectangle 114"/>
            <p:cNvSpPr>
              <a:spLocks noChangeArrowheads="1"/>
            </p:cNvSpPr>
            <p:nvPr/>
          </p:nvSpPr>
          <p:spPr bwMode="auto">
            <a:xfrm>
              <a:off x="6219825" y="4206875"/>
              <a:ext cx="623888" cy="304800"/>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500" b="1">
                  <a:solidFill>
                    <a:srgbClr val="000000"/>
                  </a:solidFill>
                  <a:sym typeface="Arial" charset="0"/>
                </a:rPr>
                <a:t>FW</a:t>
              </a:r>
            </a:p>
          </p:txBody>
        </p:sp>
        <p:sp>
          <p:nvSpPr>
            <p:cNvPr id="17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6" name="Rectangle 118"/>
            <p:cNvSpPr>
              <a:spLocks noChangeArrowheads="1"/>
            </p:cNvSpPr>
            <p:nvPr/>
          </p:nvSpPr>
          <p:spPr bwMode="auto">
            <a:xfrm>
              <a:off x="6407150" y="4743450"/>
              <a:ext cx="312738" cy="304800"/>
            </a:xfrm>
            <a:prstGeom prst="rect">
              <a:avLst/>
            </a:prstGeom>
            <a:solidFill>
              <a:srgbClr val="FA7D00"/>
            </a:solidFill>
            <a:ln>
              <a:noFill/>
            </a:ln>
            <a:effectLst/>
          </p:spPr>
          <p:txBody>
            <a:bodyPr wrap="none" lIns="69850" tIns="34925" rIns="69850" bIns="34925" anchor="ctr"/>
            <a:lstStyle/>
            <a:p>
              <a:pPr algn="ctr" defTabSz="514350">
                <a:defRPr/>
              </a:pPr>
              <a:r>
                <a:rPr lang="fr-BE" altLang="en-US" sz="1500" b="1" dirty="0">
                  <a:solidFill>
                    <a:schemeClr val="tx1">
                      <a:lumMod val="75000"/>
                      <a:lumOff val="25000"/>
                    </a:schemeClr>
                  </a:solidFill>
                  <a:sym typeface="Arial" charset="0"/>
                </a:rPr>
                <a:t>R</a:t>
              </a:r>
            </a:p>
          </p:txBody>
        </p:sp>
        <p:sp>
          <p:nvSpPr>
            <p:cNvPr id="17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79" name="Oval 121"/>
            <p:cNvSpPr>
              <a:spLocks noChangeArrowheads="1"/>
            </p:cNvSpPr>
            <p:nvPr/>
          </p:nvSpPr>
          <p:spPr bwMode="auto">
            <a:xfrm>
              <a:off x="3476625" y="5186363"/>
              <a:ext cx="2217738" cy="688975"/>
            </a:xfrm>
            <a:prstGeom prst="ellipse">
              <a:avLst/>
            </a:prstGeom>
            <a:solidFill>
              <a:srgbClr val="00ABDA"/>
            </a:solidFill>
            <a:ln>
              <a:noFill/>
            </a:ln>
            <a:effectLst/>
          </p:spPr>
          <p:txBody>
            <a:bodyPr wrap="none" anchor="ctr"/>
            <a:lstStyle/>
            <a:p>
              <a:pPr algn="ctr">
                <a:defRPr/>
              </a:pPr>
              <a:r>
                <a:rPr lang="fr-BE" altLang="en-US" sz="1600" b="1" dirty="0">
                  <a:solidFill>
                    <a:schemeClr val="tx1">
                      <a:lumMod val="75000"/>
                      <a:lumOff val="25000"/>
                    </a:schemeClr>
                  </a:solidFill>
                  <a:sym typeface="Arial" charset="0"/>
                </a:rPr>
                <a:t>KSZ</a:t>
              </a:r>
            </a:p>
          </p:txBody>
        </p:sp>
        <p:sp>
          <p:nvSpPr>
            <p:cNvPr id="180" name="AutoShape 89"/>
            <p:cNvSpPr>
              <a:spLocks noChangeArrowheads="1"/>
            </p:cNvSpPr>
            <p:nvPr/>
          </p:nvSpPr>
          <p:spPr bwMode="auto">
            <a:xfrm>
              <a:off x="7596188" y="5084763"/>
              <a:ext cx="215900" cy="161925"/>
            </a:xfrm>
            <a:prstGeom prst="parallelogram">
              <a:avLst>
                <a:gd name="adj" fmla="val 87556"/>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en-US"/>
            </a:p>
          </p:txBody>
        </p:sp>
      </p:grpSp>
      <p:sp>
        <p:nvSpPr>
          <p:cNvPr id="181" name="Oval 74"/>
          <p:cNvSpPr>
            <a:spLocks noChangeArrowheads="1"/>
          </p:cNvSpPr>
          <p:nvPr/>
        </p:nvSpPr>
        <p:spPr bwMode="auto">
          <a:xfrm>
            <a:off x="5375921" y="2906714"/>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a:t>
            </a:r>
          </a:p>
        </p:txBody>
      </p:sp>
      <p:sp>
        <p:nvSpPr>
          <p:cNvPr id="182" name="Oval 74"/>
          <p:cNvSpPr>
            <a:spLocks noChangeArrowheads="1"/>
          </p:cNvSpPr>
          <p:nvPr/>
        </p:nvSpPr>
        <p:spPr bwMode="auto">
          <a:xfrm>
            <a:off x="5375921" y="2402658"/>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Isabel</a:t>
            </a:r>
          </a:p>
        </p:txBody>
      </p:sp>
      <p:sp>
        <p:nvSpPr>
          <p:cNvPr id="183" name="Oval 74"/>
          <p:cNvSpPr>
            <a:spLocks noChangeArrowheads="1"/>
          </p:cNvSpPr>
          <p:nvPr/>
        </p:nvSpPr>
        <p:spPr bwMode="auto">
          <a:xfrm>
            <a:off x="5375921" y="1898602"/>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err="1">
                <a:solidFill>
                  <a:srgbClr val="000000"/>
                </a:solidFill>
                <a:sym typeface="Arial" charset="0"/>
              </a:rPr>
              <a:t>FedMAN</a:t>
            </a:r>
            <a:endParaRPr lang="fr-BE" altLang="en-US" sz="1600" dirty="0">
              <a:solidFill>
                <a:srgbClr val="000000"/>
              </a:solidFill>
              <a:sym typeface="Arial" charset="0"/>
            </a:endParaRPr>
          </a:p>
        </p:txBody>
      </p:sp>
      <p:sp>
        <p:nvSpPr>
          <p:cNvPr id="184" name="Oval 74"/>
          <p:cNvSpPr>
            <a:spLocks noChangeArrowheads="1"/>
          </p:cNvSpPr>
          <p:nvPr/>
        </p:nvSpPr>
        <p:spPr bwMode="auto">
          <a:xfrm>
            <a:off x="5375921" y="1394546"/>
            <a:ext cx="1406525" cy="378271"/>
          </a:xfrm>
          <a:prstGeom prst="ellipse">
            <a:avLst/>
          </a:prstGeom>
          <a:solidFill>
            <a:srgbClr val="8CCA1C"/>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BE" altLang="en-US" sz="1600" dirty="0">
                <a:solidFill>
                  <a:srgbClr val="000000"/>
                </a:solidFill>
                <a:sym typeface="Arial" charset="0"/>
              </a:rPr>
              <a:t>Internet</a:t>
            </a:r>
          </a:p>
        </p:txBody>
      </p:sp>
    </p:spTree>
    <p:extLst>
      <p:ext uri="{BB962C8B-B14F-4D97-AF65-F5344CB8AC3E}">
        <p14:creationId xmlns:p14="http://schemas.microsoft.com/office/powerpoint/2010/main" val="72595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 met basisdiensten</a:t>
            </a:r>
            <a:endParaRPr lang="fr-FR" dirty="0"/>
          </a:p>
        </p:txBody>
      </p:sp>
      <p:sp>
        <p:nvSpPr>
          <p:cNvPr id="3" name="Content Placeholder 2"/>
          <p:cNvSpPr>
            <a:spLocks noGrp="1"/>
          </p:cNvSpPr>
          <p:nvPr>
            <p:ph idx="1"/>
          </p:nvPr>
        </p:nvSpPr>
        <p:spPr/>
        <p:txBody>
          <a:bodyPr/>
          <a:lstStyle/>
          <a:p>
            <a:r>
              <a:rPr lang="fr-BE" dirty="0" err="1"/>
              <a:t>functioneel</a:t>
            </a:r>
            <a:r>
              <a:rPr lang="fr-BE" dirty="0"/>
              <a:t> </a:t>
            </a:r>
            <a:r>
              <a:rPr lang="fr-BE" dirty="0" err="1"/>
              <a:t>netwerk</a:t>
            </a:r>
            <a:endParaRPr lang="en-US" dirty="0"/>
          </a:p>
        </p:txBody>
      </p:sp>
      <p:grpSp>
        <p:nvGrpSpPr>
          <p:cNvPr id="12" name="Group 11">
            <a:extLst>
              <a:ext uri="{FF2B5EF4-FFF2-40B4-BE49-F238E27FC236}">
                <a16:creationId xmlns:a16="http://schemas.microsoft.com/office/drawing/2014/main" id="{62A26DF6-FB9F-4C1A-9F92-B0CB0A63307C}"/>
              </a:ext>
            </a:extLst>
          </p:cNvPr>
          <p:cNvGrpSpPr/>
          <p:nvPr/>
        </p:nvGrpSpPr>
        <p:grpSpPr>
          <a:xfrm>
            <a:off x="2503609" y="1404565"/>
            <a:ext cx="7873555" cy="5111750"/>
            <a:chOff x="2503609" y="1404565"/>
            <a:chExt cx="7873555" cy="5111750"/>
          </a:xfrm>
        </p:grpSpPr>
        <p:grpSp>
          <p:nvGrpSpPr>
            <p:cNvPr id="13" name="Group 12">
              <a:extLst>
                <a:ext uri="{FF2B5EF4-FFF2-40B4-BE49-F238E27FC236}">
                  <a16:creationId xmlns:a16="http://schemas.microsoft.com/office/drawing/2014/main" id="{CD6F739C-2F79-4666-8F0F-BBD84C33D371}"/>
                </a:ext>
              </a:extLst>
            </p:cNvPr>
            <p:cNvGrpSpPr/>
            <p:nvPr/>
          </p:nvGrpSpPr>
          <p:grpSpPr>
            <a:xfrm>
              <a:off x="4569875" y="1757128"/>
              <a:ext cx="4006934" cy="4059937"/>
              <a:chOff x="2533810" y="1757128"/>
              <a:chExt cx="4006934" cy="4059937"/>
            </a:xfrm>
          </p:grpSpPr>
          <p:grpSp>
            <p:nvGrpSpPr>
              <p:cNvPr id="21" name="Group 30720">
                <a:extLst>
                  <a:ext uri="{FF2B5EF4-FFF2-40B4-BE49-F238E27FC236}">
                    <a16:creationId xmlns:a16="http://schemas.microsoft.com/office/drawing/2014/main" id="{695366FF-C58B-45E0-AC58-8A31DEE4B28C}"/>
                  </a:ext>
                </a:extLst>
              </p:cNvPr>
              <p:cNvGrpSpPr>
                <a:grpSpLocks/>
              </p:cNvGrpSpPr>
              <p:nvPr/>
            </p:nvGrpSpPr>
            <p:grpSpPr bwMode="auto">
              <a:xfrm>
                <a:off x="2533810" y="1757128"/>
                <a:ext cx="4006934" cy="4004761"/>
                <a:chOff x="2453303" y="1467263"/>
                <a:chExt cx="4006277" cy="4004779"/>
              </a:xfrm>
            </p:grpSpPr>
            <p:sp>
              <p:nvSpPr>
                <p:cNvPr id="24" name="Freeform 88">
                  <a:extLst>
                    <a:ext uri="{FF2B5EF4-FFF2-40B4-BE49-F238E27FC236}">
                      <a16:creationId xmlns:a16="http://schemas.microsoft.com/office/drawing/2014/main" id="{94A44CF1-4683-4D4F-A722-DD6D39BBF7E5}"/>
                    </a:ext>
                  </a:extLst>
                </p:cNvPr>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25" name="Freeform 89">
                  <a:extLst>
                    <a:ext uri="{FF2B5EF4-FFF2-40B4-BE49-F238E27FC236}">
                      <a16:creationId xmlns:a16="http://schemas.microsoft.com/office/drawing/2014/main" id="{FA328A6E-C0AF-4B9B-9491-CB5889473252}"/>
                    </a:ext>
                  </a:extLst>
                </p:cNvPr>
                <p:cNvSpPr>
                  <a:spLocks noChangeAspect="1"/>
                </p:cNvSpPr>
                <p:nvPr/>
              </p:nvSpPr>
              <p:spPr bwMode="auto">
                <a:xfrm>
                  <a:off x="4226611" y="1467263"/>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RSVZ</a:t>
                  </a:r>
                  <a:endParaRPr lang="en-US" sz="1400" dirty="0"/>
                </a:p>
              </p:txBody>
            </p:sp>
            <p:sp>
              <p:nvSpPr>
                <p:cNvPr id="26" name="Freeform 90">
                  <a:extLst>
                    <a:ext uri="{FF2B5EF4-FFF2-40B4-BE49-F238E27FC236}">
                      <a16:creationId xmlns:a16="http://schemas.microsoft.com/office/drawing/2014/main" id="{F609EF45-0892-48DC-BCCD-91388850EC52}"/>
                    </a:ext>
                  </a:extLst>
                </p:cNvPr>
                <p:cNvSpPr>
                  <a:spLocks noChangeAspect="1"/>
                </p:cNvSpPr>
                <p:nvPr/>
              </p:nvSpPr>
              <p:spPr bwMode="auto">
                <a:xfrm>
                  <a:off x="5000737" y="17550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FPD</a:t>
                  </a:r>
                  <a:endParaRPr lang="en-US" sz="1400" dirty="0"/>
                </a:p>
              </p:txBody>
            </p:sp>
            <p:sp>
              <p:nvSpPr>
                <p:cNvPr id="27" name="Freeform 91">
                  <a:extLst>
                    <a:ext uri="{FF2B5EF4-FFF2-40B4-BE49-F238E27FC236}">
                      <a16:creationId xmlns:a16="http://schemas.microsoft.com/office/drawing/2014/main" id="{599F40B5-4BEF-41AF-833E-E96A5FBD71F1}"/>
                    </a:ext>
                  </a:extLst>
                </p:cNvPr>
                <p:cNvSpPr>
                  <a:spLocks noChangeAspect="1"/>
                </p:cNvSpPr>
                <p:nvPr/>
              </p:nvSpPr>
              <p:spPr bwMode="auto">
                <a:xfrm>
                  <a:off x="5507803" y="241200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POD MI</a:t>
                  </a:r>
                  <a:endParaRPr lang="en-US" sz="1400" dirty="0"/>
                </a:p>
              </p:txBody>
            </p:sp>
            <p:grpSp>
              <p:nvGrpSpPr>
                <p:cNvPr id="28" name="Group 2">
                  <a:extLst>
                    <a:ext uri="{FF2B5EF4-FFF2-40B4-BE49-F238E27FC236}">
                      <a16:creationId xmlns:a16="http://schemas.microsoft.com/office/drawing/2014/main" id="{00B261FC-2D81-4FB2-9074-D61FEE182A2B}"/>
                    </a:ext>
                  </a:extLst>
                </p:cNvPr>
                <p:cNvGrpSpPr>
                  <a:grpSpLocks/>
                </p:cNvGrpSpPr>
                <p:nvPr/>
              </p:nvGrpSpPr>
              <p:grpSpPr bwMode="auto">
                <a:xfrm>
                  <a:off x="2453303" y="2108477"/>
                  <a:ext cx="4006277" cy="3363565"/>
                  <a:chOff x="2504922" y="2187583"/>
                  <a:chExt cx="3596193" cy="3055832"/>
                </a:xfrm>
              </p:grpSpPr>
              <p:sp>
                <p:nvSpPr>
                  <p:cNvPr id="30" name="Freeform 102">
                    <a:extLst>
                      <a:ext uri="{FF2B5EF4-FFF2-40B4-BE49-F238E27FC236}">
                        <a16:creationId xmlns:a16="http://schemas.microsoft.com/office/drawing/2014/main" id="{D0189F33-5AA8-42D5-962A-959E33C5D417}"/>
                      </a:ext>
                    </a:extLst>
                  </p:cNvPr>
                  <p:cNvSpPr>
                    <a:spLocks noChangeAspect="1"/>
                  </p:cNvSpPr>
                  <p:nvPr/>
                </p:nvSpPr>
                <p:spPr bwMode="auto">
                  <a:xfrm>
                    <a:off x="5351686" y="322484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32" name="Freeform 103">
                    <a:extLst>
                      <a:ext uri="{FF2B5EF4-FFF2-40B4-BE49-F238E27FC236}">
                        <a16:creationId xmlns:a16="http://schemas.microsoft.com/office/drawing/2014/main" id="{93BA99E2-ED82-42FA-B89A-C42C8BAB777B}"/>
                      </a:ext>
                    </a:extLst>
                  </p:cNvPr>
                  <p:cNvSpPr>
                    <a:spLocks noChangeAspect="1"/>
                  </p:cNvSpPr>
                  <p:nvPr/>
                </p:nvSpPr>
                <p:spPr bwMode="auto">
                  <a:xfrm>
                    <a:off x="5093869" y="3927469"/>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RJV</a:t>
                    </a:r>
                    <a:endParaRPr lang="en-US" sz="1400" dirty="0"/>
                  </a:p>
                </p:txBody>
              </p:sp>
              <p:sp>
                <p:nvSpPr>
                  <p:cNvPr id="33" name="Freeform 104">
                    <a:extLst>
                      <a:ext uri="{FF2B5EF4-FFF2-40B4-BE49-F238E27FC236}">
                        <a16:creationId xmlns:a16="http://schemas.microsoft.com/office/drawing/2014/main" id="{BC9A918A-C21C-4211-9E5A-D2D02D5DC68E}"/>
                      </a:ext>
                    </a:extLst>
                  </p:cNvPr>
                  <p:cNvSpPr>
                    <a:spLocks noChangeAspect="1"/>
                  </p:cNvSpPr>
                  <p:nvPr/>
                </p:nvSpPr>
                <p:spPr bwMode="auto">
                  <a:xfrm>
                    <a:off x="4512469" y="4404670"/>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FOD SZ</a:t>
                    </a:r>
                    <a:endParaRPr lang="en-US" sz="1400" dirty="0"/>
                  </a:p>
                </p:txBody>
              </p:sp>
              <p:sp>
                <p:nvSpPr>
                  <p:cNvPr id="34" name="Freeform 105">
                    <a:extLst>
                      <a:ext uri="{FF2B5EF4-FFF2-40B4-BE49-F238E27FC236}">
                        <a16:creationId xmlns:a16="http://schemas.microsoft.com/office/drawing/2014/main" id="{9EB62A6A-5D41-48A5-9EE2-F5E3C46FB85B}"/>
                      </a:ext>
                    </a:extLst>
                  </p:cNvPr>
                  <p:cNvSpPr>
                    <a:spLocks noChangeAspect="1"/>
                  </p:cNvSpPr>
                  <p:nvPr/>
                </p:nvSpPr>
                <p:spPr bwMode="auto">
                  <a:xfrm>
                    <a:off x="3760020" y="4500647"/>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RIZIV</a:t>
                    </a:r>
                    <a:endParaRPr lang="en-US" sz="1400" dirty="0"/>
                  </a:p>
                </p:txBody>
              </p:sp>
              <p:sp>
                <p:nvSpPr>
                  <p:cNvPr id="35" name="Freeform 106">
                    <a:extLst>
                      <a:ext uri="{FF2B5EF4-FFF2-40B4-BE49-F238E27FC236}">
                        <a16:creationId xmlns:a16="http://schemas.microsoft.com/office/drawing/2014/main" id="{2CDDF1E2-170F-4EAA-A289-87A6192F8871}"/>
                      </a:ext>
                    </a:extLst>
                  </p:cNvPr>
                  <p:cNvSpPr>
                    <a:spLocks noChangeAspect="1"/>
                  </p:cNvSpPr>
                  <p:nvPr/>
                </p:nvSpPr>
                <p:spPr bwMode="auto">
                  <a:xfrm>
                    <a:off x="3059815" y="421619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NIC</a:t>
                    </a:r>
                    <a:endParaRPr lang="en-US" sz="1400" dirty="0"/>
                  </a:p>
                </p:txBody>
              </p:sp>
              <p:sp>
                <p:nvSpPr>
                  <p:cNvPr id="36" name="Freeform 107">
                    <a:extLst>
                      <a:ext uri="{FF2B5EF4-FFF2-40B4-BE49-F238E27FC236}">
                        <a16:creationId xmlns:a16="http://schemas.microsoft.com/office/drawing/2014/main" id="{A3FFB6B4-791D-4EB6-8CE7-F1F970482265}"/>
                      </a:ext>
                    </a:extLst>
                  </p:cNvPr>
                  <p:cNvSpPr>
                    <a:spLocks noChangeAspect="1"/>
                  </p:cNvSpPr>
                  <p:nvPr/>
                </p:nvSpPr>
                <p:spPr bwMode="auto">
                  <a:xfrm>
                    <a:off x="2626517" y="3614612"/>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RVA</a:t>
                    </a:r>
                    <a:endParaRPr lang="en-US" sz="1400" dirty="0"/>
                  </a:p>
                </p:txBody>
              </p:sp>
              <p:sp>
                <p:nvSpPr>
                  <p:cNvPr id="37" name="Freeform 108">
                    <a:extLst>
                      <a:ext uri="{FF2B5EF4-FFF2-40B4-BE49-F238E27FC236}">
                        <a16:creationId xmlns:a16="http://schemas.microsoft.com/office/drawing/2014/main" id="{FF1656EF-3915-4C63-9ACC-5EABD3BF975A}"/>
                      </a:ext>
                    </a:extLst>
                  </p:cNvPr>
                  <p:cNvSpPr>
                    <a:spLocks noChangeAspect="1"/>
                  </p:cNvSpPr>
                  <p:nvPr/>
                </p:nvSpPr>
                <p:spPr bwMode="auto">
                  <a:xfrm>
                    <a:off x="2504922" y="2887836"/>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FOD WASO</a:t>
                    </a:r>
                    <a:endParaRPr lang="en-US" sz="1400" dirty="0"/>
                  </a:p>
                </p:txBody>
              </p:sp>
              <p:sp>
                <p:nvSpPr>
                  <p:cNvPr id="38" name="Freeform 109">
                    <a:extLst>
                      <a:ext uri="{FF2B5EF4-FFF2-40B4-BE49-F238E27FC236}">
                        <a16:creationId xmlns:a16="http://schemas.microsoft.com/office/drawing/2014/main" id="{360E2989-6FEB-4182-8F24-295A1AD48316}"/>
                      </a:ext>
                    </a:extLst>
                  </p:cNvPr>
                  <p:cNvSpPr>
                    <a:spLocks noChangeAspect="1"/>
                  </p:cNvSpPr>
                  <p:nvPr/>
                </p:nvSpPr>
                <p:spPr bwMode="auto">
                  <a:xfrm>
                    <a:off x="2770173" y="2187583"/>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VSI</a:t>
                    </a:r>
                    <a:endParaRPr lang="en-US" sz="1400" dirty="0"/>
                  </a:p>
                </p:txBody>
              </p:sp>
            </p:grpSp>
            <p:sp>
              <p:nvSpPr>
                <p:cNvPr id="29" name="Freeform 93">
                  <a:extLst>
                    <a:ext uri="{FF2B5EF4-FFF2-40B4-BE49-F238E27FC236}">
                      <a16:creationId xmlns:a16="http://schemas.microsoft.com/office/drawing/2014/main" id="{640DBDA0-081B-46B8-ABED-10A3875B9DFC}"/>
                    </a:ext>
                  </a:extLst>
                </p:cNvPr>
                <p:cNvSpPr>
                  <a:spLocks noChangeAspect="1"/>
                </p:cNvSpPr>
                <p:nvPr/>
              </p:nvSpPr>
              <p:spPr bwMode="auto">
                <a:xfrm>
                  <a:off x="3399680" y="1589007"/>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RSZ</a:t>
                  </a:r>
                  <a:endParaRPr lang="en-US" sz="1400" dirty="0"/>
                </a:p>
              </p:txBody>
            </p:sp>
          </p:grpSp>
          <p:sp>
            <p:nvSpPr>
              <p:cNvPr id="22" name="Flowchart: Connector 21">
                <a:extLst>
                  <a:ext uri="{FF2B5EF4-FFF2-40B4-BE49-F238E27FC236}">
                    <a16:creationId xmlns:a16="http://schemas.microsoft.com/office/drawing/2014/main" id="{FAD5AAD0-90CB-44DA-A0DB-A9A99B97FFFF}"/>
                  </a:ext>
                </a:extLst>
              </p:cNvPr>
              <p:cNvSpPr/>
              <p:nvPr/>
            </p:nvSpPr>
            <p:spPr>
              <a:xfrm>
                <a:off x="2871200" y="2349731"/>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0">
                <a:extLst>
                  <a:ext uri="{FF2B5EF4-FFF2-40B4-BE49-F238E27FC236}">
                    <a16:creationId xmlns:a16="http://schemas.microsoft.com/office/drawing/2014/main" id="{4EADF454-E3F8-44F5-AC52-86706AFDA26C}"/>
                  </a:ext>
                </a:extLst>
              </p:cNvPr>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420996"/>
                <a:ext cx="1213853" cy="5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3" descr="C:\Documents and Settings\a21\Local Settings\Temporary Internet Files\Content.IE5\TKSAXZ7R\MC900438779[1].jpg">
              <a:extLst>
                <a:ext uri="{FF2B5EF4-FFF2-40B4-BE49-F238E27FC236}">
                  <a16:creationId xmlns:a16="http://schemas.microsoft.com/office/drawing/2014/main" id="{5C2A18CC-BE02-4E88-A1BD-A9C2DCF44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316" y="5159009"/>
              <a:ext cx="1630629" cy="1357306"/>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62A48635-7152-4E08-83B9-6DD74E57EE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609" y="5231017"/>
              <a:ext cx="2384816" cy="115093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2">
              <a:extLst>
                <a:ext uri="{FF2B5EF4-FFF2-40B4-BE49-F238E27FC236}">
                  <a16:creationId xmlns:a16="http://schemas.microsoft.com/office/drawing/2014/main" id="{09805248-A84C-4C91-849A-4E4473A932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45376" y="1404565"/>
              <a:ext cx="1422633" cy="946146"/>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98">
              <a:extLst>
                <a:ext uri="{FF2B5EF4-FFF2-40B4-BE49-F238E27FC236}">
                  <a16:creationId xmlns:a16="http://schemas.microsoft.com/office/drawing/2014/main" id="{F166F08E-B509-460F-9B94-02A7330F3D77}"/>
                </a:ext>
              </a:extLst>
            </p:cNvPr>
            <p:cNvSpPr>
              <a:spLocks noChangeAspect="1"/>
            </p:cNvSpPr>
            <p:nvPr/>
          </p:nvSpPr>
          <p:spPr bwMode="auto">
            <a:xfrm>
              <a:off x="3152461" y="3627162"/>
              <a:ext cx="1205576" cy="1176556"/>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err="1">
                  <a:latin typeface="Calibri Light" panose="020F0302020204030204" pitchFamily="34" charset="0"/>
                </a:rPr>
                <a:t>Steden</a:t>
              </a:r>
              <a:endParaRPr lang="fr-BE" sz="1400" dirty="0">
                <a:latin typeface="Calibri Light" panose="020F0302020204030204" pitchFamily="34" charset="0"/>
              </a:endParaRPr>
            </a:p>
            <a:p>
              <a:pPr algn="ctr" defTabSz="622300">
                <a:lnSpc>
                  <a:spcPct val="90000"/>
                </a:lnSpc>
                <a:spcAft>
                  <a:spcPct val="35000"/>
                </a:spcAft>
                <a:defRPr/>
              </a:pPr>
              <a:r>
                <a:rPr lang="fr-BE" sz="1400" dirty="0" err="1">
                  <a:latin typeface="Calibri Light" panose="020F0302020204030204" pitchFamily="34" charset="0"/>
                </a:rPr>
                <a:t>GemeentenOCMW</a:t>
              </a:r>
              <a:endParaRPr lang="en-US" sz="1400" dirty="0">
                <a:latin typeface="Calibri Light" panose="020F0302020204030204" pitchFamily="34" charset="0"/>
              </a:endParaRPr>
            </a:p>
          </p:txBody>
        </p:sp>
        <p:sp>
          <p:nvSpPr>
            <p:cNvPr id="18" name="Freeform 99">
              <a:extLst>
                <a:ext uri="{FF2B5EF4-FFF2-40B4-BE49-F238E27FC236}">
                  <a16:creationId xmlns:a16="http://schemas.microsoft.com/office/drawing/2014/main" id="{18865703-8435-4C91-A707-CC3FC59A82F5}"/>
                </a:ext>
              </a:extLst>
            </p:cNvPr>
            <p:cNvSpPr>
              <a:spLocks noChangeAspect="1"/>
            </p:cNvSpPr>
            <p:nvPr/>
          </p:nvSpPr>
          <p:spPr bwMode="auto">
            <a:xfrm>
              <a:off x="3244971" y="1669678"/>
              <a:ext cx="1211263" cy="117951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err="1">
                  <a:latin typeface="Calibri Light" panose="020F0302020204030204" pitchFamily="34" charset="0"/>
                </a:rPr>
                <a:t>Nuts-bedrijven</a:t>
              </a:r>
              <a:endParaRPr lang="fr-BE" sz="1400" dirty="0">
                <a:latin typeface="Calibri Light" panose="020F0302020204030204" pitchFamily="34" charset="0"/>
              </a:endParaRPr>
            </a:p>
          </p:txBody>
        </p:sp>
        <p:sp>
          <p:nvSpPr>
            <p:cNvPr id="19" name="Freeform 100">
              <a:extLst>
                <a:ext uri="{FF2B5EF4-FFF2-40B4-BE49-F238E27FC236}">
                  <a16:creationId xmlns:a16="http://schemas.microsoft.com/office/drawing/2014/main" id="{68B21468-E5C3-47EA-A3C2-D53BA679BC2C}"/>
                </a:ext>
              </a:extLst>
            </p:cNvPr>
            <p:cNvSpPr>
              <a:spLocks noChangeAspect="1"/>
            </p:cNvSpPr>
            <p:nvPr/>
          </p:nvSpPr>
          <p:spPr bwMode="auto">
            <a:xfrm>
              <a:off x="2956046" y="2772990"/>
              <a:ext cx="909638" cy="885825"/>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sp>
          <p:nvSpPr>
            <p:cNvPr id="20" name="Freeform 87">
              <a:extLst>
                <a:ext uri="{FF2B5EF4-FFF2-40B4-BE49-F238E27FC236}">
                  <a16:creationId xmlns:a16="http://schemas.microsoft.com/office/drawing/2014/main" id="{882D424A-DC42-4F42-B52B-117A5592EB22}"/>
                </a:ext>
              </a:extLst>
            </p:cNvPr>
            <p:cNvSpPr>
              <a:spLocks noChangeAspect="1"/>
            </p:cNvSpPr>
            <p:nvPr/>
          </p:nvSpPr>
          <p:spPr bwMode="auto">
            <a:xfrm>
              <a:off x="8813597" y="2931015"/>
              <a:ext cx="1563567" cy="152257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err="1">
                  <a:latin typeface="Calibri Light" panose="020F0302020204030204" pitchFamily="34" charset="0"/>
                </a:rPr>
                <a:t>Gewesten</a:t>
              </a:r>
              <a:r>
                <a:rPr lang="fr-BE" sz="1200" dirty="0">
                  <a:latin typeface="Calibri Light" panose="020F0302020204030204" pitchFamily="34" charset="0"/>
                </a:rPr>
                <a:t> en </a:t>
              </a:r>
              <a:r>
                <a:rPr lang="fr-BE" sz="1200" dirty="0" err="1">
                  <a:latin typeface="Calibri Light" panose="020F0302020204030204" pitchFamily="34" charset="0"/>
                </a:rPr>
                <a:t>Gemeenschappen</a:t>
              </a:r>
              <a:endParaRPr lang="fr-BE" sz="1200" dirty="0">
                <a:latin typeface="Calibri Light" panose="020F0302020204030204" pitchFamily="34" charset="0"/>
              </a:endParaRPr>
            </a:p>
          </p:txBody>
        </p:sp>
      </p:grpSp>
    </p:spTree>
    <p:extLst>
      <p:ext uri="{BB962C8B-B14F-4D97-AF65-F5344CB8AC3E}">
        <p14:creationId xmlns:p14="http://schemas.microsoft.com/office/powerpoint/2010/main" val="246135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845.890.189 uitgewisselde berichten in 2024">
            <a:extLst>
              <a:ext uri="{FF2B5EF4-FFF2-40B4-BE49-F238E27FC236}">
                <a16:creationId xmlns:a16="http://schemas.microsoft.com/office/drawing/2014/main" id="{CEC965A5-611F-4FA3-93FD-A85ACD7C5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579" y="897188"/>
            <a:ext cx="9803218" cy="533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9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Procesvereenvoudiging</a:t>
            </a:r>
            <a:endParaRPr lang="en-US" dirty="0"/>
          </a:p>
        </p:txBody>
      </p:sp>
      <p:sp>
        <p:nvSpPr>
          <p:cNvPr id="3" name="Content Placeholder 2"/>
          <p:cNvSpPr>
            <a:spLocks noGrp="1"/>
          </p:cNvSpPr>
          <p:nvPr>
            <p:ph idx="1"/>
          </p:nvPr>
        </p:nvSpPr>
        <p:spPr>
          <a:xfrm>
            <a:off x="838200" y="1708519"/>
            <a:ext cx="10515600" cy="4719331"/>
          </a:xfrm>
        </p:spPr>
        <p:txBody>
          <a:bodyPr>
            <a:normAutofit/>
          </a:bodyPr>
          <a:lstStyle/>
          <a:p>
            <a:endParaRPr lang="nl-BE" dirty="0"/>
          </a:p>
          <a:p>
            <a:endParaRPr lang="nl-BE" dirty="0"/>
          </a:p>
          <a:p>
            <a:r>
              <a:rPr lang="nl-BE" dirty="0"/>
              <a:t>tussen 3.000 actoren betrokken bij sociale bescherming</a:t>
            </a:r>
          </a:p>
          <a:p>
            <a:endParaRPr lang="fr-BE" dirty="0"/>
          </a:p>
          <a:p>
            <a:endParaRPr lang="fr-BE" dirty="0"/>
          </a:p>
          <a:p>
            <a:endParaRPr lang="fr-BE" sz="800" dirty="0"/>
          </a:p>
          <a:p>
            <a:pPr marL="266700" lvl="1" indent="-266700">
              <a:buFont typeface="Arial" panose="020B0604020202020204" pitchFamily="34" charset="0"/>
              <a:buChar char="•"/>
            </a:pPr>
            <a:r>
              <a:rPr lang="nl-BE" sz="2000" dirty="0"/>
              <a:t>tussen 3.000 actoren betrokken bij sociale bescherming </a:t>
            </a:r>
            <a:br>
              <a:rPr lang="nl-BE" sz="2000" dirty="0"/>
            </a:br>
            <a:r>
              <a:rPr lang="nl-BE" sz="2000" dirty="0"/>
              <a:t>enerzijds en 225.000 werkgevers anderzijds</a:t>
            </a:r>
          </a:p>
          <a:p>
            <a:pPr marL="363538" lvl="1" indent="0">
              <a:buNone/>
            </a:pPr>
            <a:endParaRPr lang="fr-BE" sz="700" dirty="0">
              <a:sym typeface="Wingdings" panose="05000000000000000000" pitchFamily="2" charset="2"/>
            </a:endParaRPr>
          </a:p>
          <a:p>
            <a:pPr marL="365125" indent="-282575">
              <a:spcBef>
                <a:spcPts val="500"/>
              </a:spcBef>
              <a:buNone/>
            </a:pPr>
            <a:r>
              <a:rPr lang="nl-BE" sz="1800" dirty="0">
                <a:sym typeface="Wingdings" panose="05000000000000000000" pitchFamily="2" charset="2"/>
              </a:rPr>
              <a:t> </a:t>
            </a:r>
            <a:r>
              <a:rPr lang="nl-BE" sz="1700" dirty="0"/>
              <a:t>beperkt tot 3 momenten en maximaal van toepassing tot toepassing</a:t>
            </a:r>
          </a:p>
          <a:p>
            <a:pPr marL="365125" indent="-282575">
              <a:spcBef>
                <a:spcPts val="500"/>
              </a:spcBef>
              <a:buFont typeface="Calibri" panose="020F0502020204030204" pitchFamily="34" charset="0"/>
              <a:buChar char="-"/>
            </a:pPr>
            <a:r>
              <a:rPr lang="nl-BE" sz="1700" dirty="0"/>
              <a:t>de </a:t>
            </a:r>
            <a:r>
              <a:rPr lang="nl-BE" sz="1700" b="1" dirty="0"/>
              <a:t>onmiddellijke aangifte van tewerkstelling en ontslag</a:t>
            </a:r>
            <a:r>
              <a:rPr lang="nl-BE" sz="1700" dirty="0"/>
              <a:t> </a:t>
            </a:r>
          </a:p>
          <a:p>
            <a:pPr marL="365125" indent="-282575">
              <a:spcBef>
                <a:spcPts val="500"/>
              </a:spcBef>
              <a:buFont typeface="Calibri" panose="020F0502020204030204" pitchFamily="34" charset="0"/>
              <a:buChar char="-"/>
            </a:pPr>
            <a:r>
              <a:rPr lang="nl-BE" sz="1700" dirty="0"/>
              <a:t>de </a:t>
            </a:r>
            <a:r>
              <a:rPr lang="nl-BE" sz="1700" b="1" dirty="0"/>
              <a:t>driemaandelijkse aangifte van de loon- en arbeidstijdgegevens</a:t>
            </a:r>
            <a:endParaRPr lang="nl-BE" sz="1700" dirty="0"/>
          </a:p>
          <a:p>
            <a:pPr marL="365125" indent="-282575">
              <a:spcBef>
                <a:spcPts val="500"/>
              </a:spcBef>
              <a:buFont typeface="Calibri" panose="020F0502020204030204" pitchFamily="34" charset="0"/>
              <a:buChar char="-"/>
            </a:pPr>
            <a:r>
              <a:rPr lang="nl-BE" sz="1700" dirty="0"/>
              <a:t>het zich voordoen van een </a:t>
            </a:r>
            <a:r>
              <a:rPr lang="nl-BE" sz="1700" b="1" dirty="0"/>
              <a:t>sociaal risico</a:t>
            </a:r>
          </a:p>
          <a:p>
            <a:endParaRPr lang="en-US" dirty="0"/>
          </a:p>
        </p:txBody>
      </p:sp>
      <p:grpSp>
        <p:nvGrpSpPr>
          <p:cNvPr id="4" name="Group 3">
            <a:extLst>
              <a:ext uri="{FF2B5EF4-FFF2-40B4-BE49-F238E27FC236}">
                <a16:creationId xmlns:a16="http://schemas.microsoft.com/office/drawing/2014/main" id="{D564AA68-76DF-471D-A9E8-6DD89873AA0F}"/>
              </a:ext>
            </a:extLst>
          </p:cNvPr>
          <p:cNvGrpSpPr/>
          <p:nvPr/>
        </p:nvGrpSpPr>
        <p:grpSpPr>
          <a:xfrm>
            <a:off x="7388813" y="1708519"/>
            <a:ext cx="4597037" cy="4011447"/>
            <a:chOff x="7358995" y="1592939"/>
            <a:chExt cx="4597037" cy="4011447"/>
          </a:xfrm>
        </p:grpSpPr>
        <p:grpSp>
          <p:nvGrpSpPr>
            <p:cNvPr id="24" name="Group 23">
              <a:extLst>
                <a:ext uri="{FF2B5EF4-FFF2-40B4-BE49-F238E27FC236}">
                  <a16:creationId xmlns:a16="http://schemas.microsoft.com/office/drawing/2014/main" id="{DD4B85D1-2B3C-4626-B94D-A2F87E7BFC21}"/>
                </a:ext>
              </a:extLst>
            </p:cNvPr>
            <p:cNvGrpSpPr/>
            <p:nvPr/>
          </p:nvGrpSpPr>
          <p:grpSpPr>
            <a:xfrm>
              <a:off x="7358995" y="1592939"/>
              <a:ext cx="4597037" cy="4011447"/>
              <a:chOff x="7275870" y="1592939"/>
              <a:chExt cx="4597037" cy="4011447"/>
            </a:xfrm>
          </p:grpSpPr>
          <p:sp>
            <p:nvSpPr>
              <p:cNvPr id="25" name="Rectangle 24">
                <a:extLst>
                  <a:ext uri="{FF2B5EF4-FFF2-40B4-BE49-F238E27FC236}">
                    <a16:creationId xmlns:a16="http://schemas.microsoft.com/office/drawing/2014/main" id="{935C1A85-1F88-4143-8A33-F815967326EE}"/>
                  </a:ext>
                </a:extLst>
              </p:cNvPr>
              <p:cNvSpPr/>
              <p:nvPr/>
            </p:nvSpPr>
            <p:spPr>
              <a:xfrm>
                <a:off x="7275870" y="1592939"/>
                <a:ext cx="4597037" cy="4011447"/>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Rectangle: Rounded Corners 25">
                <a:extLst>
                  <a:ext uri="{FF2B5EF4-FFF2-40B4-BE49-F238E27FC236}">
                    <a16:creationId xmlns:a16="http://schemas.microsoft.com/office/drawing/2014/main" id="{011632A6-CAE5-4761-A47D-A5102E51438A}"/>
                  </a:ext>
                </a:extLst>
              </p:cNvPr>
              <p:cNvSpPr/>
              <p:nvPr/>
            </p:nvSpPr>
            <p:spPr>
              <a:xfrm>
                <a:off x="7541342" y="1788318"/>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sp>
            <p:nvSpPr>
              <p:cNvPr id="28" name="Rectangle: Rounded Corners 27">
                <a:extLst>
                  <a:ext uri="{FF2B5EF4-FFF2-40B4-BE49-F238E27FC236}">
                    <a16:creationId xmlns:a16="http://schemas.microsoft.com/office/drawing/2014/main" id="{EF1E7C6B-5F65-456D-B0D1-962D0A14CEF9}"/>
                  </a:ext>
                </a:extLst>
              </p:cNvPr>
              <p:cNvSpPr/>
              <p:nvPr/>
            </p:nvSpPr>
            <p:spPr>
              <a:xfrm>
                <a:off x="7556090" y="3848180"/>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grpSp>
        <p:grpSp>
          <p:nvGrpSpPr>
            <p:cNvPr id="18" name="Group 4"/>
            <p:cNvGrpSpPr>
              <a:grpSpLocks noChangeAspect="1"/>
            </p:cNvGrpSpPr>
            <p:nvPr/>
          </p:nvGrpSpPr>
          <p:grpSpPr>
            <a:xfrm>
              <a:off x="7931949" y="2090843"/>
              <a:ext cx="3691688" cy="787010"/>
              <a:chOff x="803701" y="1396727"/>
              <a:chExt cx="6061892" cy="1292298"/>
            </a:xfrm>
          </p:grpSpPr>
          <p:cxnSp>
            <p:nvCxnSpPr>
              <p:cNvPr id="19" name="Straight Arrow Connector 5"/>
              <p:cNvCxnSpPr/>
              <p:nvPr/>
            </p:nvCxnSpPr>
            <p:spPr>
              <a:xfrm>
                <a:off x="3116606" y="1893527"/>
                <a:ext cx="954113" cy="7438"/>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03701" y="2282275"/>
                <a:ext cx="2716192" cy="389142"/>
              </a:xfrm>
              <a:prstGeom prst="rect">
                <a:avLst/>
              </a:prstGeom>
            </p:spPr>
            <p:txBody>
              <a:bodyPr wrap="none">
                <a:spAutoFit/>
              </a:bodyPr>
              <a:lstStyle/>
              <a:p>
                <a:pPr algn="ctr"/>
                <a:r>
                  <a:rPr lang="nl-BE" sz="1600" dirty="0"/>
                  <a:t>800 papieren formulieren </a:t>
                </a:r>
              </a:p>
            </p:txBody>
          </p:sp>
          <p:sp>
            <p:nvSpPr>
              <p:cNvPr id="21" name="Rectangle 20"/>
              <p:cNvSpPr/>
              <p:nvPr/>
            </p:nvSpPr>
            <p:spPr>
              <a:xfrm>
                <a:off x="3923928" y="2299883"/>
                <a:ext cx="2941665" cy="389142"/>
              </a:xfrm>
              <a:prstGeom prst="rect">
                <a:avLst/>
              </a:prstGeom>
            </p:spPr>
            <p:txBody>
              <a:bodyPr wrap="square">
                <a:spAutoFit/>
              </a:bodyPr>
              <a:lstStyle/>
              <a:p>
                <a:pPr algn="ctr"/>
                <a:r>
                  <a:rPr lang="nl-BE" sz="1600"/>
                  <a:t>220 elektronische processen</a:t>
                </a:r>
              </a:p>
            </p:txBody>
          </p:sp>
          <p:pic>
            <p:nvPicPr>
              <p:cNvPr id="22" name="Picture 13"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896" y="1508072"/>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543" y="1396727"/>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a:grpSpLocks noChangeAspect="1"/>
            </p:cNvGrpSpPr>
            <p:nvPr/>
          </p:nvGrpSpPr>
          <p:grpSpPr>
            <a:xfrm>
              <a:off x="7657201" y="4091821"/>
              <a:ext cx="3956152" cy="1129848"/>
              <a:chOff x="303483" y="3642388"/>
              <a:chExt cx="6335250" cy="1809301"/>
            </a:xfrm>
          </p:grpSpPr>
          <p:pic>
            <p:nvPicPr>
              <p:cNvPr id="12" name="Picture 13"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3444" y="3748955"/>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543" y="3642388"/>
                <a:ext cx="861087" cy="86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a:off x="3106001" y="410185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3483" y="4503475"/>
                <a:ext cx="3617308" cy="542149"/>
              </a:xfrm>
              <a:prstGeom prst="rect">
                <a:avLst/>
              </a:prstGeom>
            </p:spPr>
            <p:txBody>
              <a:bodyPr wrap="none">
                <a:spAutoFit/>
              </a:bodyPr>
              <a:lstStyle/>
              <a:p>
                <a:pPr algn="ctr"/>
                <a:r>
                  <a:rPr lang="fr-BE" sz="1600" dirty="0"/>
                  <a:t>80 </a:t>
                </a:r>
                <a:r>
                  <a:rPr lang="fr-BE" sz="1600" dirty="0" err="1"/>
                  <a:t>papieren</a:t>
                </a:r>
                <a:r>
                  <a:rPr lang="fr-BE" sz="1600" dirty="0"/>
                  <a:t> </a:t>
                </a:r>
                <a:r>
                  <a:rPr lang="fr-BE" sz="1600" dirty="0" err="1"/>
                  <a:t>formulieren</a:t>
                </a:r>
                <a:r>
                  <a:rPr lang="fr-BE" sz="1600" dirty="0"/>
                  <a:t> </a:t>
                </a:r>
              </a:p>
            </p:txBody>
          </p:sp>
          <p:sp>
            <p:nvSpPr>
              <p:cNvPr id="16" name="Rectangle 15"/>
              <p:cNvSpPr/>
              <p:nvPr/>
            </p:nvSpPr>
            <p:spPr>
              <a:xfrm>
                <a:off x="3875032" y="4515250"/>
                <a:ext cx="2763701" cy="936439"/>
              </a:xfrm>
              <a:prstGeom prst="rect">
                <a:avLst/>
              </a:prstGeom>
            </p:spPr>
            <p:txBody>
              <a:bodyPr wrap="square">
                <a:spAutoFit/>
              </a:bodyPr>
              <a:lstStyle/>
              <a:p>
                <a:pPr algn="ctr"/>
                <a:r>
                  <a:rPr lang="fr-BE" sz="1600" dirty="0"/>
                  <a:t>30 </a:t>
                </a:r>
                <a:r>
                  <a:rPr lang="fr-BE" sz="1600" dirty="0" err="1"/>
                  <a:t>elektronische</a:t>
                </a:r>
                <a:r>
                  <a:rPr lang="fr-BE" sz="1600" dirty="0"/>
                  <a:t> </a:t>
                </a:r>
                <a:r>
                  <a:rPr lang="fr-BE" sz="1600" dirty="0" err="1"/>
                  <a:t>processen</a:t>
                </a:r>
                <a:r>
                  <a:rPr lang="fr-BE" sz="1600" dirty="0"/>
                  <a:t> </a:t>
                </a:r>
              </a:p>
            </p:txBody>
          </p:sp>
        </p:grpSp>
      </p:grpSp>
    </p:spTree>
    <p:extLst>
      <p:ext uri="{BB962C8B-B14F-4D97-AF65-F5344CB8AC3E}">
        <p14:creationId xmlns:p14="http://schemas.microsoft.com/office/powerpoint/2010/main" val="394053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Procesvereenvoudiging</a:t>
            </a:r>
            <a:endParaRPr lang="en-US" dirty="0"/>
          </a:p>
        </p:txBody>
      </p:sp>
      <p:sp>
        <p:nvSpPr>
          <p:cNvPr id="3" name="Content Placeholder 2"/>
          <p:cNvSpPr>
            <a:spLocks noGrp="1"/>
          </p:cNvSpPr>
          <p:nvPr>
            <p:ph idx="1"/>
          </p:nvPr>
        </p:nvSpPr>
        <p:spPr/>
        <p:txBody>
          <a:bodyPr>
            <a:normAutofit/>
          </a:bodyPr>
          <a:lstStyle/>
          <a:p>
            <a:endParaRPr lang="nl-BE" dirty="0"/>
          </a:p>
          <a:p>
            <a:endParaRPr lang="nl-BE" dirty="0"/>
          </a:p>
          <a:p>
            <a:r>
              <a:rPr lang="nl-BE" dirty="0"/>
              <a:t>elektronische berichten zijn gemiddeld teruggebracht </a:t>
            </a:r>
            <a:br>
              <a:rPr lang="nl-BE" dirty="0"/>
            </a:br>
            <a:r>
              <a:rPr lang="nl-BE" dirty="0"/>
              <a:t>tot 1/3 van het aantal rubrieken van de papieren</a:t>
            </a:r>
            <a:br>
              <a:rPr lang="nl-BE" dirty="0"/>
            </a:br>
            <a:r>
              <a:rPr lang="nl-BE" dirty="0"/>
              <a:t>formulieren</a:t>
            </a:r>
          </a:p>
          <a:p>
            <a:endParaRPr lang="fr-FR" sz="2000" dirty="0"/>
          </a:p>
          <a:p>
            <a:endParaRPr lang="fr-BE" dirty="0"/>
          </a:p>
          <a:p>
            <a:r>
              <a:rPr lang="nl-BE" dirty="0">
                <a:sym typeface="Arial" charset="0"/>
              </a:rPr>
              <a:t>Planbureau: de lasten van de ondernemingen op het vlak</a:t>
            </a:r>
            <a:br>
              <a:rPr lang="nl-BE" dirty="0">
                <a:sym typeface="Arial" charset="0"/>
              </a:rPr>
            </a:br>
            <a:r>
              <a:rPr lang="nl-BE" dirty="0">
                <a:sym typeface="Arial" charset="0"/>
              </a:rPr>
              <a:t>van administratieve formaliteiten in de sociale sector </a:t>
            </a:r>
            <a:br>
              <a:rPr lang="nl-BE" dirty="0">
                <a:sym typeface="Arial" charset="0"/>
              </a:rPr>
            </a:br>
            <a:r>
              <a:rPr lang="nl-BE" dirty="0">
                <a:sym typeface="Arial" charset="0"/>
              </a:rPr>
              <a:t>zijn met &gt; 1 miljard € verminderd per jaar</a:t>
            </a:r>
            <a:endParaRPr lang="nl-BE" sz="2000" dirty="0">
              <a:sym typeface="Arial" charset="0"/>
            </a:endParaRPr>
          </a:p>
          <a:p>
            <a:pPr marL="363538" lvl="1" indent="0">
              <a:buNone/>
            </a:pPr>
            <a:r>
              <a:rPr lang="fr-BE" sz="2800" dirty="0">
                <a:sym typeface="Arial" charset="0"/>
              </a:rPr>
              <a:t>			    </a:t>
            </a:r>
          </a:p>
          <a:p>
            <a:endParaRPr lang="en-US" dirty="0"/>
          </a:p>
        </p:txBody>
      </p:sp>
      <p:grpSp>
        <p:nvGrpSpPr>
          <p:cNvPr id="27" name="Group 26">
            <a:extLst>
              <a:ext uri="{FF2B5EF4-FFF2-40B4-BE49-F238E27FC236}">
                <a16:creationId xmlns:a16="http://schemas.microsoft.com/office/drawing/2014/main" id="{F8B87A64-4733-4DD8-919F-6C534C223FAD}"/>
              </a:ext>
            </a:extLst>
          </p:cNvPr>
          <p:cNvGrpSpPr/>
          <p:nvPr/>
        </p:nvGrpSpPr>
        <p:grpSpPr>
          <a:xfrm>
            <a:off x="7275870" y="1592939"/>
            <a:ext cx="4597037" cy="4011447"/>
            <a:chOff x="7275870" y="1592939"/>
            <a:chExt cx="4597037" cy="4011447"/>
          </a:xfrm>
        </p:grpSpPr>
        <p:grpSp>
          <p:nvGrpSpPr>
            <p:cNvPr id="28" name="Group 27">
              <a:extLst>
                <a:ext uri="{FF2B5EF4-FFF2-40B4-BE49-F238E27FC236}">
                  <a16:creationId xmlns:a16="http://schemas.microsoft.com/office/drawing/2014/main" id="{19D9A068-1C12-499C-B94E-947BFC8C38B6}"/>
                </a:ext>
              </a:extLst>
            </p:cNvPr>
            <p:cNvGrpSpPr/>
            <p:nvPr/>
          </p:nvGrpSpPr>
          <p:grpSpPr>
            <a:xfrm>
              <a:off x="7275870" y="1592939"/>
              <a:ext cx="4597037" cy="4011447"/>
              <a:chOff x="7275870" y="1592939"/>
              <a:chExt cx="4597037" cy="4011447"/>
            </a:xfrm>
          </p:grpSpPr>
          <p:sp>
            <p:nvSpPr>
              <p:cNvPr id="40" name="Rectangle 39">
                <a:extLst>
                  <a:ext uri="{FF2B5EF4-FFF2-40B4-BE49-F238E27FC236}">
                    <a16:creationId xmlns:a16="http://schemas.microsoft.com/office/drawing/2014/main" id="{49465412-AE6B-4BBC-9F31-21966E5E1C2F}"/>
                  </a:ext>
                </a:extLst>
              </p:cNvPr>
              <p:cNvSpPr/>
              <p:nvPr/>
            </p:nvSpPr>
            <p:spPr>
              <a:xfrm>
                <a:off x="7275870" y="1592939"/>
                <a:ext cx="4597037" cy="4011447"/>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1" name="Rectangle: Rounded Corners 40">
                <a:extLst>
                  <a:ext uri="{FF2B5EF4-FFF2-40B4-BE49-F238E27FC236}">
                    <a16:creationId xmlns:a16="http://schemas.microsoft.com/office/drawing/2014/main" id="{66A28AF8-DACE-43AE-A403-D466F99C605B}"/>
                  </a:ext>
                </a:extLst>
              </p:cNvPr>
              <p:cNvSpPr/>
              <p:nvPr/>
            </p:nvSpPr>
            <p:spPr>
              <a:xfrm>
                <a:off x="7541342" y="1788318"/>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sp>
            <p:nvSpPr>
              <p:cNvPr id="42" name="Rectangle: Rounded Corners 41">
                <a:extLst>
                  <a:ext uri="{FF2B5EF4-FFF2-40B4-BE49-F238E27FC236}">
                    <a16:creationId xmlns:a16="http://schemas.microsoft.com/office/drawing/2014/main" id="{C7B5DBD2-8078-4B90-B931-3695CEFBBE54}"/>
                  </a:ext>
                </a:extLst>
              </p:cNvPr>
              <p:cNvSpPr/>
              <p:nvPr/>
            </p:nvSpPr>
            <p:spPr>
              <a:xfrm>
                <a:off x="7556090" y="3848180"/>
                <a:ext cx="4129548" cy="157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grpSp>
        <p:grpSp>
          <p:nvGrpSpPr>
            <p:cNvPr id="29" name="Group 28">
              <a:extLst>
                <a:ext uri="{FF2B5EF4-FFF2-40B4-BE49-F238E27FC236}">
                  <a16:creationId xmlns:a16="http://schemas.microsoft.com/office/drawing/2014/main" id="{AD89B6BF-6430-4BDE-BE3A-36B663C3EF30}"/>
                </a:ext>
              </a:extLst>
            </p:cNvPr>
            <p:cNvGrpSpPr>
              <a:grpSpLocks noChangeAspect="1"/>
            </p:cNvGrpSpPr>
            <p:nvPr/>
          </p:nvGrpSpPr>
          <p:grpSpPr>
            <a:xfrm>
              <a:off x="8005351" y="2107235"/>
              <a:ext cx="3226405" cy="909540"/>
              <a:chOff x="1732600" y="1836440"/>
              <a:chExt cx="3584895" cy="1010600"/>
            </a:xfrm>
          </p:grpSpPr>
          <p:pic>
            <p:nvPicPr>
              <p:cNvPr id="35" name="Picture 13" descr="Related image">
                <a:hlinkClick r:id="rId2"/>
                <a:extLst>
                  <a:ext uri="{FF2B5EF4-FFF2-40B4-BE49-F238E27FC236}">
                    <a16:creationId xmlns:a16="http://schemas.microsoft.com/office/drawing/2014/main" id="{570BB319-EAD7-4BD9-92E8-DB9BE69053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600" y="18364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descr="Related image">
                <a:hlinkClick r:id="rId2"/>
                <a:extLst>
                  <a:ext uri="{FF2B5EF4-FFF2-40B4-BE49-F238E27FC236}">
                    <a16:creationId xmlns:a16="http://schemas.microsoft.com/office/drawing/2014/main" id="{A32B68CE-8EEB-49D5-9B95-1329797515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000" y="19888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3" descr="Related image">
                <a:hlinkClick r:id="rId2"/>
                <a:extLst>
                  <a:ext uri="{FF2B5EF4-FFF2-40B4-BE49-F238E27FC236}">
                    <a16:creationId xmlns:a16="http://schemas.microsoft.com/office/drawing/2014/main" id="{0A59A523-DDC4-40FD-AEAF-0319E9F304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00" y="2141240"/>
                <a:ext cx="705800" cy="705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3" descr="Related image">
                <a:hlinkClick r:id="rId2"/>
                <a:extLst>
                  <a:ext uri="{FF2B5EF4-FFF2-40B4-BE49-F238E27FC236}">
                    <a16:creationId xmlns:a16="http://schemas.microsoft.com/office/drawing/2014/main" id="{4FD92E66-C6D5-4200-9D8B-7EFB2C92A8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1695" y="2032004"/>
                <a:ext cx="705800" cy="70580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a:extLst>
                  <a:ext uri="{FF2B5EF4-FFF2-40B4-BE49-F238E27FC236}">
                    <a16:creationId xmlns:a16="http://schemas.microsoft.com/office/drawing/2014/main" id="{DCFD45A9-652B-4D61-9A7E-C63A65D9A84D}"/>
                  </a:ext>
                </a:extLst>
              </p:cNvPr>
              <p:cNvCxnSpPr/>
              <p:nvPr/>
            </p:nvCxnSpPr>
            <p:spPr>
              <a:xfrm>
                <a:off x="3200391" y="2338225"/>
                <a:ext cx="954113" cy="7438"/>
              </a:xfrm>
              <a:prstGeom prst="straightConnector1">
                <a:avLst/>
              </a:prstGeom>
              <a:ln w="107950">
                <a:solidFill>
                  <a:srgbClr val="008CB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2C6BFA1-F3BC-4645-944F-C82396C0B0C8}"/>
                </a:ext>
              </a:extLst>
            </p:cNvPr>
            <p:cNvGrpSpPr>
              <a:grpSpLocks noChangeAspect="1"/>
            </p:cNvGrpSpPr>
            <p:nvPr/>
          </p:nvGrpSpPr>
          <p:grpSpPr>
            <a:xfrm>
              <a:off x="8691818" y="4258641"/>
              <a:ext cx="1979629" cy="766885"/>
              <a:chOff x="4986776" y="5085185"/>
              <a:chExt cx="1979629" cy="766885"/>
            </a:xfrm>
          </p:grpSpPr>
          <p:grpSp>
            <p:nvGrpSpPr>
              <p:cNvPr id="31" name="Group 30">
                <a:extLst>
                  <a:ext uri="{FF2B5EF4-FFF2-40B4-BE49-F238E27FC236}">
                    <a16:creationId xmlns:a16="http://schemas.microsoft.com/office/drawing/2014/main" id="{44D0E5C2-2E09-4A4D-A413-8337E7AB94D0}"/>
                  </a:ext>
                </a:extLst>
              </p:cNvPr>
              <p:cNvGrpSpPr>
                <a:grpSpLocks noChangeAspect="1"/>
              </p:cNvGrpSpPr>
              <p:nvPr/>
            </p:nvGrpSpPr>
            <p:grpSpPr>
              <a:xfrm>
                <a:off x="5298157" y="5085185"/>
                <a:ext cx="1147021" cy="766885"/>
                <a:chOff x="1619672" y="5061460"/>
                <a:chExt cx="1296144" cy="866587"/>
              </a:xfrm>
            </p:grpSpPr>
            <p:cxnSp>
              <p:nvCxnSpPr>
                <p:cNvPr id="33" name="Straight Connector 32">
                  <a:extLst>
                    <a:ext uri="{FF2B5EF4-FFF2-40B4-BE49-F238E27FC236}">
                      <a16:creationId xmlns:a16="http://schemas.microsoft.com/office/drawing/2014/main" id="{8C06AFBA-A29E-4F8A-9236-902537D8A7C2}"/>
                    </a:ext>
                  </a:extLst>
                </p:cNvPr>
                <p:cNvCxnSpPr/>
                <p:nvPr/>
              </p:nvCxnSpPr>
              <p:spPr>
                <a:xfrm flipV="1">
                  <a:off x="1619672" y="5061461"/>
                  <a:ext cx="1296144" cy="866586"/>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EF226A9E-6E69-4D14-867A-DFC506058B20}"/>
                    </a:ext>
                  </a:extLst>
                </p:cNvPr>
                <p:cNvCxnSpPr/>
                <p:nvPr/>
              </p:nvCxnSpPr>
              <p:spPr>
                <a:xfrm>
                  <a:off x="1619672" y="5061460"/>
                  <a:ext cx="1296144" cy="866587"/>
                </a:xfrm>
                <a:prstGeom prst="line">
                  <a:avLst/>
                </a:prstGeom>
                <a:ln w="76200">
                  <a:solidFill>
                    <a:srgbClr val="FF0000"/>
                  </a:solidFill>
                </a:ln>
              </p:spPr>
              <p:style>
                <a:lnRef idx="1">
                  <a:schemeClr val="accent6"/>
                </a:lnRef>
                <a:fillRef idx="0">
                  <a:schemeClr val="accent6"/>
                </a:fillRef>
                <a:effectRef idx="0">
                  <a:schemeClr val="accent6"/>
                </a:effectRef>
                <a:fontRef idx="minor">
                  <a:schemeClr val="tx1"/>
                </a:fontRef>
              </p:style>
            </p:cxnSp>
          </p:grpSp>
          <p:sp>
            <p:nvSpPr>
              <p:cNvPr id="32" name="TextBox 31">
                <a:extLst>
                  <a:ext uri="{FF2B5EF4-FFF2-40B4-BE49-F238E27FC236}">
                    <a16:creationId xmlns:a16="http://schemas.microsoft.com/office/drawing/2014/main" id="{85707B49-0338-4658-8776-60961819B538}"/>
                  </a:ext>
                </a:extLst>
              </p:cNvPr>
              <p:cNvSpPr txBox="1"/>
              <p:nvPr/>
            </p:nvSpPr>
            <p:spPr>
              <a:xfrm>
                <a:off x="4986776" y="5113466"/>
                <a:ext cx="1979629" cy="553998"/>
              </a:xfrm>
              <a:prstGeom prst="rect">
                <a:avLst/>
              </a:prstGeom>
              <a:noFill/>
            </p:spPr>
            <p:txBody>
              <a:bodyPr wrap="square" rtlCol="0">
                <a:spAutoFit/>
              </a:bodyPr>
              <a:lstStyle/>
              <a:p>
                <a:r>
                  <a:rPr lang="fr-BE" sz="3000" dirty="0">
                    <a:sym typeface="Arial" charset="0"/>
                  </a:rPr>
                  <a:t>1 milliard €</a:t>
                </a:r>
                <a:endParaRPr lang="en-US" sz="3000" dirty="0"/>
              </a:p>
            </p:txBody>
          </p:sp>
        </p:grpSp>
      </p:grpSp>
    </p:spTree>
    <p:extLst>
      <p:ext uri="{BB962C8B-B14F-4D97-AF65-F5344CB8AC3E}">
        <p14:creationId xmlns:p14="http://schemas.microsoft.com/office/powerpoint/2010/main" val="19886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A47F78-115C-47A5-9C16-E5B3AD8AD87D}"/>
              </a:ext>
            </a:extLst>
          </p:cNvPr>
          <p:cNvSpPr/>
          <p:nvPr/>
        </p:nvSpPr>
        <p:spPr>
          <a:xfrm>
            <a:off x="1032387" y="6737826"/>
            <a:ext cx="10102645" cy="115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C47492A-B7D7-40AF-B87B-ACBB322345F2}"/>
              </a:ext>
            </a:extLst>
          </p:cNvPr>
          <p:cNvSpPr/>
          <p:nvPr/>
        </p:nvSpPr>
        <p:spPr>
          <a:xfrm>
            <a:off x="1047135" y="4045823"/>
            <a:ext cx="10087897" cy="2809990"/>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EDCC25C5-736E-4034-AFB1-349D8CCF9E6A}"/>
              </a:ext>
            </a:extLst>
          </p:cNvPr>
          <p:cNvSpPr/>
          <p:nvPr/>
        </p:nvSpPr>
        <p:spPr>
          <a:xfrm>
            <a:off x="1770604" y="4239969"/>
            <a:ext cx="8680290" cy="23513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AAB84AF-6ED5-41A4-BE73-04C038DB86BE}"/>
              </a:ext>
            </a:extLst>
          </p:cNvPr>
          <p:cNvGrpSpPr/>
          <p:nvPr/>
        </p:nvGrpSpPr>
        <p:grpSpPr>
          <a:xfrm>
            <a:off x="2658866" y="4639311"/>
            <a:ext cx="6745006" cy="1102911"/>
            <a:chOff x="2658866" y="4639311"/>
            <a:chExt cx="6745006" cy="1102911"/>
          </a:xfrm>
        </p:grpSpPr>
        <p:sp>
          <p:nvSpPr>
            <p:cNvPr id="15" name="Flowchart: Connector 14">
              <a:extLst>
                <a:ext uri="{FF2B5EF4-FFF2-40B4-BE49-F238E27FC236}">
                  <a16:creationId xmlns:a16="http://schemas.microsoft.com/office/drawing/2014/main" id="{CB9D42C3-8A63-4950-99E7-016AFFEA6BF0}"/>
                </a:ext>
              </a:extLst>
            </p:cNvPr>
            <p:cNvSpPr>
              <a:spLocks noChangeAspect="1"/>
            </p:cNvSpPr>
            <p:nvPr/>
          </p:nvSpPr>
          <p:spPr>
            <a:xfrm>
              <a:off x="2658866" y="4639311"/>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99,</a:t>
              </a:r>
              <a:r>
                <a:rPr kumimoji="0" lang="en-BE" sz="1400" b="0" i="0" u="none" strike="noStrike" kern="1200" cap="none" spc="0" normalizeH="0" baseline="0" noProof="0" dirty="0">
                  <a:ln>
                    <a:noFill/>
                  </a:ln>
                  <a:solidFill>
                    <a:prstClr val="white"/>
                  </a:solidFill>
                  <a:effectLst/>
                  <a:uLnTx/>
                  <a:uFillTx/>
                  <a:latin typeface="Calibri" panose="020F0502020204030204"/>
                  <a:ea typeface="+mn-ea"/>
                  <a:cs typeface="+mn-cs"/>
                </a:rPr>
                <a:t>6</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9 %</a:t>
              </a:r>
            </a:p>
          </p:txBody>
        </p:sp>
        <p:sp>
          <p:nvSpPr>
            <p:cNvPr id="16" name="Flowchart: Connector 15">
              <a:extLst>
                <a:ext uri="{FF2B5EF4-FFF2-40B4-BE49-F238E27FC236}">
                  <a16:creationId xmlns:a16="http://schemas.microsoft.com/office/drawing/2014/main" id="{4185DA55-7888-4137-8D69-A5461D489609}"/>
                </a:ext>
              </a:extLst>
            </p:cNvPr>
            <p:cNvSpPr>
              <a:spLocks noChangeAspect="1"/>
            </p:cNvSpPr>
            <p:nvPr/>
          </p:nvSpPr>
          <p:spPr>
            <a:xfrm>
              <a:off x="5505311" y="4644225"/>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99,9</a:t>
              </a:r>
              <a:r>
                <a:rPr kumimoji="0" lang="en-BE" sz="1400" b="0" i="0" u="none" strike="noStrike" kern="1200" cap="none" spc="0" normalizeH="0" baseline="0" noProof="0" dirty="0">
                  <a:ln>
                    <a:noFill/>
                  </a:ln>
                  <a:solidFill>
                    <a:prstClr val="white"/>
                  </a:solidFill>
                  <a:effectLst/>
                  <a:uLnTx/>
                  <a:uFillTx/>
                  <a:latin typeface="Calibri" panose="020F0502020204030204"/>
                  <a:ea typeface="+mn-ea"/>
                  <a:cs typeface="+mn-cs"/>
                </a:rPr>
                <a:t>4</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 name="Flowchart: Connector 16">
              <a:extLst>
                <a:ext uri="{FF2B5EF4-FFF2-40B4-BE49-F238E27FC236}">
                  <a16:creationId xmlns:a16="http://schemas.microsoft.com/office/drawing/2014/main" id="{7BE44B42-3F37-4D39-B7BE-523FCC8BA2A2}"/>
                </a:ext>
              </a:extLst>
            </p:cNvPr>
            <p:cNvSpPr>
              <a:spLocks noChangeAspect="1"/>
            </p:cNvSpPr>
            <p:nvPr/>
          </p:nvSpPr>
          <p:spPr>
            <a:xfrm>
              <a:off x="8263265" y="4649141"/>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99,</a:t>
              </a:r>
              <a:r>
                <a:rPr kumimoji="0" lang="en-BE" sz="1400" b="0" i="0" u="none" strike="noStrike" kern="1200" cap="none" spc="0" normalizeH="0" baseline="0" noProof="0" dirty="0">
                  <a:ln>
                    <a:noFill/>
                  </a:ln>
                  <a:solidFill>
                    <a:prstClr val="white"/>
                  </a:solidFill>
                  <a:effectLst/>
                  <a:uLnTx/>
                  <a:uFillTx/>
                  <a:latin typeface="Calibri" panose="020F0502020204030204"/>
                  <a:ea typeface="+mn-ea"/>
                  <a:cs typeface="+mn-cs"/>
                </a:rPr>
                <a:t>74</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sp>
        <p:nvSpPr>
          <p:cNvPr id="4" name="Rectangle 3">
            <a:extLst>
              <a:ext uri="{FF2B5EF4-FFF2-40B4-BE49-F238E27FC236}">
                <a16:creationId xmlns:a16="http://schemas.microsoft.com/office/drawing/2014/main" id="{EB2454DB-2D57-45CE-BFDA-F9FA6D5DB120}"/>
              </a:ext>
            </a:extLst>
          </p:cNvPr>
          <p:cNvSpPr/>
          <p:nvPr/>
        </p:nvSpPr>
        <p:spPr>
          <a:xfrm>
            <a:off x="1032387" y="1214556"/>
            <a:ext cx="10087897" cy="2735821"/>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F1ECCF61-C674-4D2D-AB24-146976FB5973}"/>
              </a:ext>
            </a:extLst>
          </p:cNvPr>
          <p:cNvSpPr/>
          <p:nvPr/>
        </p:nvSpPr>
        <p:spPr>
          <a:xfrm>
            <a:off x="1755855" y="1524117"/>
            <a:ext cx="8680290" cy="22121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err="1"/>
              <a:t>Beschikbaarheid</a:t>
            </a:r>
            <a:r>
              <a:rPr lang="en-US" dirty="0"/>
              <a:t> </a:t>
            </a:r>
            <a:r>
              <a:rPr lang="en-US" dirty="0" err="1"/>
              <a:t>en</a:t>
            </a:r>
            <a:r>
              <a:rPr lang="en-US" dirty="0"/>
              <a:t> </a:t>
            </a:r>
            <a:r>
              <a:rPr lang="en-US" dirty="0" err="1"/>
              <a:t>verwerking</a:t>
            </a:r>
            <a:endParaRPr lang="en-US" dirty="0"/>
          </a:p>
        </p:txBody>
      </p:sp>
      <p:sp>
        <p:nvSpPr>
          <p:cNvPr id="3" name="Content Placeholder 2"/>
          <p:cNvSpPr>
            <a:spLocks noGrp="1"/>
          </p:cNvSpPr>
          <p:nvPr>
            <p:ph idx="1"/>
          </p:nvPr>
        </p:nvSpPr>
        <p:spPr/>
        <p:txBody>
          <a:bodyPr/>
          <a:lstStyle/>
          <a:p>
            <a:pPr marL="0" indent="0" algn="ctr">
              <a:buNone/>
            </a:pPr>
            <a:r>
              <a:rPr lang="nl-NL" sz="1800" dirty="0"/>
              <a:t>beschikbaarheid van netwerkdiensten (norm: 99 %) </a:t>
            </a:r>
          </a:p>
          <a:p>
            <a:pPr lvl="1"/>
            <a:endParaRPr lang="fr-FR"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lvl="1"/>
            <a:endParaRPr lang="fr-FR" sz="600" dirty="0"/>
          </a:p>
          <a:p>
            <a:pPr marL="0" indent="0" algn="ctr">
              <a:buNone/>
            </a:pPr>
            <a:endParaRPr lang="fr-BE" sz="200" dirty="0"/>
          </a:p>
          <a:p>
            <a:pPr marL="0" indent="0" algn="ctr">
              <a:buNone/>
            </a:pPr>
            <a:r>
              <a:rPr lang="fr-BE" sz="1800" dirty="0" err="1"/>
              <a:t>verwerkingstijden</a:t>
            </a:r>
            <a:r>
              <a:rPr lang="fr-BE" sz="1800" dirty="0"/>
              <a:t> (</a:t>
            </a:r>
            <a:r>
              <a:rPr lang="fr-BE" sz="1800" dirty="0" err="1"/>
              <a:t>normen</a:t>
            </a:r>
            <a:r>
              <a:rPr lang="fr-BE" sz="1800" dirty="0"/>
              <a:t> : 99 % - 99,5 %)</a:t>
            </a:r>
          </a:p>
          <a:p>
            <a:pPr marL="0" indent="0" algn="ctr">
              <a:buNone/>
            </a:pPr>
            <a:r>
              <a:rPr lang="fr-BE" sz="1800" dirty="0"/>
              <a:t> </a:t>
            </a:r>
          </a:p>
        </p:txBody>
      </p:sp>
      <p:graphicFrame>
        <p:nvGraphicFramePr>
          <p:cNvPr id="8" name="Table 7">
            <a:extLst>
              <a:ext uri="{FF2B5EF4-FFF2-40B4-BE49-F238E27FC236}">
                <a16:creationId xmlns:a16="http://schemas.microsoft.com/office/drawing/2014/main" id="{21BEE1BE-B3A0-45DE-8121-BB945398DE25}"/>
              </a:ext>
            </a:extLst>
          </p:cNvPr>
          <p:cNvGraphicFramePr>
            <a:graphicFrameLocks noGrp="1"/>
          </p:cNvGraphicFramePr>
          <p:nvPr>
            <p:extLst>
              <p:ext uri="{D42A27DB-BD31-4B8C-83A1-F6EECF244321}">
                <p14:modId xmlns:p14="http://schemas.microsoft.com/office/powerpoint/2010/main" val="1568600893"/>
              </p:ext>
            </p:extLst>
          </p:nvPr>
        </p:nvGraphicFramePr>
        <p:xfrm>
          <a:off x="1755855" y="3078066"/>
          <a:ext cx="8445624" cy="786017"/>
        </p:xfrm>
        <a:graphic>
          <a:graphicData uri="http://schemas.openxmlformats.org/drawingml/2006/table">
            <a:tbl>
              <a:tblPr firstRow="1" bandRow="1">
                <a:tableStyleId>{2D5ABB26-0587-4C30-8999-92F81FD0307C}</a:tableStyleId>
              </a:tblPr>
              <a:tblGrid>
                <a:gridCol w="2815208">
                  <a:extLst>
                    <a:ext uri="{9D8B030D-6E8A-4147-A177-3AD203B41FA5}">
                      <a16:colId xmlns:a16="http://schemas.microsoft.com/office/drawing/2014/main" val="775544470"/>
                    </a:ext>
                  </a:extLst>
                </a:gridCol>
                <a:gridCol w="2815208">
                  <a:extLst>
                    <a:ext uri="{9D8B030D-6E8A-4147-A177-3AD203B41FA5}">
                      <a16:colId xmlns:a16="http://schemas.microsoft.com/office/drawing/2014/main" val="3832686862"/>
                    </a:ext>
                  </a:extLst>
                </a:gridCol>
                <a:gridCol w="2815208">
                  <a:extLst>
                    <a:ext uri="{9D8B030D-6E8A-4147-A177-3AD203B41FA5}">
                      <a16:colId xmlns:a16="http://schemas.microsoft.com/office/drawing/2014/main" val="2878700219"/>
                    </a:ext>
                  </a:extLst>
                </a:gridCol>
              </a:tblGrid>
              <a:tr h="786017">
                <a:tc>
                  <a:txBody>
                    <a:bodyPr/>
                    <a:lstStyle/>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1600" dirty="0" err="1">
                          <a:solidFill>
                            <a:schemeClr val="tx1">
                              <a:lumMod val="85000"/>
                              <a:lumOff val="15000"/>
                            </a:schemeClr>
                          </a:solidFill>
                        </a:rPr>
                        <a:t>informatiesysteem</a:t>
                      </a:r>
                      <a:r>
                        <a:rPr lang="fr-FR" altLang="en-US" sz="1600" dirty="0">
                          <a:solidFill>
                            <a:schemeClr val="tx1">
                              <a:lumMod val="85000"/>
                              <a:lumOff val="15000"/>
                            </a:schemeClr>
                          </a:solidFill>
                        </a:rPr>
                        <a:t> van de KSZ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p>
                      <a:pPr algn="ctr"/>
                      <a:r>
                        <a:rPr lang="fr-FR" altLang="en-US" sz="1600" kern="1200" dirty="0" err="1">
                          <a:solidFill>
                            <a:schemeClr val="tx1">
                              <a:lumMod val="85000"/>
                              <a:lumOff val="15000"/>
                            </a:schemeClr>
                          </a:solidFill>
                          <a:latin typeface="+mn-lt"/>
                          <a:ea typeface="+mn-ea"/>
                          <a:cs typeface="+mn-cs"/>
                        </a:rPr>
                        <a:t>diensten</a:t>
                      </a:r>
                      <a:r>
                        <a:rPr lang="fr-FR" altLang="en-US" sz="1600" kern="1200" dirty="0">
                          <a:solidFill>
                            <a:schemeClr val="tx1">
                              <a:lumMod val="85000"/>
                              <a:lumOff val="15000"/>
                            </a:schemeClr>
                          </a:solidFill>
                          <a:latin typeface="+mn-lt"/>
                          <a:ea typeface="+mn-ea"/>
                          <a:cs typeface="+mn-cs"/>
                        </a:rPr>
                        <a:t> van het </a:t>
                      </a:r>
                      <a:r>
                        <a:rPr lang="fr-FR" altLang="en-US" sz="1600" kern="1200" dirty="0" err="1">
                          <a:solidFill>
                            <a:schemeClr val="tx1">
                              <a:lumMod val="85000"/>
                              <a:lumOff val="15000"/>
                            </a:schemeClr>
                          </a:solidFill>
                          <a:latin typeface="+mn-lt"/>
                          <a:ea typeface="+mn-ea"/>
                          <a:cs typeface="+mn-cs"/>
                        </a:rPr>
                        <a:t>Rijkregister</a:t>
                      </a:r>
                      <a:r>
                        <a:rPr lang="fr-FR" altLang="en-US" sz="1600" kern="1200" dirty="0">
                          <a:solidFill>
                            <a:schemeClr val="tx1">
                              <a:lumMod val="85000"/>
                              <a:lumOff val="15000"/>
                            </a:schemeClr>
                          </a:solidFill>
                          <a:latin typeface="+mn-lt"/>
                          <a:ea typeface="+mn-ea"/>
                          <a:cs typeface="+mn-cs"/>
                        </a:rPr>
                        <a:t>  </a:t>
                      </a:r>
                      <a:endParaRPr lang="en-US" sz="16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1600" kern="1200" dirty="0" err="1">
                          <a:solidFill>
                            <a:schemeClr val="tx1">
                              <a:lumMod val="85000"/>
                              <a:lumOff val="15000"/>
                            </a:schemeClr>
                          </a:solidFill>
                          <a:latin typeface="+mn-lt"/>
                          <a:ea typeface="+mn-ea"/>
                          <a:cs typeface="+mn-cs"/>
                        </a:rPr>
                        <a:t>diensten</a:t>
                      </a:r>
                      <a:r>
                        <a:rPr lang="fr-FR" altLang="en-US" sz="1600" kern="1200" dirty="0">
                          <a:solidFill>
                            <a:schemeClr val="tx1">
                              <a:lumMod val="85000"/>
                              <a:lumOff val="15000"/>
                            </a:schemeClr>
                          </a:solidFill>
                          <a:latin typeface="+mn-lt"/>
                          <a:ea typeface="+mn-ea"/>
                          <a:cs typeface="+mn-cs"/>
                        </a:rPr>
                        <a:t> van de RSZ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896943"/>
                  </a:ext>
                </a:extLst>
              </a:tr>
            </a:tbl>
          </a:graphicData>
        </a:graphic>
      </p:graphicFrame>
      <p:grpSp>
        <p:nvGrpSpPr>
          <p:cNvPr id="22" name="Group 21">
            <a:extLst>
              <a:ext uri="{FF2B5EF4-FFF2-40B4-BE49-F238E27FC236}">
                <a16:creationId xmlns:a16="http://schemas.microsoft.com/office/drawing/2014/main" id="{0AC974F9-FCC9-4DCB-9728-ABB7E6634B02}"/>
              </a:ext>
            </a:extLst>
          </p:cNvPr>
          <p:cNvGrpSpPr/>
          <p:nvPr/>
        </p:nvGrpSpPr>
        <p:grpSpPr>
          <a:xfrm>
            <a:off x="2673615" y="2028848"/>
            <a:ext cx="6745006" cy="1102911"/>
            <a:chOff x="2673615" y="2028848"/>
            <a:chExt cx="6745006" cy="1102911"/>
          </a:xfrm>
        </p:grpSpPr>
        <p:sp>
          <p:nvSpPr>
            <p:cNvPr id="7" name="Flowchart: Connector 6">
              <a:extLst>
                <a:ext uri="{FF2B5EF4-FFF2-40B4-BE49-F238E27FC236}">
                  <a16:creationId xmlns:a16="http://schemas.microsoft.com/office/drawing/2014/main" id="{71F3D0DD-0187-4031-838C-BDFCD18200AF}"/>
                </a:ext>
              </a:extLst>
            </p:cNvPr>
            <p:cNvSpPr>
              <a:spLocks noChangeAspect="1"/>
            </p:cNvSpPr>
            <p:nvPr/>
          </p:nvSpPr>
          <p:spPr>
            <a:xfrm>
              <a:off x="2673615" y="2028848"/>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99,99</a:t>
              </a:r>
              <a:r>
                <a:rPr kumimoji="0" lang="en-US" sz="1400" b="1" i="0" u="none"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9" name="Flowchart: Connector 8">
              <a:extLst>
                <a:ext uri="{FF2B5EF4-FFF2-40B4-BE49-F238E27FC236}">
                  <a16:creationId xmlns:a16="http://schemas.microsoft.com/office/drawing/2014/main" id="{1200DDE9-3FB2-43D7-94E4-388CD800064D}"/>
                </a:ext>
              </a:extLst>
            </p:cNvPr>
            <p:cNvSpPr>
              <a:spLocks noChangeAspect="1"/>
            </p:cNvSpPr>
            <p:nvPr/>
          </p:nvSpPr>
          <p:spPr>
            <a:xfrm>
              <a:off x="5520060" y="2033762"/>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99,98</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Flowchart: Connector 9">
              <a:extLst>
                <a:ext uri="{FF2B5EF4-FFF2-40B4-BE49-F238E27FC236}">
                  <a16:creationId xmlns:a16="http://schemas.microsoft.com/office/drawing/2014/main" id="{E53A2A7F-4448-4A82-9139-8B76DB5E9D0B}"/>
                </a:ext>
              </a:extLst>
            </p:cNvPr>
            <p:cNvSpPr>
              <a:spLocks noChangeAspect="1"/>
            </p:cNvSpPr>
            <p:nvPr/>
          </p:nvSpPr>
          <p:spPr>
            <a:xfrm>
              <a:off x="8278014" y="2038678"/>
              <a:ext cx="1140607" cy="1093081"/>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99,9</a:t>
              </a:r>
              <a:r>
                <a:rPr kumimoji="0" lang="en-BE" sz="1500" b="0" i="0" u="none" strike="noStrike" kern="1200" cap="none" spc="0" normalizeH="0" baseline="0" noProof="0" dirty="0">
                  <a:ln>
                    <a:noFill/>
                  </a:ln>
                  <a:solidFill>
                    <a:prstClr val="white"/>
                  </a:solidFill>
                  <a:effectLst/>
                  <a:uLnTx/>
                  <a:uFillTx/>
                  <a:latin typeface="Calibri" panose="020F0502020204030204"/>
                  <a:ea typeface="+mn-ea"/>
                  <a:cs typeface="+mn-cs"/>
                </a:rPr>
                <a:t>6</a:t>
              </a: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aphicFrame>
        <p:nvGraphicFramePr>
          <p:cNvPr id="20" name="Table 19">
            <a:extLst>
              <a:ext uri="{FF2B5EF4-FFF2-40B4-BE49-F238E27FC236}">
                <a16:creationId xmlns:a16="http://schemas.microsoft.com/office/drawing/2014/main" id="{F524F966-F084-4C55-B831-18ED01FE9F53}"/>
              </a:ext>
            </a:extLst>
          </p:cNvPr>
          <p:cNvGraphicFramePr>
            <a:graphicFrameLocks noGrp="1"/>
          </p:cNvGraphicFramePr>
          <p:nvPr>
            <p:extLst>
              <p:ext uri="{D42A27DB-BD31-4B8C-83A1-F6EECF244321}">
                <p14:modId xmlns:p14="http://schemas.microsoft.com/office/powerpoint/2010/main" val="4268538272"/>
              </p:ext>
            </p:extLst>
          </p:nvPr>
        </p:nvGraphicFramePr>
        <p:xfrm>
          <a:off x="1770604" y="5516431"/>
          <a:ext cx="8445624" cy="1066800"/>
        </p:xfrm>
        <a:graphic>
          <a:graphicData uri="http://schemas.openxmlformats.org/drawingml/2006/table">
            <a:tbl>
              <a:tblPr firstRow="1" bandRow="1">
                <a:tableStyleId>{2D5ABB26-0587-4C30-8999-92F81FD0307C}</a:tableStyleId>
              </a:tblPr>
              <a:tblGrid>
                <a:gridCol w="2815208">
                  <a:extLst>
                    <a:ext uri="{9D8B030D-6E8A-4147-A177-3AD203B41FA5}">
                      <a16:colId xmlns:a16="http://schemas.microsoft.com/office/drawing/2014/main" val="775544470"/>
                    </a:ext>
                  </a:extLst>
                </a:gridCol>
                <a:gridCol w="2815208">
                  <a:extLst>
                    <a:ext uri="{9D8B030D-6E8A-4147-A177-3AD203B41FA5}">
                      <a16:colId xmlns:a16="http://schemas.microsoft.com/office/drawing/2014/main" val="3832686862"/>
                    </a:ext>
                  </a:extLst>
                </a:gridCol>
                <a:gridCol w="2815208">
                  <a:extLst>
                    <a:ext uri="{9D8B030D-6E8A-4147-A177-3AD203B41FA5}">
                      <a16:colId xmlns:a16="http://schemas.microsoft.com/office/drawing/2014/main" val="2878700219"/>
                    </a:ext>
                  </a:extLst>
                </a:gridCol>
              </a:tblGrid>
              <a:tr h="786017">
                <a:tc>
                  <a:txBody>
                    <a:bodyPr/>
                    <a:lstStyle/>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en-US" sz="1600" dirty="0">
                          <a:solidFill>
                            <a:schemeClr val="tx1">
                              <a:lumMod val="85000"/>
                              <a:lumOff val="15000"/>
                            </a:schemeClr>
                          </a:solidFill>
                        </a:rPr>
                        <a:t>maximale verwerkingstijd van één seconde </a:t>
                      </a:r>
                      <a:r>
                        <a:rPr lang="fr-FR" altLang="en-US" sz="1600" dirty="0">
                          <a:solidFill>
                            <a:schemeClr val="tx1">
                              <a:lumMod val="85000"/>
                              <a:lumOff val="15000"/>
                            </a:schemeClr>
                          </a:solidFill>
                        </a:rPr>
                        <a:t>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p>
                      <a:pPr algn="ctr"/>
                      <a:r>
                        <a:rPr lang="nl-NL" altLang="en-US" sz="1600" kern="1200" dirty="0">
                          <a:solidFill>
                            <a:schemeClr val="tx1">
                              <a:lumMod val="85000"/>
                              <a:lumOff val="15000"/>
                            </a:schemeClr>
                          </a:solidFill>
                          <a:latin typeface="+mn-lt"/>
                          <a:ea typeface="+mn-ea"/>
                          <a:cs typeface="+mn-cs"/>
                        </a:rPr>
                        <a:t>maximale verwerkingstijd van twee seconden </a:t>
                      </a:r>
                      <a:r>
                        <a:rPr lang="fr-FR" altLang="en-US" sz="1600" kern="1200" dirty="0">
                          <a:solidFill>
                            <a:schemeClr val="tx1">
                              <a:lumMod val="85000"/>
                              <a:lumOff val="15000"/>
                            </a:schemeClr>
                          </a:solidFill>
                          <a:latin typeface="+mn-lt"/>
                          <a:ea typeface="+mn-ea"/>
                          <a:cs typeface="+mn-cs"/>
                        </a:rPr>
                        <a:t>  </a:t>
                      </a:r>
                      <a:endParaRPr lang="en-US" sz="16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alt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sz="1600" kern="1200" dirty="0" err="1">
                          <a:solidFill>
                            <a:schemeClr val="tx1">
                              <a:lumMod val="85000"/>
                              <a:lumOff val="15000"/>
                            </a:schemeClr>
                          </a:solidFill>
                          <a:latin typeface="+mn-lt"/>
                          <a:ea typeface="+mn-ea"/>
                          <a:cs typeface="+mn-cs"/>
                        </a:rPr>
                        <a:t>diensten</a:t>
                      </a:r>
                      <a:r>
                        <a:rPr lang="fr-FR" altLang="en-US" sz="1600" kern="1200" dirty="0">
                          <a:solidFill>
                            <a:schemeClr val="tx1">
                              <a:lumMod val="85000"/>
                              <a:lumOff val="15000"/>
                            </a:schemeClr>
                          </a:solidFill>
                          <a:latin typeface="+mn-lt"/>
                          <a:ea typeface="+mn-ea"/>
                          <a:cs typeface="+mn-cs"/>
                        </a:rPr>
                        <a:t> die in batch </a:t>
                      </a:r>
                      <a:r>
                        <a:rPr lang="fr-FR" altLang="en-US" sz="1600" kern="1200" dirty="0" err="1">
                          <a:solidFill>
                            <a:schemeClr val="tx1">
                              <a:lumMod val="85000"/>
                              <a:lumOff val="15000"/>
                            </a:schemeClr>
                          </a:solidFill>
                          <a:latin typeface="+mn-lt"/>
                          <a:ea typeface="+mn-ea"/>
                          <a:cs typeface="+mn-cs"/>
                        </a:rPr>
                        <a:t>werden</a:t>
                      </a:r>
                      <a:r>
                        <a:rPr lang="fr-FR" altLang="en-US" sz="1600" kern="1200" dirty="0">
                          <a:solidFill>
                            <a:schemeClr val="tx1">
                              <a:lumMod val="85000"/>
                              <a:lumOff val="15000"/>
                            </a:schemeClr>
                          </a:solidFill>
                          <a:latin typeface="+mn-lt"/>
                          <a:ea typeface="+mn-ea"/>
                          <a:cs typeface="+mn-cs"/>
                        </a:rPr>
                        <a:t> </a:t>
                      </a:r>
                      <a:r>
                        <a:rPr lang="fr-FR" altLang="en-US" sz="1600" kern="1200" dirty="0" err="1">
                          <a:solidFill>
                            <a:schemeClr val="tx1">
                              <a:lumMod val="85000"/>
                              <a:lumOff val="15000"/>
                            </a:schemeClr>
                          </a:solidFill>
                          <a:latin typeface="+mn-lt"/>
                          <a:ea typeface="+mn-ea"/>
                          <a:cs typeface="+mn-cs"/>
                        </a:rPr>
                        <a:t>verwerkt</a:t>
                      </a:r>
                      <a:r>
                        <a:rPr lang="fr-FR" altLang="en-US" sz="1600" kern="1200" dirty="0">
                          <a:solidFill>
                            <a:schemeClr val="tx1">
                              <a:lumMod val="85000"/>
                              <a:lumOff val="15000"/>
                            </a:schemeClr>
                          </a:solidFill>
                          <a:latin typeface="+mn-lt"/>
                          <a:ea typeface="+mn-ea"/>
                          <a:cs typeface="+mn-cs"/>
                        </a:rPr>
                        <a:t> </a:t>
                      </a:r>
                      <a:r>
                        <a:rPr lang="fr-FR" altLang="en-US" sz="1600" kern="1200" dirty="0" err="1">
                          <a:solidFill>
                            <a:schemeClr val="tx1">
                              <a:lumMod val="85000"/>
                              <a:lumOff val="15000"/>
                            </a:schemeClr>
                          </a:solidFill>
                          <a:latin typeface="+mn-lt"/>
                          <a:ea typeface="+mn-ea"/>
                          <a:cs typeface="+mn-cs"/>
                        </a:rPr>
                        <a:t>binnen</a:t>
                      </a:r>
                      <a:r>
                        <a:rPr lang="fr-FR" altLang="en-US" sz="1600" kern="1200" dirty="0">
                          <a:solidFill>
                            <a:schemeClr val="tx1">
                              <a:lumMod val="85000"/>
                              <a:lumOff val="15000"/>
                            </a:schemeClr>
                          </a:solidFill>
                          <a:latin typeface="+mn-lt"/>
                          <a:ea typeface="+mn-ea"/>
                          <a:cs typeface="+mn-cs"/>
                        </a:rPr>
                        <a:t> de 4 </a:t>
                      </a:r>
                      <a:r>
                        <a:rPr lang="fr-FR" altLang="en-US" sz="1600" kern="1200" dirty="0" err="1">
                          <a:solidFill>
                            <a:schemeClr val="tx1">
                              <a:lumMod val="85000"/>
                              <a:lumOff val="15000"/>
                            </a:schemeClr>
                          </a:solidFill>
                          <a:latin typeface="+mn-lt"/>
                          <a:ea typeface="+mn-ea"/>
                          <a:cs typeface="+mn-cs"/>
                        </a:rPr>
                        <a:t>kalenderdagen</a:t>
                      </a:r>
                      <a:endParaRPr lang="fr-FR" altLang="en-US" sz="1600" kern="1200" dirty="0">
                        <a:solidFill>
                          <a:schemeClr val="tx1">
                            <a:lumMod val="85000"/>
                            <a:lumOff val="1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896943"/>
                  </a:ext>
                </a:extLst>
              </a:tr>
            </a:tbl>
          </a:graphicData>
        </a:graphic>
      </p:graphicFrame>
    </p:spTree>
    <p:extLst>
      <p:ext uri="{BB962C8B-B14F-4D97-AF65-F5344CB8AC3E}">
        <p14:creationId xmlns:p14="http://schemas.microsoft.com/office/powerpoint/2010/main" val="226588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D49760-A749-414F-9CF8-65A08CE17791}"/>
              </a:ext>
            </a:extLst>
          </p:cNvPr>
          <p:cNvSpPr/>
          <p:nvPr/>
        </p:nvSpPr>
        <p:spPr>
          <a:xfrm>
            <a:off x="1072443" y="1473201"/>
            <a:ext cx="9910189" cy="4858774"/>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1FE33485-69FB-4D05-8560-580A57411779}"/>
              </a:ext>
            </a:extLst>
          </p:cNvPr>
          <p:cNvSpPr/>
          <p:nvPr/>
        </p:nvSpPr>
        <p:spPr>
          <a:xfrm>
            <a:off x="7619804" y="2186159"/>
            <a:ext cx="2713509" cy="3588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266BA68-EF76-42C8-BB61-9E69EE27AFA1}"/>
              </a:ext>
            </a:extLst>
          </p:cNvPr>
          <p:cNvSpPr/>
          <p:nvPr/>
        </p:nvSpPr>
        <p:spPr>
          <a:xfrm>
            <a:off x="4695309" y="2172929"/>
            <a:ext cx="2717822" cy="3588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fr-BE" dirty="0" err="1"/>
              <a:t>Verwijzingsrepertorium</a:t>
            </a:r>
            <a:endParaRPr lang="en-US" dirty="0"/>
          </a:p>
        </p:txBody>
      </p:sp>
      <p:sp>
        <p:nvSpPr>
          <p:cNvPr id="9" name="Rectangle: Rounded Corners 8">
            <a:extLst>
              <a:ext uri="{FF2B5EF4-FFF2-40B4-BE49-F238E27FC236}">
                <a16:creationId xmlns:a16="http://schemas.microsoft.com/office/drawing/2014/main" id="{F0D62A58-B331-4A2F-AA15-31D74DCC039D}"/>
              </a:ext>
            </a:extLst>
          </p:cNvPr>
          <p:cNvSpPr/>
          <p:nvPr/>
        </p:nvSpPr>
        <p:spPr>
          <a:xfrm>
            <a:off x="1775520" y="2192594"/>
            <a:ext cx="2717822" cy="3588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Connector 12"/>
          <p:cNvSpPr/>
          <p:nvPr/>
        </p:nvSpPr>
        <p:spPr>
          <a:xfrm>
            <a:off x="2288887" y="240246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Calibri" panose="020F0502020204030204"/>
                <a:ea typeface="+mn-ea"/>
                <a:cs typeface="+mn-cs"/>
              </a:rPr>
              <a:t>26,</a:t>
            </a:r>
            <a:r>
              <a:rPr kumimoji="0" lang="en-BE" sz="3400" b="0" i="0" u="none" strike="noStrike" kern="1200" cap="none" spc="0" normalizeH="0" baseline="0" noProof="0" dirty="0">
                <a:ln>
                  <a:noFill/>
                </a:ln>
                <a:solidFill>
                  <a:prstClr val="white"/>
                </a:solidFill>
                <a:effectLst/>
                <a:uLnTx/>
                <a:uFillTx/>
                <a:latin typeface="Calibri" panose="020F0502020204030204"/>
                <a:ea typeface="+mn-ea"/>
                <a:cs typeface="+mn-cs"/>
              </a:rPr>
              <a:t>8</a:t>
            </a:r>
            <a:r>
              <a:rPr kumimoji="0" lang="en-US" sz="2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millions</a:t>
            </a:r>
          </a:p>
        </p:txBody>
      </p:sp>
      <p:sp>
        <p:nvSpPr>
          <p:cNvPr id="11" name="Flowchart: Connector 10"/>
          <p:cNvSpPr/>
          <p:nvPr/>
        </p:nvSpPr>
        <p:spPr>
          <a:xfrm>
            <a:off x="5233828" y="240246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3400"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BE" altLang="en-US" sz="3400" b="0"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fr-FR" altLang="en-US" sz="3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BE" altLang="en-US" sz="3400" b="0" i="0" u="none" strike="noStrike" kern="1200" cap="none" spc="0" normalizeH="0" baseline="0" noProof="0" dirty="0">
                <a:ln>
                  <a:noFill/>
                </a:ln>
                <a:solidFill>
                  <a:prstClr val="white"/>
                </a:solidFill>
                <a:effectLst/>
                <a:uLnTx/>
                <a:uFillTx/>
                <a:latin typeface="Calibri" panose="020F0502020204030204"/>
                <a:ea typeface="+mn-ea"/>
                <a:cs typeface="+mn-cs"/>
              </a:rPr>
              <a:t>16</a:t>
            </a:r>
            <a:r>
              <a:rPr kumimoji="0" lang="fr-FR" altLang="en-US" sz="200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r>
              <a:rPr kumimoji="0" lang="fr-FR"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secteurs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p:cNvSpPr/>
          <p:nvPr/>
        </p:nvSpPr>
        <p:spPr>
          <a:xfrm>
            <a:off x="8084140" y="2402469"/>
            <a:ext cx="1728192" cy="1656184"/>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altLang="en-US" sz="3400" b="0" i="0" u="none" strike="noStrike" kern="1200" cap="none" spc="0" normalizeH="0" baseline="0" noProof="0" dirty="0">
                <a:ln>
                  <a:noFill/>
                </a:ln>
                <a:solidFill>
                  <a:prstClr val="white"/>
                </a:solidFill>
                <a:effectLst/>
                <a:uLnTx/>
                <a:uFillTx/>
                <a:latin typeface="Calibri" panose="020F0502020204030204"/>
                <a:ea typeface="+mn-ea"/>
                <a:cs typeface="+mn-cs"/>
              </a:rPr>
              <a:t>413</a:t>
            </a:r>
            <a:r>
              <a:rPr kumimoji="0" lang="en-US" altLang="en-US" sz="2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2000" b="0" i="0" u="none" strike="noStrike" kern="1200" cap="none" spc="0" normalizeH="0" baseline="0" noProof="0" dirty="0">
                <a:ln>
                  <a:noFill/>
                </a:ln>
                <a:solidFill>
                  <a:prstClr val="white"/>
                </a:solidFill>
                <a:effectLst/>
                <a:uLnTx/>
                <a:uFillTx/>
                <a:latin typeface="Calibri" panose="020F0502020204030204"/>
                <a:ea typeface="+mn-ea"/>
                <a:cs typeface="+mn-cs"/>
              </a:rPr>
              <a:t>millions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531948727"/>
              </p:ext>
            </p:extLst>
          </p:nvPr>
        </p:nvGraphicFramePr>
        <p:xfrm>
          <a:off x="1775520" y="3988822"/>
          <a:ext cx="8640960" cy="2587715"/>
        </p:xfrm>
        <a:graphic>
          <a:graphicData uri="http://schemas.openxmlformats.org/drawingml/2006/table">
            <a:tbl>
              <a:tblPr firstRow="1" bandRow="1">
                <a:tableStyleId>{2D5ABB26-0587-4C30-8999-92F81FD0307C}</a:tableStyleId>
              </a:tblPr>
              <a:tblGrid>
                <a:gridCol w="2880320">
                  <a:extLst>
                    <a:ext uri="{9D8B030D-6E8A-4147-A177-3AD203B41FA5}">
                      <a16:colId xmlns:a16="http://schemas.microsoft.com/office/drawing/2014/main" val="775544470"/>
                    </a:ext>
                  </a:extLst>
                </a:gridCol>
                <a:gridCol w="2880320">
                  <a:extLst>
                    <a:ext uri="{9D8B030D-6E8A-4147-A177-3AD203B41FA5}">
                      <a16:colId xmlns:a16="http://schemas.microsoft.com/office/drawing/2014/main" val="3832686862"/>
                    </a:ext>
                  </a:extLst>
                </a:gridCol>
                <a:gridCol w="2880320">
                  <a:extLst>
                    <a:ext uri="{9D8B030D-6E8A-4147-A177-3AD203B41FA5}">
                      <a16:colId xmlns:a16="http://schemas.microsoft.com/office/drawing/2014/main" val="2878700219"/>
                    </a:ext>
                  </a:extLst>
                </a:gridCol>
              </a:tblGrid>
              <a:tr h="2587715">
                <a:tc>
                  <a:txBody>
                    <a:bodyPr/>
                    <a:lstStyle/>
                    <a:p>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nl-NL" altLang="en-US" sz="2000" dirty="0">
                          <a:solidFill>
                            <a:schemeClr val="tx1">
                              <a:lumMod val="85000"/>
                              <a:lumOff val="15000"/>
                            </a:schemeClr>
                          </a:solidFill>
                        </a:rPr>
                        <a:t>verschillende personen ingeschreven in het verwijzingsrepertorium</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en-US" sz="2000" b="0" i="0" u="none" strike="noStrike" kern="1200" cap="none" spc="0" normalizeH="0" baseline="0" noProof="0" dirty="0">
                          <a:ln>
                            <a:noFill/>
                          </a:ln>
                          <a:solidFill>
                            <a:prstClr val="black"/>
                          </a:solidFill>
                          <a:effectLst/>
                          <a:uLnTx/>
                          <a:uFillTx/>
                          <a:latin typeface="+mn-lt"/>
                          <a:ea typeface="+mn-ea"/>
                          <a:cs typeface="+mn-cs"/>
                        </a:rPr>
                        <a:t>aantal sectoren waarin elk persoon gekend is (=gemiddeld) </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2000" b="0" i="0" u="none" strike="noStrike" kern="1200" cap="none" spc="0" normalizeH="0" baseline="0" noProof="0" dirty="0" err="1">
                          <a:ln>
                            <a:noFill/>
                          </a:ln>
                          <a:solidFill>
                            <a:prstClr val="black">
                              <a:lumMod val="85000"/>
                              <a:lumOff val="15000"/>
                            </a:prstClr>
                          </a:solidFill>
                          <a:effectLst/>
                          <a:uLnTx/>
                          <a:uFillTx/>
                          <a:latin typeface="+mn-lt"/>
                          <a:ea typeface="+mn-ea"/>
                          <a:cs typeface="+mn-cs"/>
                        </a:rPr>
                        <a:t>actieve</a:t>
                      </a:r>
                      <a:r>
                        <a:rPr kumimoji="0" lang="fr-FR" altLang="en-US" sz="2000" b="0" i="0" u="none" strike="noStrike" kern="1200" cap="none" spc="0" normalizeH="0" baseline="0" noProof="0" dirty="0">
                          <a:ln>
                            <a:noFill/>
                          </a:ln>
                          <a:solidFill>
                            <a:prstClr val="black">
                              <a:lumMod val="85000"/>
                              <a:lumOff val="15000"/>
                            </a:prstClr>
                          </a:solidFill>
                          <a:effectLst/>
                          <a:uLnTx/>
                          <a:uFillTx/>
                          <a:latin typeface="+mn-lt"/>
                          <a:ea typeface="+mn-ea"/>
                          <a:cs typeface="+mn-cs"/>
                        </a:rPr>
                        <a:t> dossiers in het </a:t>
                      </a:r>
                      <a:r>
                        <a:rPr kumimoji="0" lang="fr-FR" altLang="en-US" sz="2000" b="0" i="0" u="none" strike="noStrike" kern="1200" cap="none" spc="0" normalizeH="0" baseline="0" noProof="0" dirty="0" err="1">
                          <a:ln>
                            <a:noFill/>
                          </a:ln>
                          <a:solidFill>
                            <a:prstClr val="black">
                              <a:lumMod val="85000"/>
                              <a:lumOff val="15000"/>
                            </a:prstClr>
                          </a:solidFill>
                          <a:effectLst/>
                          <a:uLnTx/>
                          <a:uFillTx/>
                          <a:latin typeface="+mn-lt"/>
                          <a:ea typeface="+mn-ea"/>
                          <a:cs typeface="+mn-cs"/>
                        </a:rPr>
                        <a:t>verwijzingsrepertorium</a:t>
                      </a:r>
                      <a:endParaRPr kumimoji="0" lang="en-US" sz="2000" b="0" i="0" u="none" strike="noStrike" kern="1200" cap="none" spc="0" normalizeH="0" baseline="0" noProof="0" dirty="0">
                        <a:ln>
                          <a:noFill/>
                        </a:ln>
                        <a:solidFill>
                          <a:prstClr val="black">
                            <a:lumMod val="85000"/>
                            <a:lumOff val="15000"/>
                          </a:prstClr>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1896943"/>
                  </a:ext>
                </a:extLst>
              </a:tr>
            </a:tbl>
          </a:graphicData>
        </a:graphic>
      </p:graphicFrame>
    </p:spTree>
    <p:extLst>
      <p:ext uri="{BB962C8B-B14F-4D97-AF65-F5344CB8AC3E}">
        <p14:creationId xmlns:p14="http://schemas.microsoft.com/office/powerpoint/2010/main" val="10507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24082" y="2721114"/>
              <a:ext cx="6721812" cy="1323439"/>
            </a:xfrm>
            <a:prstGeom prst="rect">
              <a:avLst/>
            </a:prstGeom>
            <a:noFill/>
          </p:spPr>
          <p:txBody>
            <a:bodyPr wrap="square" rtlCol="0">
              <a:spAutoFit/>
            </a:bodyPr>
            <a:lstStyle/>
            <a:p>
              <a:pPr lvl="0" algn="ctr"/>
              <a:r>
                <a:rPr lang="fr-BE" altLang="en-US" sz="4000" b="1" dirty="0">
                  <a:solidFill>
                    <a:prstClr val="white"/>
                  </a:solidFill>
                  <a:latin typeface="Microsoft JhengHei Light" panose="020B0304030504040204" pitchFamily="34" charset="-120"/>
                  <a:ea typeface="Microsoft JhengHei Light" panose="020B0304030504040204" pitchFamily="34" charset="-120"/>
                </a:rPr>
                <a:t>1. Sociale </a:t>
              </a:r>
              <a:r>
                <a:rPr lang="fr-BE" altLang="en-US" sz="4000" b="1" dirty="0" err="1">
                  <a:solidFill>
                    <a:prstClr val="white"/>
                  </a:solidFill>
                  <a:latin typeface="Microsoft JhengHei Light" panose="020B0304030504040204" pitchFamily="34" charset="-120"/>
                  <a:ea typeface="Microsoft JhengHei Light" panose="020B0304030504040204" pitchFamily="34" charset="-120"/>
                </a:rPr>
                <a:t>sector</a:t>
              </a:r>
              <a:endParaRPr lang="fr-BE" altLang="en-US" sz="4000" b="1" dirty="0">
                <a:solidFill>
                  <a:prstClr val="white"/>
                </a:solidFill>
                <a:latin typeface="Microsoft JhengHei Light" panose="020B0304030504040204" pitchFamily="34" charset="-120"/>
                <a:ea typeface="Microsoft JhengHei Light" panose="020B0304030504040204" pitchFamily="34" charset="-120"/>
              </a:endParaRPr>
            </a:p>
            <a:p>
              <a:pPr lvl="0" algn="ctr"/>
              <a:endParaRPr lang="fr-BE" altLang="en-US" sz="4000" b="1" dirty="0">
                <a:solidFill>
                  <a:prstClr val="white"/>
                </a:solidFill>
                <a:latin typeface="Microsoft JhengHei Light" panose="020B0304030504040204" pitchFamily="34" charset="-120"/>
                <a:ea typeface="Microsoft JhengHei Light" panose="020B0304030504040204" pitchFamily="34" charset="-120"/>
              </a:endParaRPr>
            </a:p>
          </p:txBody>
        </p:sp>
      </p:grpSp>
    </p:spTree>
    <p:extLst>
      <p:ext uri="{BB962C8B-B14F-4D97-AF65-F5344CB8AC3E}">
        <p14:creationId xmlns:p14="http://schemas.microsoft.com/office/powerpoint/2010/main" val="977014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a:t>Kruispuntbank van de sociale zekerheid</a:t>
            </a:r>
            <a:endParaRPr lang="en-US" dirty="0"/>
          </a:p>
        </p:txBody>
      </p:sp>
      <p:sp>
        <p:nvSpPr>
          <p:cNvPr id="27" name="Rectangle 26">
            <a:extLst>
              <a:ext uri="{FF2B5EF4-FFF2-40B4-BE49-F238E27FC236}">
                <a16:creationId xmlns:a16="http://schemas.microsoft.com/office/drawing/2014/main" id="{246AFA44-6128-452A-9086-F2490747B84D}"/>
              </a:ext>
            </a:extLst>
          </p:cNvPr>
          <p:cNvSpPr/>
          <p:nvPr/>
        </p:nvSpPr>
        <p:spPr>
          <a:xfrm>
            <a:off x="1718698" y="6494266"/>
            <a:ext cx="8685581" cy="189362"/>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3" name="Group 2">
            <a:extLst>
              <a:ext uri="{FF2B5EF4-FFF2-40B4-BE49-F238E27FC236}">
                <a16:creationId xmlns:a16="http://schemas.microsoft.com/office/drawing/2014/main" id="{2C544252-9F3A-4EE3-86AD-0CCA0A1DA5C9}"/>
              </a:ext>
            </a:extLst>
          </p:cNvPr>
          <p:cNvGrpSpPr/>
          <p:nvPr/>
        </p:nvGrpSpPr>
        <p:grpSpPr>
          <a:xfrm>
            <a:off x="1718697" y="363445"/>
            <a:ext cx="8685582" cy="6131400"/>
            <a:chOff x="1718697" y="363445"/>
            <a:chExt cx="8685582" cy="6131400"/>
          </a:xfrm>
        </p:grpSpPr>
        <p:grpSp>
          <p:nvGrpSpPr>
            <p:cNvPr id="4" name="Group 3">
              <a:extLst>
                <a:ext uri="{FF2B5EF4-FFF2-40B4-BE49-F238E27FC236}">
                  <a16:creationId xmlns:a16="http://schemas.microsoft.com/office/drawing/2014/main" id="{FA34FDE8-4752-4D96-BFBE-6DF40E4427B1}"/>
                </a:ext>
              </a:extLst>
            </p:cNvPr>
            <p:cNvGrpSpPr/>
            <p:nvPr/>
          </p:nvGrpSpPr>
          <p:grpSpPr>
            <a:xfrm>
              <a:off x="1718698" y="1380943"/>
              <a:ext cx="8685581" cy="5113902"/>
              <a:chOff x="1718698" y="1380943"/>
              <a:chExt cx="8685581" cy="5113902"/>
            </a:xfrm>
            <a:solidFill>
              <a:srgbClr val="002B82">
                <a:alpha val="20000"/>
              </a:srgbClr>
            </a:solidFill>
          </p:grpSpPr>
          <p:sp>
            <p:nvSpPr>
              <p:cNvPr id="6" name="Rectangle 5">
                <a:extLst>
                  <a:ext uri="{FF2B5EF4-FFF2-40B4-BE49-F238E27FC236}">
                    <a16:creationId xmlns:a16="http://schemas.microsoft.com/office/drawing/2014/main" id="{0F5F8E18-6897-473C-B567-0D178FB49915}"/>
                  </a:ext>
                </a:extLst>
              </p:cNvPr>
              <p:cNvSpPr/>
              <p:nvPr/>
            </p:nvSpPr>
            <p:spPr>
              <a:xfrm>
                <a:off x="1718698" y="1380943"/>
                <a:ext cx="8685581" cy="5113902"/>
              </a:xfrm>
              <a:prstGeom prst="rect">
                <a:avLst/>
              </a:prstGeom>
              <a:grpFill/>
              <a:effectLst/>
            </p:spPr>
          </p:sp>
          <p:sp>
            <p:nvSpPr>
              <p:cNvPr id="7" name="Freeform: Shape 6">
                <a:extLst>
                  <a:ext uri="{FF2B5EF4-FFF2-40B4-BE49-F238E27FC236}">
                    <a16:creationId xmlns:a16="http://schemas.microsoft.com/office/drawing/2014/main" id="{58222A4D-1333-40B4-B2F7-A18CC60F243A}"/>
                  </a:ext>
                </a:extLst>
              </p:cNvPr>
              <p:cNvSpPr/>
              <p:nvPr/>
            </p:nvSpPr>
            <p:spPr>
              <a:xfrm>
                <a:off x="1990228" y="1381521"/>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marL="0" lvl="0" indent="0" algn="ctr" defTabSz="800100">
                  <a:lnSpc>
                    <a:spcPct val="90000"/>
                  </a:lnSpc>
                  <a:spcBef>
                    <a:spcPct val="0"/>
                  </a:spcBef>
                  <a:spcAft>
                    <a:spcPct val="35000"/>
                  </a:spcAft>
                  <a:buNone/>
                </a:pPr>
                <a:r>
                  <a:rPr lang="nl-NL" sz="1700" kern="1200" dirty="0">
                    <a:solidFill>
                      <a:schemeClr val="tx1"/>
                    </a:solidFill>
                    <a:latin typeface="Calibri"/>
                    <a:ea typeface="+mn-ea"/>
                    <a:cs typeface="+mn-cs"/>
                  </a:rPr>
                  <a:t>Wet van 15 januari 1990</a:t>
                </a:r>
              </a:p>
            </p:txBody>
          </p:sp>
          <p:sp>
            <p:nvSpPr>
              <p:cNvPr id="8" name="Freeform: Shape 7">
                <a:extLst>
                  <a:ext uri="{FF2B5EF4-FFF2-40B4-BE49-F238E27FC236}">
                    <a16:creationId xmlns:a16="http://schemas.microsoft.com/office/drawing/2014/main" id="{E8AFC292-4466-403E-8FCE-9E6CC1DBFE51}"/>
                  </a:ext>
                </a:extLst>
              </p:cNvPr>
              <p:cNvSpPr/>
              <p:nvPr/>
            </p:nvSpPr>
            <p:spPr>
              <a:xfrm>
                <a:off x="4073198" y="1381521"/>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BE" sz="1700" dirty="0">
                    <a:solidFill>
                      <a:schemeClr val="tx1"/>
                    </a:solidFill>
                    <a:latin typeface="Calibri"/>
                  </a:rPr>
                  <a:t>&lt; 90 </a:t>
                </a:r>
                <a:r>
                  <a:rPr lang="fr-BE" sz="1700" dirty="0" err="1">
                    <a:solidFill>
                      <a:schemeClr val="tx1"/>
                    </a:solidFill>
                    <a:latin typeface="Calibri"/>
                  </a:rPr>
                  <a:t>medewerkers</a:t>
                </a:r>
                <a:endParaRPr lang="fr-BE" sz="1700" dirty="0">
                  <a:solidFill>
                    <a:schemeClr val="tx1"/>
                  </a:solidFill>
                  <a:latin typeface="Calibri"/>
                </a:endParaRPr>
              </a:p>
            </p:txBody>
          </p:sp>
          <p:sp>
            <p:nvSpPr>
              <p:cNvPr id="9" name="Freeform: Shape 8">
                <a:extLst>
                  <a:ext uri="{FF2B5EF4-FFF2-40B4-BE49-F238E27FC236}">
                    <a16:creationId xmlns:a16="http://schemas.microsoft.com/office/drawing/2014/main" id="{547C834D-452F-45DA-84AF-2C259802ED7E}"/>
                  </a:ext>
                </a:extLst>
              </p:cNvPr>
              <p:cNvSpPr/>
              <p:nvPr/>
            </p:nvSpPr>
            <p:spPr>
              <a:xfrm>
                <a:off x="6156168" y="1381521"/>
                <a:ext cx="1893609" cy="1136165"/>
              </a:xfrm>
              <a:custGeom>
                <a:avLst/>
                <a:gdLst>
                  <a:gd name="connsiteX0" fmla="*/ 0 w 1893609"/>
                  <a:gd name="connsiteY0" fmla="*/ 189361 h 1136165"/>
                  <a:gd name="connsiteX1" fmla="*/ 189361 w 1893609"/>
                  <a:gd name="connsiteY1" fmla="*/ 0 h 1136165"/>
                  <a:gd name="connsiteX2" fmla="*/ 1704248 w 1893609"/>
                  <a:gd name="connsiteY2" fmla="*/ 0 h 1136165"/>
                  <a:gd name="connsiteX3" fmla="*/ 1893609 w 1893609"/>
                  <a:gd name="connsiteY3" fmla="*/ 189361 h 1136165"/>
                  <a:gd name="connsiteX4" fmla="*/ 1893609 w 1893609"/>
                  <a:gd name="connsiteY4" fmla="*/ 946804 h 1136165"/>
                  <a:gd name="connsiteX5" fmla="*/ 1704248 w 1893609"/>
                  <a:gd name="connsiteY5" fmla="*/ 1136165 h 1136165"/>
                  <a:gd name="connsiteX6" fmla="*/ 189361 w 1893609"/>
                  <a:gd name="connsiteY6" fmla="*/ 1136165 h 1136165"/>
                  <a:gd name="connsiteX7" fmla="*/ 0 w 1893609"/>
                  <a:gd name="connsiteY7" fmla="*/ 946804 h 1136165"/>
                  <a:gd name="connsiteX8" fmla="*/ 0 w 1893609"/>
                  <a:gd name="connsiteY8" fmla="*/ 189361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1"/>
                    </a:moveTo>
                    <a:cubicBezTo>
                      <a:pt x="0" y="84780"/>
                      <a:pt x="84780" y="0"/>
                      <a:pt x="189361" y="0"/>
                    </a:cubicBezTo>
                    <a:lnTo>
                      <a:pt x="1704248" y="0"/>
                    </a:lnTo>
                    <a:cubicBezTo>
                      <a:pt x="1808829" y="0"/>
                      <a:pt x="1893609" y="84780"/>
                      <a:pt x="1893609" y="189361"/>
                    </a:cubicBezTo>
                    <a:lnTo>
                      <a:pt x="1893609" y="946804"/>
                    </a:lnTo>
                    <a:cubicBezTo>
                      <a:pt x="1893609" y="1051385"/>
                      <a:pt x="1808829" y="1136165"/>
                      <a:pt x="1704248" y="1136165"/>
                    </a:cubicBezTo>
                    <a:lnTo>
                      <a:pt x="189361" y="1136165"/>
                    </a:lnTo>
                    <a:cubicBezTo>
                      <a:pt x="84780" y="1136165"/>
                      <a:pt x="0" y="1051385"/>
                      <a:pt x="0" y="946804"/>
                    </a:cubicBezTo>
                    <a:lnTo>
                      <a:pt x="0" y="189361"/>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BE" sz="1700" dirty="0">
                    <a:solidFill>
                      <a:schemeClr val="tx1"/>
                    </a:solidFill>
                    <a:latin typeface="Calibri"/>
                  </a:rPr>
                  <a:t>19 </a:t>
                </a:r>
                <a:r>
                  <a:rPr lang="fr-BE" sz="1700" dirty="0" err="1">
                    <a:solidFill>
                      <a:schemeClr val="tx1"/>
                    </a:solidFill>
                    <a:latin typeface="Calibri"/>
                  </a:rPr>
                  <a:t>miljoen</a:t>
                </a:r>
                <a:r>
                  <a:rPr lang="fr-BE" sz="1700" dirty="0">
                    <a:solidFill>
                      <a:schemeClr val="tx1"/>
                    </a:solidFill>
                    <a:latin typeface="Calibri"/>
                  </a:rPr>
                  <a:t> €  </a:t>
                </a:r>
                <a:r>
                  <a:rPr lang="fr-BE" sz="1700" dirty="0" err="1">
                    <a:solidFill>
                      <a:schemeClr val="tx1"/>
                    </a:solidFill>
                    <a:latin typeface="Calibri"/>
                  </a:rPr>
                  <a:t>jaarlijkse</a:t>
                </a:r>
                <a:r>
                  <a:rPr lang="fr-BE" sz="1700" dirty="0">
                    <a:solidFill>
                      <a:schemeClr val="tx1"/>
                    </a:solidFill>
                    <a:latin typeface="Calibri"/>
                  </a:rPr>
                  <a:t> </a:t>
                </a:r>
                <a:r>
                  <a:rPr lang="fr-BE" sz="1700" dirty="0" err="1">
                    <a:solidFill>
                      <a:schemeClr val="tx1"/>
                    </a:solidFill>
                    <a:latin typeface="Calibri"/>
                  </a:rPr>
                  <a:t>begroting</a:t>
                </a:r>
                <a:endParaRPr lang="fr-BE" sz="1700" dirty="0">
                  <a:solidFill>
                    <a:schemeClr val="tx1"/>
                  </a:solidFill>
                  <a:latin typeface="Calibri"/>
                </a:endParaRPr>
              </a:p>
            </p:txBody>
          </p:sp>
          <p:sp>
            <p:nvSpPr>
              <p:cNvPr id="10" name="Freeform: Shape 9">
                <a:extLst>
                  <a:ext uri="{FF2B5EF4-FFF2-40B4-BE49-F238E27FC236}">
                    <a16:creationId xmlns:a16="http://schemas.microsoft.com/office/drawing/2014/main" id="{2EDF8C2B-ED3D-4185-9456-8B6DFBCD2774}"/>
                  </a:ext>
                </a:extLst>
              </p:cNvPr>
              <p:cNvSpPr/>
              <p:nvPr/>
            </p:nvSpPr>
            <p:spPr>
              <a:xfrm>
                <a:off x="8239139" y="1381521"/>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nl-NL" sz="1700" dirty="0">
                    <a:solidFill>
                      <a:schemeClr val="tx1"/>
                    </a:solidFill>
                    <a:latin typeface="Calibri"/>
                  </a:rPr>
                  <a:t>netwerk met 3.000 actoren uit de sociale sector</a:t>
                </a:r>
              </a:p>
            </p:txBody>
          </p:sp>
          <p:sp>
            <p:nvSpPr>
              <p:cNvPr id="11" name="Freeform: Shape 10">
                <a:extLst>
                  <a:ext uri="{FF2B5EF4-FFF2-40B4-BE49-F238E27FC236}">
                    <a16:creationId xmlns:a16="http://schemas.microsoft.com/office/drawing/2014/main" id="{832C55E9-1758-451C-A6B6-ECE8A7025985}"/>
                  </a:ext>
                </a:extLst>
              </p:cNvPr>
              <p:cNvSpPr/>
              <p:nvPr/>
            </p:nvSpPr>
            <p:spPr>
              <a:xfrm>
                <a:off x="1990228" y="2707047"/>
                <a:ext cx="1893609" cy="1136165"/>
              </a:xfrm>
              <a:custGeom>
                <a:avLst/>
                <a:gdLst>
                  <a:gd name="connsiteX0" fmla="*/ 0 w 1893609"/>
                  <a:gd name="connsiteY0" fmla="*/ 189361 h 1136165"/>
                  <a:gd name="connsiteX1" fmla="*/ 189361 w 1893609"/>
                  <a:gd name="connsiteY1" fmla="*/ 0 h 1136165"/>
                  <a:gd name="connsiteX2" fmla="*/ 1704248 w 1893609"/>
                  <a:gd name="connsiteY2" fmla="*/ 0 h 1136165"/>
                  <a:gd name="connsiteX3" fmla="*/ 1893609 w 1893609"/>
                  <a:gd name="connsiteY3" fmla="*/ 189361 h 1136165"/>
                  <a:gd name="connsiteX4" fmla="*/ 1893609 w 1893609"/>
                  <a:gd name="connsiteY4" fmla="*/ 946804 h 1136165"/>
                  <a:gd name="connsiteX5" fmla="*/ 1704248 w 1893609"/>
                  <a:gd name="connsiteY5" fmla="*/ 1136165 h 1136165"/>
                  <a:gd name="connsiteX6" fmla="*/ 189361 w 1893609"/>
                  <a:gd name="connsiteY6" fmla="*/ 1136165 h 1136165"/>
                  <a:gd name="connsiteX7" fmla="*/ 0 w 1893609"/>
                  <a:gd name="connsiteY7" fmla="*/ 946804 h 1136165"/>
                  <a:gd name="connsiteX8" fmla="*/ 0 w 1893609"/>
                  <a:gd name="connsiteY8" fmla="*/ 189361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1"/>
                    </a:moveTo>
                    <a:cubicBezTo>
                      <a:pt x="0" y="84780"/>
                      <a:pt x="84780" y="0"/>
                      <a:pt x="189361" y="0"/>
                    </a:cubicBezTo>
                    <a:lnTo>
                      <a:pt x="1704248" y="0"/>
                    </a:lnTo>
                    <a:cubicBezTo>
                      <a:pt x="1808829" y="0"/>
                      <a:pt x="1893609" y="84780"/>
                      <a:pt x="1893609" y="189361"/>
                    </a:cubicBezTo>
                    <a:lnTo>
                      <a:pt x="1893609" y="946804"/>
                    </a:lnTo>
                    <a:cubicBezTo>
                      <a:pt x="1893609" y="1051385"/>
                      <a:pt x="1808829" y="1136165"/>
                      <a:pt x="1704248" y="1136165"/>
                    </a:cubicBezTo>
                    <a:lnTo>
                      <a:pt x="189361" y="1136165"/>
                    </a:lnTo>
                    <a:cubicBezTo>
                      <a:pt x="84780" y="1136165"/>
                      <a:pt x="0" y="1051385"/>
                      <a:pt x="0" y="946804"/>
                    </a:cubicBezTo>
                    <a:lnTo>
                      <a:pt x="0" y="189361"/>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BE" sz="1700" dirty="0" err="1">
                    <a:solidFill>
                      <a:schemeClr val="tx1"/>
                    </a:solidFill>
                    <a:latin typeface="Calibri"/>
                  </a:rPr>
                  <a:t>Bestuurs</a:t>
                </a:r>
                <a:r>
                  <a:rPr lang="fr-BE" sz="1700" dirty="0">
                    <a:solidFill>
                      <a:schemeClr val="tx1"/>
                    </a:solidFill>
                    <a:latin typeface="Calibri"/>
                  </a:rPr>
                  <a:t>-</a:t>
                </a:r>
              </a:p>
              <a:p>
                <a:pPr algn="ctr" defTabSz="800100">
                  <a:lnSpc>
                    <a:spcPct val="90000"/>
                  </a:lnSpc>
                  <a:spcBef>
                    <a:spcPct val="0"/>
                  </a:spcBef>
                  <a:spcAft>
                    <a:spcPct val="35000"/>
                  </a:spcAft>
                </a:pPr>
                <a:r>
                  <a:rPr lang="fr-BE" sz="1700" dirty="0" err="1">
                    <a:solidFill>
                      <a:schemeClr val="tx1"/>
                    </a:solidFill>
                    <a:latin typeface="Calibri"/>
                  </a:rPr>
                  <a:t>overeenkomst</a:t>
                </a:r>
                <a:endParaRPr lang="fr-BE" sz="1700" dirty="0">
                  <a:solidFill>
                    <a:schemeClr val="tx1"/>
                  </a:solidFill>
                  <a:latin typeface="Calibri"/>
                </a:endParaRPr>
              </a:p>
            </p:txBody>
          </p:sp>
          <p:sp>
            <p:nvSpPr>
              <p:cNvPr id="12" name="Freeform: Shape 11">
                <a:extLst>
                  <a:ext uri="{FF2B5EF4-FFF2-40B4-BE49-F238E27FC236}">
                    <a16:creationId xmlns:a16="http://schemas.microsoft.com/office/drawing/2014/main" id="{188EA8C7-3125-430B-A465-C8921548210D}"/>
                  </a:ext>
                </a:extLst>
              </p:cNvPr>
              <p:cNvSpPr/>
              <p:nvPr/>
            </p:nvSpPr>
            <p:spPr>
              <a:xfrm>
                <a:off x="4073198" y="2707047"/>
                <a:ext cx="1893609" cy="1136165"/>
              </a:xfrm>
              <a:custGeom>
                <a:avLst/>
                <a:gdLst>
                  <a:gd name="connsiteX0" fmla="*/ 0 w 1893609"/>
                  <a:gd name="connsiteY0" fmla="*/ 189361 h 1136165"/>
                  <a:gd name="connsiteX1" fmla="*/ 189361 w 1893609"/>
                  <a:gd name="connsiteY1" fmla="*/ 0 h 1136165"/>
                  <a:gd name="connsiteX2" fmla="*/ 1704248 w 1893609"/>
                  <a:gd name="connsiteY2" fmla="*/ 0 h 1136165"/>
                  <a:gd name="connsiteX3" fmla="*/ 1893609 w 1893609"/>
                  <a:gd name="connsiteY3" fmla="*/ 189361 h 1136165"/>
                  <a:gd name="connsiteX4" fmla="*/ 1893609 w 1893609"/>
                  <a:gd name="connsiteY4" fmla="*/ 946804 h 1136165"/>
                  <a:gd name="connsiteX5" fmla="*/ 1704248 w 1893609"/>
                  <a:gd name="connsiteY5" fmla="*/ 1136165 h 1136165"/>
                  <a:gd name="connsiteX6" fmla="*/ 189361 w 1893609"/>
                  <a:gd name="connsiteY6" fmla="*/ 1136165 h 1136165"/>
                  <a:gd name="connsiteX7" fmla="*/ 0 w 1893609"/>
                  <a:gd name="connsiteY7" fmla="*/ 946804 h 1136165"/>
                  <a:gd name="connsiteX8" fmla="*/ 0 w 1893609"/>
                  <a:gd name="connsiteY8" fmla="*/ 189361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1"/>
                    </a:moveTo>
                    <a:cubicBezTo>
                      <a:pt x="0" y="84780"/>
                      <a:pt x="84780" y="0"/>
                      <a:pt x="189361" y="0"/>
                    </a:cubicBezTo>
                    <a:lnTo>
                      <a:pt x="1704248" y="0"/>
                    </a:lnTo>
                    <a:cubicBezTo>
                      <a:pt x="1808829" y="0"/>
                      <a:pt x="1893609" y="84780"/>
                      <a:pt x="1893609" y="189361"/>
                    </a:cubicBezTo>
                    <a:lnTo>
                      <a:pt x="1893609" y="946804"/>
                    </a:lnTo>
                    <a:cubicBezTo>
                      <a:pt x="1893609" y="1051385"/>
                      <a:pt x="1808829" y="1136165"/>
                      <a:pt x="1704248" y="1136165"/>
                    </a:cubicBezTo>
                    <a:lnTo>
                      <a:pt x="189361" y="1136165"/>
                    </a:lnTo>
                    <a:cubicBezTo>
                      <a:pt x="84780" y="1136165"/>
                      <a:pt x="0" y="1051385"/>
                      <a:pt x="0" y="946804"/>
                    </a:cubicBezTo>
                    <a:lnTo>
                      <a:pt x="0" y="189361"/>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BE" sz="1700" dirty="0" err="1">
                    <a:solidFill>
                      <a:schemeClr val="tx1"/>
                    </a:solidFill>
                    <a:latin typeface="Calibri"/>
                  </a:rPr>
                  <a:t>Beheerscomité</a:t>
                </a:r>
                <a:endParaRPr lang="fr-BE" sz="1700" dirty="0">
                  <a:solidFill>
                    <a:schemeClr val="tx1"/>
                  </a:solidFill>
                  <a:latin typeface="Calibri"/>
                </a:endParaRPr>
              </a:p>
            </p:txBody>
          </p:sp>
          <p:sp>
            <p:nvSpPr>
              <p:cNvPr id="13" name="Freeform: Shape 12">
                <a:extLst>
                  <a:ext uri="{FF2B5EF4-FFF2-40B4-BE49-F238E27FC236}">
                    <a16:creationId xmlns:a16="http://schemas.microsoft.com/office/drawing/2014/main" id="{119F279A-53DD-4049-9698-58CC4ACCC0EB}"/>
                  </a:ext>
                </a:extLst>
              </p:cNvPr>
              <p:cNvSpPr/>
              <p:nvPr/>
            </p:nvSpPr>
            <p:spPr>
              <a:xfrm>
                <a:off x="6156168" y="2707047"/>
                <a:ext cx="1893609" cy="1136165"/>
              </a:xfrm>
              <a:custGeom>
                <a:avLst/>
                <a:gdLst>
                  <a:gd name="connsiteX0" fmla="*/ 0 w 1893609"/>
                  <a:gd name="connsiteY0" fmla="*/ 189361 h 1136165"/>
                  <a:gd name="connsiteX1" fmla="*/ 189361 w 1893609"/>
                  <a:gd name="connsiteY1" fmla="*/ 0 h 1136165"/>
                  <a:gd name="connsiteX2" fmla="*/ 1704248 w 1893609"/>
                  <a:gd name="connsiteY2" fmla="*/ 0 h 1136165"/>
                  <a:gd name="connsiteX3" fmla="*/ 1893609 w 1893609"/>
                  <a:gd name="connsiteY3" fmla="*/ 189361 h 1136165"/>
                  <a:gd name="connsiteX4" fmla="*/ 1893609 w 1893609"/>
                  <a:gd name="connsiteY4" fmla="*/ 946804 h 1136165"/>
                  <a:gd name="connsiteX5" fmla="*/ 1704248 w 1893609"/>
                  <a:gd name="connsiteY5" fmla="*/ 1136165 h 1136165"/>
                  <a:gd name="connsiteX6" fmla="*/ 189361 w 1893609"/>
                  <a:gd name="connsiteY6" fmla="*/ 1136165 h 1136165"/>
                  <a:gd name="connsiteX7" fmla="*/ 0 w 1893609"/>
                  <a:gd name="connsiteY7" fmla="*/ 946804 h 1136165"/>
                  <a:gd name="connsiteX8" fmla="*/ 0 w 1893609"/>
                  <a:gd name="connsiteY8" fmla="*/ 189361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1"/>
                    </a:moveTo>
                    <a:cubicBezTo>
                      <a:pt x="0" y="84780"/>
                      <a:pt x="84780" y="0"/>
                      <a:pt x="189361" y="0"/>
                    </a:cubicBezTo>
                    <a:lnTo>
                      <a:pt x="1704248" y="0"/>
                    </a:lnTo>
                    <a:cubicBezTo>
                      <a:pt x="1808829" y="0"/>
                      <a:pt x="1893609" y="84780"/>
                      <a:pt x="1893609" y="189361"/>
                    </a:cubicBezTo>
                    <a:lnTo>
                      <a:pt x="1893609" y="946804"/>
                    </a:lnTo>
                    <a:cubicBezTo>
                      <a:pt x="1893609" y="1051385"/>
                      <a:pt x="1808829" y="1136165"/>
                      <a:pt x="1704248" y="1136165"/>
                    </a:cubicBezTo>
                    <a:lnTo>
                      <a:pt x="189361" y="1136165"/>
                    </a:lnTo>
                    <a:cubicBezTo>
                      <a:pt x="84780" y="1136165"/>
                      <a:pt x="0" y="1051385"/>
                      <a:pt x="0" y="946804"/>
                    </a:cubicBezTo>
                    <a:lnTo>
                      <a:pt x="0" y="189361"/>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BE" sz="1700" dirty="0">
                    <a:solidFill>
                      <a:schemeClr val="tx1"/>
                    </a:solidFill>
                    <a:latin typeface="Calibri"/>
                  </a:rPr>
                  <a:t>Algemeen</a:t>
                </a:r>
              </a:p>
              <a:p>
                <a:pPr algn="ctr" defTabSz="800100">
                  <a:lnSpc>
                    <a:spcPct val="90000"/>
                  </a:lnSpc>
                  <a:spcBef>
                    <a:spcPct val="0"/>
                  </a:spcBef>
                  <a:spcAft>
                    <a:spcPct val="35000"/>
                  </a:spcAft>
                </a:pPr>
                <a:r>
                  <a:rPr lang="fr-BE" sz="1700" dirty="0" err="1">
                    <a:solidFill>
                      <a:schemeClr val="tx1"/>
                    </a:solidFill>
                    <a:latin typeface="Calibri"/>
                  </a:rPr>
                  <a:t>coördinatiecomité</a:t>
                </a:r>
                <a:endParaRPr lang="fr-BE" sz="1700" dirty="0">
                  <a:solidFill>
                    <a:schemeClr val="tx1"/>
                  </a:solidFill>
                  <a:latin typeface="Calibri"/>
                </a:endParaRPr>
              </a:p>
            </p:txBody>
          </p:sp>
          <p:sp>
            <p:nvSpPr>
              <p:cNvPr id="14" name="Freeform: Shape 13">
                <a:extLst>
                  <a:ext uri="{FF2B5EF4-FFF2-40B4-BE49-F238E27FC236}">
                    <a16:creationId xmlns:a16="http://schemas.microsoft.com/office/drawing/2014/main" id="{4FB68BC9-8461-4EFC-BE5D-3D2B04A27568}"/>
                  </a:ext>
                </a:extLst>
              </p:cNvPr>
              <p:cNvSpPr/>
              <p:nvPr/>
            </p:nvSpPr>
            <p:spPr>
              <a:xfrm>
                <a:off x="8239139" y="2707047"/>
                <a:ext cx="1893609" cy="1136165"/>
              </a:xfrm>
              <a:custGeom>
                <a:avLst/>
                <a:gdLst>
                  <a:gd name="connsiteX0" fmla="*/ 0 w 1893609"/>
                  <a:gd name="connsiteY0" fmla="*/ 189361 h 1136165"/>
                  <a:gd name="connsiteX1" fmla="*/ 189361 w 1893609"/>
                  <a:gd name="connsiteY1" fmla="*/ 0 h 1136165"/>
                  <a:gd name="connsiteX2" fmla="*/ 1704248 w 1893609"/>
                  <a:gd name="connsiteY2" fmla="*/ 0 h 1136165"/>
                  <a:gd name="connsiteX3" fmla="*/ 1893609 w 1893609"/>
                  <a:gd name="connsiteY3" fmla="*/ 189361 h 1136165"/>
                  <a:gd name="connsiteX4" fmla="*/ 1893609 w 1893609"/>
                  <a:gd name="connsiteY4" fmla="*/ 946804 h 1136165"/>
                  <a:gd name="connsiteX5" fmla="*/ 1704248 w 1893609"/>
                  <a:gd name="connsiteY5" fmla="*/ 1136165 h 1136165"/>
                  <a:gd name="connsiteX6" fmla="*/ 189361 w 1893609"/>
                  <a:gd name="connsiteY6" fmla="*/ 1136165 h 1136165"/>
                  <a:gd name="connsiteX7" fmla="*/ 0 w 1893609"/>
                  <a:gd name="connsiteY7" fmla="*/ 946804 h 1136165"/>
                  <a:gd name="connsiteX8" fmla="*/ 0 w 1893609"/>
                  <a:gd name="connsiteY8" fmla="*/ 189361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1"/>
                    </a:moveTo>
                    <a:cubicBezTo>
                      <a:pt x="0" y="84780"/>
                      <a:pt x="84780" y="0"/>
                      <a:pt x="189361" y="0"/>
                    </a:cubicBezTo>
                    <a:lnTo>
                      <a:pt x="1704248" y="0"/>
                    </a:lnTo>
                    <a:cubicBezTo>
                      <a:pt x="1808829" y="0"/>
                      <a:pt x="1893609" y="84780"/>
                      <a:pt x="1893609" y="189361"/>
                    </a:cubicBezTo>
                    <a:lnTo>
                      <a:pt x="1893609" y="946804"/>
                    </a:lnTo>
                    <a:cubicBezTo>
                      <a:pt x="1893609" y="1051385"/>
                      <a:pt x="1808829" y="1136165"/>
                      <a:pt x="1704248" y="1136165"/>
                    </a:cubicBezTo>
                    <a:lnTo>
                      <a:pt x="189361" y="1136165"/>
                    </a:lnTo>
                    <a:cubicBezTo>
                      <a:pt x="84780" y="1136165"/>
                      <a:pt x="0" y="1051385"/>
                      <a:pt x="0" y="946804"/>
                    </a:cubicBezTo>
                    <a:lnTo>
                      <a:pt x="0" y="189361"/>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BE" sz="1700" dirty="0">
                    <a:solidFill>
                      <a:schemeClr val="tx1"/>
                    </a:solidFill>
                    <a:latin typeface="Calibri"/>
                  </a:rPr>
                  <a:t>IVC – </a:t>
                </a:r>
                <a:r>
                  <a:rPr lang="fr-BE" sz="1700" dirty="0" err="1">
                    <a:solidFill>
                      <a:schemeClr val="tx1"/>
                    </a:solidFill>
                    <a:latin typeface="Calibri"/>
                  </a:rPr>
                  <a:t>Informatie-veiligheidscomité</a:t>
                </a:r>
                <a:r>
                  <a:rPr lang="fr-BE" sz="1700" dirty="0">
                    <a:solidFill>
                      <a:schemeClr val="tx1"/>
                    </a:solidFill>
                    <a:latin typeface="Calibri"/>
                  </a:rPr>
                  <a:t> </a:t>
                </a:r>
              </a:p>
            </p:txBody>
          </p:sp>
          <p:sp>
            <p:nvSpPr>
              <p:cNvPr id="15" name="Freeform: Shape 14">
                <a:extLst>
                  <a:ext uri="{FF2B5EF4-FFF2-40B4-BE49-F238E27FC236}">
                    <a16:creationId xmlns:a16="http://schemas.microsoft.com/office/drawing/2014/main" id="{1A2F5BD8-C3F3-4BDD-A3F3-DE6544558F47}"/>
                  </a:ext>
                </a:extLst>
              </p:cNvPr>
              <p:cNvSpPr/>
              <p:nvPr/>
            </p:nvSpPr>
            <p:spPr>
              <a:xfrm>
                <a:off x="1990228" y="4032574"/>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nl-NL" sz="1700" dirty="0">
                    <a:solidFill>
                      <a:schemeClr val="tx1"/>
                    </a:solidFill>
                    <a:latin typeface="Calibri"/>
                  </a:rPr>
                  <a:t>&gt; 1,8</a:t>
                </a:r>
                <a:r>
                  <a:rPr lang="en-BE" sz="1700" dirty="0">
                    <a:solidFill>
                      <a:schemeClr val="tx1"/>
                    </a:solidFill>
                    <a:latin typeface="Calibri"/>
                  </a:rPr>
                  <a:t>45</a:t>
                </a:r>
                <a:r>
                  <a:rPr lang="nl-NL" sz="1700" dirty="0">
                    <a:solidFill>
                      <a:schemeClr val="tx1"/>
                    </a:solidFill>
                    <a:latin typeface="Calibri"/>
                  </a:rPr>
                  <a:t> miljard </a:t>
                </a:r>
              </a:p>
              <a:p>
                <a:pPr algn="ctr" defTabSz="800100">
                  <a:lnSpc>
                    <a:spcPct val="90000"/>
                  </a:lnSpc>
                  <a:spcBef>
                    <a:spcPct val="0"/>
                  </a:spcBef>
                  <a:spcAft>
                    <a:spcPct val="35000"/>
                  </a:spcAft>
                </a:pPr>
                <a:r>
                  <a:rPr lang="nl-NL" sz="1700" dirty="0">
                    <a:solidFill>
                      <a:schemeClr val="tx1"/>
                    </a:solidFill>
                    <a:latin typeface="Calibri"/>
                  </a:rPr>
                  <a:t>uitgewisselde  berichten in 202</a:t>
                </a:r>
                <a:r>
                  <a:rPr lang="en-BE" sz="1700" dirty="0">
                    <a:solidFill>
                      <a:schemeClr val="tx1"/>
                    </a:solidFill>
                    <a:latin typeface="Calibri"/>
                  </a:rPr>
                  <a:t>4</a:t>
                </a:r>
                <a:endParaRPr lang="nl-NL" sz="1700" dirty="0">
                  <a:solidFill>
                    <a:schemeClr val="tx1"/>
                  </a:solidFill>
                  <a:latin typeface="Calibri"/>
                </a:endParaRPr>
              </a:p>
            </p:txBody>
          </p:sp>
          <p:sp>
            <p:nvSpPr>
              <p:cNvPr id="16" name="Freeform: Shape 15">
                <a:extLst>
                  <a:ext uri="{FF2B5EF4-FFF2-40B4-BE49-F238E27FC236}">
                    <a16:creationId xmlns:a16="http://schemas.microsoft.com/office/drawing/2014/main" id="{132DA820-6BB1-4A28-AA65-3D085C6E4D5A}"/>
                  </a:ext>
                </a:extLst>
              </p:cNvPr>
              <p:cNvSpPr/>
              <p:nvPr/>
            </p:nvSpPr>
            <p:spPr>
              <a:xfrm>
                <a:off x="4073198" y="4032574"/>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nl-NL" sz="1700" dirty="0">
                    <a:solidFill>
                      <a:schemeClr val="tx1"/>
                    </a:solidFill>
                    <a:latin typeface="Calibri"/>
                  </a:rPr>
                  <a:t>190 BPR en 220</a:t>
                </a:r>
              </a:p>
              <a:p>
                <a:pPr algn="ctr" defTabSz="800100">
                  <a:lnSpc>
                    <a:spcPct val="90000"/>
                  </a:lnSpc>
                  <a:spcBef>
                    <a:spcPct val="0"/>
                  </a:spcBef>
                  <a:spcAft>
                    <a:spcPct val="35000"/>
                  </a:spcAft>
                </a:pPr>
                <a:r>
                  <a:rPr lang="nl-NL" sz="1700" dirty="0">
                    <a:solidFill>
                      <a:schemeClr val="tx1"/>
                    </a:solidFill>
                    <a:latin typeface="Calibri"/>
                  </a:rPr>
                  <a:t>gestructureerde</a:t>
                </a:r>
              </a:p>
              <a:p>
                <a:pPr algn="ctr" defTabSz="800100">
                  <a:lnSpc>
                    <a:spcPct val="90000"/>
                  </a:lnSpc>
                  <a:spcBef>
                    <a:spcPct val="0"/>
                  </a:spcBef>
                  <a:spcAft>
                    <a:spcPct val="35000"/>
                  </a:spcAft>
                </a:pPr>
                <a:r>
                  <a:rPr lang="nl-NL" sz="1700" dirty="0">
                    <a:solidFill>
                      <a:schemeClr val="tx1"/>
                    </a:solidFill>
                    <a:latin typeface="Calibri"/>
                  </a:rPr>
                  <a:t>berichten</a:t>
                </a:r>
              </a:p>
            </p:txBody>
          </p:sp>
          <p:sp>
            <p:nvSpPr>
              <p:cNvPr id="17" name="Freeform: Shape 16">
                <a:extLst>
                  <a:ext uri="{FF2B5EF4-FFF2-40B4-BE49-F238E27FC236}">
                    <a16:creationId xmlns:a16="http://schemas.microsoft.com/office/drawing/2014/main" id="{BC618244-BA0A-4B3F-A14F-CECBAB00B944}"/>
                  </a:ext>
                </a:extLst>
              </p:cNvPr>
              <p:cNvSpPr/>
              <p:nvPr/>
            </p:nvSpPr>
            <p:spPr>
              <a:xfrm>
                <a:off x="6156168" y="4032574"/>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BE" sz="1700" dirty="0">
                    <a:solidFill>
                      <a:schemeClr val="tx1"/>
                    </a:solidFill>
                    <a:latin typeface="Calibri"/>
                  </a:rPr>
                  <a:t>120 webservices</a:t>
                </a:r>
              </a:p>
            </p:txBody>
          </p:sp>
          <p:sp>
            <p:nvSpPr>
              <p:cNvPr id="18" name="Freeform: Shape 17">
                <a:extLst>
                  <a:ext uri="{FF2B5EF4-FFF2-40B4-BE49-F238E27FC236}">
                    <a16:creationId xmlns:a16="http://schemas.microsoft.com/office/drawing/2014/main" id="{7D1F1CA6-0ABF-4B49-99E9-0E0A34138F1C}"/>
                  </a:ext>
                </a:extLst>
              </p:cNvPr>
              <p:cNvSpPr/>
              <p:nvPr/>
            </p:nvSpPr>
            <p:spPr>
              <a:xfrm>
                <a:off x="8239139" y="4032574"/>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nl-NL" sz="1700" dirty="0">
                    <a:solidFill>
                      <a:schemeClr val="tx1"/>
                    </a:solidFill>
                    <a:latin typeface="Calibri"/>
                  </a:rPr>
                  <a:t>99,9% </a:t>
                </a:r>
              </a:p>
              <a:p>
                <a:pPr algn="ctr" defTabSz="800100">
                  <a:lnSpc>
                    <a:spcPct val="90000"/>
                  </a:lnSpc>
                  <a:spcBef>
                    <a:spcPct val="0"/>
                  </a:spcBef>
                  <a:spcAft>
                    <a:spcPct val="35000"/>
                  </a:spcAft>
                </a:pPr>
                <a:r>
                  <a:rPr lang="nl-NL" sz="1700" dirty="0">
                    <a:solidFill>
                      <a:schemeClr val="tx1"/>
                    </a:solidFill>
                    <a:latin typeface="Calibri"/>
                  </a:rPr>
                  <a:t>beschikbaarheid</a:t>
                </a:r>
              </a:p>
              <a:p>
                <a:pPr algn="ctr" defTabSz="800100">
                  <a:lnSpc>
                    <a:spcPct val="90000"/>
                  </a:lnSpc>
                  <a:spcBef>
                    <a:spcPct val="0"/>
                  </a:spcBef>
                  <a:spcAft>
                    <a:spcPct val="35000"/>
                  </a:spcAft>
                </a:pPr>
                <a:r>
                  <a:rPr lang="nl-NL" sz="1700" dirty="0">
                    <a:solidFill>
                      <a:schemeClr val="tx1"/>
                    </a:solidFill>
                    <a:latin typeface="Calibri"/>
                  </a:rPr>
                  <a:t>van de diensten</a:t>
                </a:r>
              </a:p>
            </p:txBody>
          </p:sp>
          <p:sp>
            <p:nvSpPr>
              <p:cNvPr id="19" name="Freeform: Shape 18">
                <a:extLst>
                  <a:ext uri="{FF2B5EF4-FFF2-40B4-BE49-F238E27FC236}">
                    <a16:creationId xmlns:a16="http://schemas.microsoft.com/office/drawing/2014/main" id="{835E0289-1FEC-4FDC-8251-07FC2261D4C5}"/>
                  </a:ext>
                </a:extLst>
              </p:cNvPr>
              <p:cNvSpPr/>
              <p:nvPr/>
            </p:nvSpPr>
            <p:spPr>
              <a:xfrm>
                <a:off x="1990228" y="5358101"/>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nl-NL" sz="1700" dirty="0">
                    <a:solidFill>
                      <a:schemeClr val="tx1"/>
                    </a:solidFill>
                    <a:latin typeface="Calibri"/>
                  </a:rPr>
                  <a:t>portaal van de sociale zekerheid</a:t>
                </a:r>
              </a:p>
            </p:txBody>
          </p:sp>
          <p:sp>
            <p:nvSpPr>
              <p:cNvPr id="20" name="Freeform: Shape 19">
                <a:extLst>
                  <a:ext uri="{FF2B5EF4-FFF2-40B4-BE49-F238E27FC236}">
                    <a16:creationId xmlns:a16="http://schemas.microsoft.com/office/drawing/2014/main" id="{6DF317C0-A006-47CB-8CD4-B54B869AE5CB}"/>
                  </a:ext>
                </a:extLst>
              </p:cNvPr>
              <p:cNvSpPr/>
              <p:nvPr/>
            </p:nvSpPr>
            <p:spPr>
              <a:xfrm>
                <a:off x="4073198" y="5358101"/>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nl-NL" sz="1700" dirty="0">
                    <a:solidFill>
                      <a:schemeClr val="tx1"/>
                    </a:solidFill>
                    <a:latin typeface="Calibri"/>
                  </a:rPr>
                  <a:t>3</a:t>
                </a:r>
                <a:r>
                  <a:rPr lang="en-BE" sz="1700" dirty="0">
                    <a:solidFill>
                      <a:schemeClr val="tx1"/>
                    </a:solidFill>
                    <a:latin typeface="Calibri"/>
                  </a:rPr>
                  <a:t>4</a:t>
                </a:r>
                <a:r>
                  <a:rPr lang="nl-NL" sz="1700" dirty="0">
                    <a:solidFill>
                      <a:schemeClr val="tx1"/>
                    </a:solidFill>
                    <a:latin typeface="Calibri"/>
                  </a:rPr>
                  <a:t> toepassingen</a:t>
                </a:r>
              </a:p>
              <a:p>
                <a:pPr algn="ctr" defTabSz="800100">
                  <a:lnSpc>
                    <a:spcPct val="90000"/>
                  </a:lnSpc>
                  <a:spcBef>
                    <a:spcPct val="0"/>
                  </a:spcBef>
                  <a:spcAft>
                    <a:spcPct val="35000"/>
                  </a:spcAft>
                </a:pPr>
                <a:r>
                  <a:rPr lang="nl-NL" sz="1700" dirty="0">
                    <a:solidFill>
                      <a:schemeClr val="tx1"/>
                    </a:solidFill>
                    <a:latin typeface="Calibri"/>
                  </a:rPr>
                  <a:t>voor de burgers</a:t>
                </a:r>
              </a:p>
            </p:txBody>
          </p:sp>
          <p:sp>
            <p:nvSpPr>
              <p:cNvPr id="21" name="Freeform: Shape 20">
                <a:extLst>
                  <a:ext uri="{FF2B5EF4-FFF2-40B4-BE49-F238E27FC236}">
                    <a16:creationId xmlns:a16="http://schemas.microsoft.com/office/drawing/2014/main" id="{BA8772A3-4738-4952-8FD5-5363BAC4C8A8}"/>
                  </a:ext>
                </a:extLst>
              </p:cNvPr>
              <p:cNvSpPr/>
              <p:nvPr/>
            </p:nvSpPr>
            <p:spPr>
              <a:xfrm>
                <a:off x="6156168" y="5358101"/>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nl-NL" sz="1700" dirty="0">
                    <a:solidFill>
                      <a:schemeClr val="tx1"/>
                    </a:solidFill>
                    <a:latin typeface="Calibri"/>
                  </a:rPr>
                  <a:t>&gt; 50 toepassingen voor de ondernemingen</a:t>
                </a:r>
              </a:p>
            </p:txBody>
          </p:sp>
          <p:sp>
            <p:nvSpPr>
              <p:cNvPr id="22" name="Freeform: Shape 21">
                <a:extLst>
                  <a:ext uri="{FF2B5EF4-FFF2-40B4-BE49-F238E27FC236}">
                    <a16:creationId xmlns:a16="http://schemas.microsoft.com/office/drawing/2014/main" id="{4D6C6A99-2B98-42BA-B27F-E8D2629912B3}"/>
                  </a:ext>
                </a:extLst>
              </p:cNvPr>
              <p:cNvSpPr/>
              <p:nvPr/>
            </p:nvSpPr>
            <p:spPr>
              <a:xfrm>
                <a:off x="8239139" y="5358101"/>
                <a:ext cx="1893609" cy="1136165"/>
              </a:xfrm>
              <a:custGeom>
                <a:avLst/>
                <a:gdLst>
                  <a:gd name="connsiteX0" fmla="*/ 0 w 1893609"/>
                  <a:gd name="connsiteY0" fmla="*/ 189365 h 1136165"/>
                  <a:gd name="connsiteX1" fmla="*/ 189365 w 1893609"/>
                  <a:gd name="connsiteY1" fmla="*/ 0 h 1136165"/>
                  <a:gd name="connsiteX2" fmla="*/ 1704244 w 1893609"/>
                  <a:gd name="connsiteY2" fmla="*/ 0 h 1136165"/>
                  <a:gd name="connsiteX3" fmla="*/ 1893609 w 1893609"/>
                  <a:gd name="connsiteY3" fmla="*/ 189365 h 1136165"/>
                  <a:gd name="connsiteX4" fmla="*/ 1893609 w 1893609"/>
                  <a:gd name="connsiteY4" fmla="*/ 946800 h 1136165"/>
                  <a:gd name="connsiteX5" fmla="*/ 1704244 w 1893609"/>
                  <a:gd name="connsiteY5" fmla="*/ 1136165 h 1136165"/>
                  <a:gd name="connsiteX6" fmla="*/ 189365 w 1893609"/>
                  <a:gd name="connsiteY6" fmla="*/ 1136165 h 1136165"/>
                  <a:gd name="connsiteX7" fmla="*/ 0 w 1893609"/>
                  <a:gd name="connsiteY7" fmla="*/ 946800 h 1136165"/>
                  <a:gd name="connsiteX8" fmla="*/ 0 w 1893609"/>
                  <a:gd name="connsiteY8" fmla="*/ 189365 h 11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609" h="1136165">
                    <a:moveTo>
                      <a:pt x="0" y="189365"/>
                    </a:moveTo>
                    <a:cubicBezTo>
                      <a:pt x="0" y="84782"/>
                      <a:pt x="84782" y="0"/>
                      <a:pt x="189365" y="0"/>
                    </a:cubicBezTo>
                    <a:lnTo>
                      <a:pt x="1704244" y="0"/>
                    </a:lnTo>
                    <a:cubicBezTo>
                      <a:pt x="1808827" y="0"/>
                      <a:pt x="1893609" y="84782"/>
                      <a:pt x="1893609" y="189365"/>
                    </a:cubicBezTo>
                    <a:lnTo>
                      <a:pt x="1893609" y="946800"/>
                    </a:lnTo>
                    <a:cubicBezTo>
                      <a:pt x="1893609" y="1051383"/>
                      <a:pt x="1808827" y="1136165"/>
                      <a:pt x="1704244" y="1136165"/>
                    </a:cubicBezTo>
                    <a:lnTo>
                      <a:pt x="189365" y="1136165"/>
                    </a:lnTo>
                    <a:cubicBezTo>
                      <a:pt x="84782" y="1136165"/>
                      <a:pt x="0" y="1051383"/>
                      <a:pt x="0" y="946800"/>
                    </a:cubicBezTo>
                    <a:lnTo>
                      <a:pt x="0" y="189365"/>
                    </a:lnTo>
                    <a:close/>
                  </a:path>
                </a:pathLst>
              </a:custGeom>
              <a:solidFill>
                <a:schemeClr val="bg1"/>
              </a:solidFill>
              <a:ln>
                <a:noFill/>
              </a:ln>
              <a:effectLst/>
            </p:spPr>
            <p:style>
              <a:lnRef idx="0">
                <a:scrgbClr r="0" g="0" b="0"/>
              </a:lnRef>
              <a:fillRef idx="3">
                <a:scrgbClr r="0" g="0" b="0"/>
              </a:fillRef>
              <a:effectRef idx="3">
                <a:scrgbClr r="0" g="0" b="0"/>
              </a:effectRef>
              <a:fontRef idx="minor">
                <a:schemeClr val="lt1"/>
              </a:fontRef>
            </p:style>
            <p:txBody>
              <a:bodyPr spcFirstLastPara="0" vert="horz" wrap="square" lIns="124043" tIns="124043" rIns="124043" bIns="124043" numCol="1" spcCol="1270" anchor="ctr" anchorCtr="0">
                <a:noAutofit/>
              </a:bodyPr>
              <a:lstStyle/>
              <a:p>
                <a:pPr algn="ctr" defTabSz="800100">
                  <a:lnSpc>
                    <a:spcPct val="90000"/>
                  </a:lnSpc>
                  <a:spcBef>
                    <a:spcPct val="0"/>
                  </a:spcBef>
                  <a:spcAft>
                    <a:spcPct val="35000"/>
                  </a:spcAft>
                </a:pPr>
                <a:r>
                  <a:rPr lang="fr-FR" sz="1700" dirty="0">
                    <a:solidFill>
                      <a:schemeClr val="tx1"/>
                    </a:solidFill>
                    <a:latin typeface="Calibri"/>
                  </a:rPr>
                  <a:t>&gt; 25 internationale en nationale </a:t>
                </a:r>
                <a:r>
                  <a:rPr lang="fr-FR" sz="1700" dirty="0" err="1">
                    <a:solidFill>
                      <a:schemeClr val="tx1"/>
                    </a:solidFill>
                    <a:latin typeface="Calibri"/>
                  </a:rPr>
                  <a:t>onderscheidingen</a:t>
                </a:r>
                <a:endParaRPr lang="fr-FR" sz="1700" dirty="0">
                  <a:solidFill>
                    <a:schemeClr val="tx1"/>
                  </a:solidFill>
                  <a:latin typeface="Calibri"/>
                </a:endParaRPr>
              </a:p>
            </p:txBody>
          </p:sp>
        </p:grpSp>
        <p:sp>
          <p:nvSpPr>
            <p:cNvPr id="26" name="Rectangle 25">
              <a:extLst>
                <a:ext uri="{FF2B5EF4-FFF2-40B4-BE49-F238E27FC236}">
                  <a16:creationId xmlns:a16="http://schemas.microsoft.com/office/drawing/2014/main" id="{9EE97B20-B81E-4E15-9D4F-B62B27F59E9E}"/>
                </a:ext>
              </a:extLst>
            </p:cNvPr>
            <p:cNvSpPr/>
            <p:nvPr/>
          </p:nvSpPr>
          <p:spPr>
            <a:xfrm>
              <a:off x="1718697" y="363445"/>
              <a:ext cx="8685581" cy="1017209"/>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231398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188">
            <a:extLst>
              <a:ext uri="{FF2B5EF4-FFF2-40B4-BE49-F238E27FC236}">
                <a16:creationId xmlns:a16="http://schemas.microsoft.com/office/drawing/2014/main" id="{936417D8-F44B-4B41-9C5E-A899145E8067}"/>
              </a:ext>
            </a:extLst>
          </p:cNvPr>
          <p:cNvGrpSpPr/>
          <p:nvPr/>
        </p:nvGrpSpPr>
        <p:grpSpPr>
          <a:xfrm>
            <a:off x="221226" y="205114"/>
            <a:ext cx="11532611" cy="6723583"/>
            <a:chOff x="221226" y="214946"/>
            <a:chExt cx="11532611" cy="6723583"/>
          </a:xfrm>
        </p:grpSpPr>
        <p:sp>
          <p:nvSpPr>
            <p:cNvPr id="139" name="Rectangle: Rounded Corners 138">
              <a:extLst>
                <a:ext uri="{FF2B5EF4-FFF2-40B4-BE49-F238E27FC236}">
                  <a16:creationId xmlns:a16="http://schemas.microsoft.com/office/drawing/2014/main" id="{ED2F7EEF-5875-48A9-B5D7-9BA5CB07D908}"/>
                </a:ext>
              </a:extLst>
            </p:cNvPr>
            <p:cNvSpPr/>
            <p:nvPr/>
          </p:nvSpPr>
          <p:spPr>
            <a:xfrm>
              <a:off x="1014229" y="2948827"/>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Projectleiders</a:t>
              </a:r>
              <a:endParaRPr lang="en-US" sz="1200" dirty="0">
                <a:solidFill>
                  <a:schemeClr val="tx1"/>
                </a:solidFill>
              </a:endParaRPr>
            </a:p>
          </p:txBody>
        </p:sp>
        <p:cxnSp>
          <p:nvCxnSpPr>
            <p:cNvPr id="6" name="Straight Connector 5">
              <a:extLst>
                <a:ext uri="{FF2B5EF4-FFF2-40B4-BE49-F238E27FC236}">
                  <a16:creationId xmlns:a16="http://schemas.microsoft.com/office/drawing/2014/main" id="{A2B08B87-575D-4A0C-A0F2-E54C4E1AB32E}"/>
                </a:ext>
              </a:extLst>
            </p:cNvPr>
            <p:cNvCxnSpPr>
              <a:cxnSpLocks/>
            </p:cNvCxnSpPr>
            <p:nvPr/>
          </p:nvCxnSpPr>
          <p:spPr>
            <a:xfrm>
              <a:off x="6353175" y="1293249"/>
              <a:ext cx="0" cy="558718"/>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3B11280-4EC1-44C2-A6A0-ED39B07F26DE}"/>
                </a:ext>
              </a:extLst>
            </p:cNvPr>
            <p:cNvCxnSpPr>
              <a:cxnSpLocks/>
            </p:cNvCxnSpPr>
            <p:nvPr/>
          </p:nvCxnSpPr>
          <p:spPr>
            <a:xfrm flipV="1">
              <a:off x="1682852" y="1607885"/>
              <a:ext cx="9158192" cy="9829"/>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Freeform 41">
              <a:extLst>
                <a:ext uri="{FF2B5EF4-FFF2-40B4-BE49-F238E27FC236}">
                  <a16:creationId xmlns:a16="http://schemas.microsoft.com/office/drawing/2014/main" id="{1FCA3F07-E01A-4B0F-9A35-69E04E1E33F5}"/>
                </a:ext>
              </a:extLst>
            </p:cNvPr>
            <p:cNvSpPr>
              <a:spLocks noChangeAspect="1"/>
            </p:cNvSpPr>
            <p:nvPr/>
          </p:nvSpPr>
          <p:spPr>
            <a:xfrm>
              <a:off x="870058" y="1851967"/>
              <a:ext cx="1629055" cy="76968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008CB2"/>
            </a:solidFill>
            <a:ln>
              <a:no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BE" sz="1200" i="0" u="none" strike="noStrike" kern="1200" cap="none" spc="0" normalizeH="0" baseline="0" noProof="0" dirty="0">
                  <a:ln>
                    <a:noFill/>
                  </a:ln>
                  <a:solidFill>
                    <a:prstClr val="white"/>
                  </a:solidFill>
                  <a:uLnTx/>
                  <a:uFillTx/>
                  <a:latin typeface="Calibri"/>
                  <a:ea typeface="+mn-ea"/>
                  <a:cs typeface="+mn-cs"/>
                </a:rPr>
                <a:t>Programma-, </a:t>
              </a:r>
              <a:r>
                <a:rPr kumimoji="0" lang="fr-BE" sz="1200" i="0" u="none" strike="noStrike" kern="1200" cap="none" spc="0" normalizeH="0" baseline="0" noProof="0" dirty="0" err="1">
                  <a:ln>
                    <a:noFill/>
                  </a:ln>
                  <a:solidFill>
                    <a:prstClr val="white"/>
                  </a:solidFill>
                  <a:uLnTx/>
                  <a:uFillTx/>
                  <a:latin typeface="Calibri"/>
                  <a:ea typeface="+mn-ea"/>
                  <a:cs typeface="+mn-cs"/>
                </a:rPr>
                <a:t>project</a:t>
              </a:r>
              <a:r>
                <a:rPr kumimoji="0" lang="fr-BE" sz="1200" i="0" u="none" strike="noStrike" kern="1200" cap="none" spc="0" normalizeH="0" baseline="0" noProof="0" dirty="0">
                  <a:ln>
                    <a:noFill/>
                  </a:ln>
                  <a:solidFill>
                    <a:prstClr val="white"/>
                  </a:solidFill>
                  <a:uLnTx/>
                  <a:uFillTx/>
                  <a:latin typeface="Calibri"/>
                  <a:ea typeface="+mn-ea"/>
                  <a:cs typeface="+mn-cs"/>
                </a:rPr>
                <a:t>- en </a:t>
              </a:r>
              <a:r>
                <a:rPr kumimoji="0" lang="fr-BE" sz="1200" i="0" u="none" strike="noStrike" kern="1200" cap="none" spc="0" normalizeH="0" baseline="0" noProof="0" dirty="0" err="1">
                  <a:ln>
                    <a:noFill/>
                  </a:ln>
                  <a:solidFill>
                    <a:prstClr val="white"/>
                  </a:solidFill>
                  <a:uLnTx/>
                  <a:uFillTx/>
                  <a:latin typeface="Calibri"/>
                  <a:ea typeface="+mn-ea"/>
                  <a:cs typeface="+mn-cs"/>
                </a:rPr>
                <a:t>klantenbeheer</a:t>
              </a:r>
              <a:endParaRPr kumimoji="0" lang="fr-BE" sz="1200" i="0" u="none" strike="noStrike" kern="1200" cap="none" spc="0" normalizeH="0" baseline="0" noProof="0" dirty="0">
                <a:ln>
                  <a:noFill/>
                </a:ln>
                <a:solidFill>
                  <a:prstClr val="white"/>
                </a:solidFill>
                <a:uLnTx/>
                <a:uFillTx/>
                <a:latin typeface="Calibri"/>
                <a:ea typeface="+mn-ea"/>
                <a:cs typeface="+mn-cs"/>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lang="fr-BE" sz="1200" dirty="0">
                  <a:solidFill>
                    <a:prstClr val="white"/>
                  </a:solidFill>
                  <a:latin typeface="Calibri"/>
                </a:rPr>
                <a:t>Pim Petereyns</a:t>
              </a:r>
              <a:endParaRPr kumimoji="0" lang="fr-BE" sz="1200" b="0" i="0" u="none" strike="noStrike" kern="1200" cap="none" spc="0" normalizeH="0" baseline="0" noProof="0" dirty="0">
                <a:ln>
                  <a:noFill/>
                </a:ln>
                <a:solidFill>
                  <a:prstClr val="white"/>
                </a:solidFill>
                <a:uLnTx/>
                <a:uFillTx/>
                <a:latin typeface="Calibri"/>
              </a:endParaRPr>
            </a:p>
          </p:txBody>
        </p:sp>
        <p:sp>
          <p:nvSpPr>
            <p:cNvPr id="16" name="Freeform 37">
              <a:extLst>
                <a:ext uri="{FF2B5EF4-FFF2-40B4-BE49-F238E27FC236}">
                  <a16:creationId xmlns:a16="http://schemas.microsoft.com/office/drawing/2014/main" id="{41F35C96-09DD-4D9D-8C6C-636B9B468E93}"/>
                </a:ext>
              </a:extLst>
            </p:cNvPr>
            <p:cNvSpPr>
              <a:spLocks noChangeAspect="1"/>
            </p:cNvSpPr>
            <p:nvPr/>
          </p:nvSpPr>
          <p:spPr>
            <a:xfrm>
              <a:off x="3106397" y="1842138"/>
              <a:ext cx="1674637" cy="76968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008CB2"/>
            </a:solidFill>
            <a:ln>
              <a:no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lang="fr-BE" sz="1200" dirty="0" err="1">
                  <a:solidFill>
                    <a:prstClr val="white"/>
                  </a:solidFill>
                  <a:latin typeface="Calibri"/>
                </a:rPr>
                <a:t>Toepassingsontwikkeling</a:t>
              </a:r>
              <a:endParaRPr lang="fr-BE" sz="1200" dirty="0">
                <a:solidFill>
                  <a:prstClr val="white"/>
                </a:solidFill>
                <a:latin typeface="Calibri"/>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lang="fr-BE" sz="1200" dirty="0">
                  <a:solidFill>
                    <a:prstClr val="white"/>
                  </a:solidFill>
                  <a:latin typeface="Calibri"/>
                </a:rPr>
                <a:t>Danny Devos</a:t>
              </a:r>
              <a:endParaRPr kumimoji="0" lang="fr-BE" sz="1200" b="0" i="0" u="none" strike="noStrike" kern="1200" cap="none" spc="0" normalizeH="0" baseline="0" noProof="0" dirty="0">
                <a:ln>
                  <a:noFill/>
                </a:ln>
                <a:solidFill>
                  <a:prstClr val="white"/>
                </a:solidFill>
                <a:uLnTx/>
                <a:uFillTx/>
                <a:latin typeface="Calibri"/>
              </a:endParaRPr>
            </a:p>
          </p:txBody>
        </p:sp>
        <p:sp>
          <p:nvSpPr>
            <p:cNvPr id="17" name="Freeform 31">
              <a:extLst>
                <a:ext uri="{FF2B5EF4-FFF2-40B4-BE49-F238E27FC236}">
                  <a16:creationId xmlns:a16="http://schemas.microsoft.com/office/drawing/2014/main" id="{692F3D18-30B4-4E40-A557-94E827D22A1B}"/>
                </a:ext>
              </a:extLst>
            </p:cNvPr>
            <p:cNvSpPr>
              <a:spLocks noChangeAspect="1"/>
            </p:cNvSpPr>
            <p:nvPr/>
          </p:nvSpPr>
          <p:spPr>
            <a:xfrm>
              <a:off x="5418494" y="1851967"/>
              <a:ext cx="1692771" cy="76968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B69252">
                <a:alpha val="80000"/>
              </a:srgbClr>
            </a:solidFill>
            <a:ln>
              <a:no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lang="fr-BE" sz="1200" dirty="0" err="1">
                  <a:solidFill>
                    <a:prstClr val="white"/>
                  </a:solidFill>
                  <a:latin typeface="Calibri"/>
                </a:rPr>
                <a:t>Innovatie</a:t>
              </a:r>
              <a:r>
                <a:rPr lang="fr-BE" sz="1200" dirty="0">
                  <a:solidFill>
                    <a:prstClr val="white"/>
                  </a:solidFill>
                  <a:latin typeface="Calibri"/>
                </a:rPr>
                <a:t> en </a:t>
              </a:r>
              <a:r>
                <a:rPr lang="fr-BE" sz="1200" dirty="0" err="1">
                  <a:solidFill>
                    <a:prstClr val="white"/>
                  </a:solidFill>
                  <a:latin typeface="Calibri"/>
                </a:rPr>
                <a:t>beleidsondersteuning</a:t>
              </a:r>
              <a:endParaRPr lang="fr-BE" sz="1200" dirty="0">
                <a:solidFill>
                  <a:prstClr val="white"/>
                </a:solidFill>
                <a:latin typeface="Calibri"/>
              </a:endParaRPr>
            </a:p>
            <a:p>
              <a:pPr marL="0" marR="0" lvl="0" indent="0" algn="ctr" defTabSz="577850" rtl="0" eaLnBrk="1" fontAlgn="auto" latinLnBrk="0" hangingPunct="1">
                <a:lnSpc>
                  <a:spcPct val="90000"/>
                </a:lnSpc>
                <a:spcBef>
                  <a:spcPct val="0"/>
                </a:spcBef>
                <a:spcAft>
                  <a:spcPct val="35000"/>
                </a:spcAft>
                <a:buClrTx/>
                <a:buSzTx/>
                <a:buFontTx/>
                <a:buNone/>
                <a:tabLst/>
                <a:defRPr/>
              </a:pPr>
              <a:r>
                <a:rPr lang="fr-BE" sz="1200" dirty="0">
                  <a:solidFill>
                    <a:prstClr val="white"/>
                  </a:solidFill>
                  <a:latin typeface="Calibri"/>
                </a:rPr>
                <a:t>Peter Maes</a:t>
              </a:r>
            </a:p>
          </p:txBody>
        </p:sp>
        <p:sp>
          <p:nvSpPr>
            <p:cNvPr id="18" name="Freeform 43">
              <a:extLst>
                <a:ext uri="{FF2B5EF4-FFF2-40B4-BE49-F238E27FC236}">
                  <a16:creationId xmlns:a16="http://schemas.microsoft.com/office/drawing/2014/main" id="{5106A9F4-3EA5-4E16-A41F-87CC7014AE56}"/>
                </a:ext>
              </a:extLst>
            </p:cNvPr>
            <p:cNvSpPr>
              <a:spLocks noChangeAspect="1"/>
            </p:cNvSpPr>
            <p:nvPr/>
          </p:nvSpPr>
          <p:spPr>
            <a:xfrm>
              <a:off x="7727782" y="1860685"/>
              <a:ext cx="1672776" cy="76968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008CB2"/>
            </a:solidFill>
            <a:ln>
              <a:no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algn="ctr" defTabSz="577850">
                <a:lnSpc>
                  <a:spcPct val="90000"/>
                </a:lnSpc>
                <a:spcBef>
                  <a:spcPct val="0"/>
                </a:spcBef>
                <a:spcAft>
                  <a:spcPct val="35000"/>
                </a:spcAft>
                <a:defRPr/>
              </a:pPr>
              <a:r>
                <a:rPr lang="fr-BE" sz="1200" dirty="0">
                  <a:solidFill>
                    <a:prstClr val="white"/>
                  </a:solidFill>
                  <a:latin typeface="Calibri"/>
                </a:rPr>
                <a:t>Audit &amp; </a:t>
              </a:r>
              <a:r>
                <a:rPr lang="fr-BE" sz="1200" dirty="0" err="1">
                  <a:solidFill>
                    <a:prstClr val="white"/>
                  </a:solidFill>
                  <a:latin typeface="Calibri"/>
                </a:rPr>
                <a:t>Informatieveiligheid</a:t>
              </a:r>
              <a:endParaRPr lang="fr-BE" sz="1200" dirty="0">
                <a:solidFill>
                  <a:prstClr val="white"/>
                </a:solidFill>
                <a:latin typeface="Calibri"/>
              </a:endParaRPr>
            </a:p>
            <a:p>
              <a:pPr algn="ctr" defTabSz="577850">
                <a:lnSpc>
                  <a:spcPct val="90000"/>
                </a:lnSpc>
                <a:spcBef>
                  <a:spcPct val="0"/>
                </a:spcBef>
                <a:spcAft>
                  <a:spcPct val="35000"/>
                </a:spcAft>
                <a:defRPr/>
              </a:pPr>
              <a:r>
                <a:rPr lang="fr-BE" sz="1200" dirty="0">
                  <a:solidFill>
                    <a:prstClr val="white"/>
                  </a:solidFill>
                  <a:latin typeface="Calibri"/>
                </a:rPr>
                <a:t>Kurt Maekelberghe</a:t>
              </a: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BE" sz="11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sp>
          <p:nvSpPr>
            <p:cNvPr id="19" name="Freeform 44">
              <a:extLst>
                <a:ext uri="{FF2B5EF4-FFF2-40B4-BE49-F238E27FC236}">
                  <a16:creationId xmlns:a16="http://schemas.microsoft.com/office/drawing/2014/main" id="{5777E342-B970-4001-B0F6-F9520DEE00F4}"/>
                </a:ext>
              </a:extLst>
            </p:cNvPr>
            <p:cNvSpPr>
              <a:spLocks noChangeAspect="1"/>
            </p:cNvSpPr>
            <p:nvPr/>
          </p:nvSpPr>
          <p:spPr>
            <a:xfrm>
              <a:off x="10076362" y="1859333"/>
              <a:ext cx="1677475" cy="76968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E2543C"/>
            </a:solidFill>
            <a:ln>
              <a:no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marR="0" lvl="0" indent="0" algn="ctr" defTabSz="577850" fontAlgn="auto">
                <a:lnSpc>
                  <a:spcPct val="90000"/>
                </a:lnSpc>
                <a:spcBef>
                  <a:spcPct val="0"/>
                </a:spcBef>
                <a:spcAft>
                  <a:spcPct val="35000"/>
                </a:spcAft>
                <a:buClrTx/>
                <a:buSzTx/>
                <a:buFontTx/>
                <a:buNone/>
                <a:tabLst/>
                <a:defRPr/>
              </a:pPr>
              <a:r>
                <a:rPr lang="fr-BE" sz="1200" dirty="0" err="1">
                  <a:solidFill>
                    <a:prstClr val="white"/>
                  </a:solidFill>
                  <a:latin typeface="Calibri"/>
                </a:rPr>
                <a:t>Resources</a:t>
              </a:r>
              <a:r>
                <a:rPr lang="fr-BE" sz="1200" dirty="0">
                  <a:solidFill>
                    <a:prstClr val="white"/>
                  </a:solidFill>
                  <a:latin typeface="Calibri"/>
                </a:rPr>
                <a:t> management</a:t>
              </a:r>
            </a:p>
            <a:p>
              <a:pPr marR="0" lvl="0" indent="0" algn="ctr" defTabSz="577850" fontAlgn="auto">
                <a:lnSpc>
                  <a:spcPct val="90000"/>
                </a:lnSpc>
                <a:spcBef>
                  <a:spcPct val="0"/>
                </a:spcBef>
                <a:spcAft>
                  <a:spcPct val="35000"/>
                </a:spcAft>
                <a:buClrTx/>
                <a:buSzTx/>
                <a:buFontTx/>
                <a:buNone/>
                <a:tabLst/>
                <a:defRPr/>
              </a:pPr>
              <a:r>
                <a:rPr lang="fr-BE" sz="1200" dirty="0">
                  <a:solidFill>
                    <a:prstClr val="white"/>
                  </a:solidFill>
                  <a:latin typeface="Calibri"/>
                </a:rPr>
                <a:t>Laure Morelli</a:t>
              </a: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fr-BE" sz="11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a:ea typeface="+mn-ea"/>
                <a:cs typeface="+mn-cs"/>
              </a:endParaRPr>
            </a:p>
          </p:txBody>
        </p:sp>
        <p:cxnSp>
          <p:nvCxnSpPr>
            <p:cNvPr id="22" name="Straight Connector 21">
              <a:extLst>
                <a:ext uri="{FF2B5EF4-FFF2-40B4-BE49-F238E27FC236}">
                  <a16:creationId xmlns:a16="http://schemas.microsoft.com/office/drawing/2014/main" id="{909B671F-E5DA-444C-B90C-BBE1EE662594}"/>
                </a:ext>
              </a:extLst>
            </p:cNvPr>
            <p:cNvCxnSpPr/>
            <p:nvPr/>
          </p:nvCxnSpPr>
          <p:spPr>
            <a:xfrm flipV="1">
              <a:off x="1682852" y="1617714"/>
              <a:ext cx="0" cy="234253"/>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238C161-26D8-4C2F-B465-A76ECA33EA73}"/>
                </a:ext>
              </a:extLst>
            </p:cNvPr>
            <p:cNvCxnSpPr/>
            <p:nvPr/>
          </p:nvCxnSpPr>
          <p:spPr>
            <a:xfrm flipV="1">
              <a:off x="3943715" y="1607885"/>
              <a:ext cx="0" cy="234253"/>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F396ED0-307F-4737-BDAD-D98A9EE499DC}"/>
                </a:ext>
              </a:extLst>
            </p:cNvPr>
            <p:cNvCxnSpPr/>
            <p:nvPr/>
          </p:nvCxnSpPr>
          <p:spPr>
            <a:xfrm flipV="1">
              <a:off x="8520641" y="1612805"/>
              <a:ext cx="0" cy="234253"/>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F1EF40-0956-4840-99E2-ED30084D7E9A}"/>
                </a:ext>
              </a:extLst>
            </p:cNvPr>
            <p:cNvCxnSpPr/>
            <p:nvPr/>
          </p:nvCxnSpPr>
          <p:spPr>
            <a:xfrm flipV="1">
              <a:off x="10841044" y="1617714"/>
              <a:ext cx="0" cy="234253"/>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94BAF4-04A8-4331-8E22-607084A8C82B}"/>
                </a:ext>
              </a:extLst>
            </p:cNvPr>
            <p:cNvCxnSpPr>
              <a:cxnSpLocks/>
            </p:cNvCxnSpPr>
            <p:nvPr/>
          </p:nvCxnSpPr>
          <p:spPr>
            <a:xfrm>
              <a:off x="9760052" y="6002909"/>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E6932F6D-598A-41FA-81A9-661D698938AE}"/>
                </a:ext>
              </a:extLst>
            </p:cNvPr>
            <p:cNvSpPr/>
            <p:nvPr/>
          </p:nvSpPr>
          <p:spPr>
            <a:xfrm>
              <a:off x="10227085" y="2948829"/>
              <a:ext cx="1376516" cy="420329"/>
            </a:xfrm>
            <a:prstGeom prst="roundRect">
              <a:avLst/>
            </a:prstGeom>
            <a:solidFill>
              <a:schemeClr val="bg1"/>
            </a:solidFill>
            <a:ln w="254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Human resources</a:t>
              </a:r>
            </a:p>
          </p:txBody>
        </p:sp>
        <p:sp>
          <p:nvSpPr>
            <p:cNvPr id="38" name="Rectangle: Rounded Corners 37">
              <a:extLst>
                <a:ext uri="{FF2B5EF4-FFF2-40B4-BE49-F238E27FC236}">
                  <a16:creationId xmlns:a16="http://schemas.microsoft.com/office/drawing/2014/main" id="{1A95FCF6-915E-4276-BA6D-4C3BC2D485C1}"/>
                </a:ext>
              </a:extLst>
            </p:cNvPr>
            <p:cNvSpPr/>
            <p:nvPr/>
          </p:nvSpPr>
          <p:spPr>
            <a:xfrm>
              <a:off x="10227085" y="3484692"/>
              <a:ext cx="1376516" cy="420329"/>
            </a:xfrm>
            <a:prstGeom prst="roundRect">
              <a:avLst/>
            </a:prstGeom>
            <a:solidFill>
              <a:schemeClr val="bg1"/>
            </a:solidFill>
            <a:ln w="254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Budget &amp; </a:t>
              </a:r>
              <a:r>
                <a:rPr lang="en-US" sz="1200" dirty="0" err="1">
                  <a:solidFill>
                    <a:schemeClr val="tx1"/>
                  </a:solidFill>
                </a:rPr>
                <a:t>financiën</a:t>
              </a:r>
              <a:endParaRPr lang="en-BE" sz="1200" dirty="0">
                <a:solidFill>
                  <a:schemeClr val="tx1"/>
                </a:solidFill>
              </a:endParaRPr>
            </a:p>
          </p:txBody>
        </p:sp>
        <p:sp>
          <p:nvSpPr>
            <p:cNvPr id="39" name="Rectangle: Rounded Corners 38">
              <a:extLst>
                <a:ext uri="{FF2B5EF4-FFF2-40B4-BE49-F238E27FC236}">
                  <a16:creationId xmlns:a16="http://schemas.microsoft.com/office/drawing/2014/main" id="{1D7DAF13-E9B2-48F5-8FFD-F1A5516CF022}"/>
                </a:ext>
              </a:extLst>
            </p:cNvPr>
            <p:cNvSpPr/>
            <p:nvPr/>
          </p:nvSpPr>
          <p:spPr>
            <a:xfrm>
              <a:off x="10227085" y="4014585"/>
              <a:ext cx="1376516" cy="420329"/>
            </a:xfrm>
            <a:prstGeom prst="roundRect">
              <a:avLst/>
            </a:prstGeom>
            <a:solidFill>
              <a:schemeClr val="bg1"/>
            </a:solidFill>
            <a:ln w="254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Facility management</a:t>
              </a:r>
              <a:endParaRPr lang="en-BE" sz="1200" dirty="0">
                <a:solidFill>
                  <a:schemeClr val="tx1"/>
                </a:solidFill>
              </a:endParaRPr>
            </a:p>
          </p:txBody>
        </p:sp>
        <p:sp>
          <p:nvSpPr>
            <p:cNvPr id="40" name="Rectangle: Rounded Corners 39">
              <a:extLst>
                <a:ext uri="{FF2B5EF4-FFF2-40B4-BE49-F238E27FC236}">
                  <a16:creationId xmlns:a16="http://schemas.microsoft.com/office/drawing/2014/main" id="{24862AA5-A51E-47B3-A000-B8B0C433FB9E}"/>
                </a:ext>
              </a:extLst>
            </p:cNvPr>
            <p:cNvSpPr/>
            <p:nvPr/>
          </p:nvSpPr>
          <p:spPr>
            <a:xfrm>
              <a:off x="10227085" y="4599978"/>
              <a:ext cx="1376516" cy="420329"/>
            </a:xfrm>
            <a:prstGeom prst="roundRect">
              <a:avLst/>
            </a:prstGeom>
            <a:solidFill>
              <a:schemeClr val="bg1"/>
            </a:solidFill>
            <a:ln w="254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Risk </a:t>
              </a:r>
              <a:r>
                <a:rPr lang="en-US" sz="1200">
                  <a:solidFill>
                    <a:schemeClr val="tx1"/>
                  </a:solidFill>
                </a:rPr>
                <a:t>management &amp;</a:t>
              </a:r>
              <a:r>
                <a:rPr lang="en-US" sz="1200" dirty="0">
                  <a:solidFill>
                    <a:schemeClr val="tx1"/>
                  </a:solidFill>
                </a:rPr>
                <a:t> internal control</a:t>
              </a:r>
              <a:endParaRPr lang="en-BE" sz="1200" dirty="0">
                <a:solidFill>
                  <a:schemeClr val="tx1"/>
                </a:solidFill>
              </a:endParaRPr>
            </a:p>
          </p:txBody>
        </p:sp>
        <p:sp>
          <p:nvSpPr>
            <p:cNvPr id="41" name="Rectangle: Rounded Corners 40">
              <a:extLst>
                <a:ext uri="{FF2B5EF4-FFF2-40B4-BE49-F238E27FC236}">
                  <a16:creationId xmlns:a16="http://schemas.microsoft.com/office/drawing/2014/main" id="{373A6D17-5C30-425F-8E9B-A585224A50A6}"/>
                </a:ext>
              </a:extLst>
            </p:cNvPr>
            <p:cNvSpPr/>
            <p:nvPr/>
          </p:nvSpPr>
          <p:spPr>
            <a:xfrm>
              <a:off x="10227085" y="5185371"/>
              <a:ext cx="1376516" cy="420329"/>
            </a:xfrm>
            <a:prstGeom prst="roundRect">
              <a:avLst/>
            </a:prstGeom>
            <a:solidFill>
              <a:schemeClr val="bg1"/>
            </a:solidFill>
            <a:ln w="254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Management Information System</a:t>
              </a:r>
              <a:endParaRPr lang="en-BE" sz="1100" dirty="0">
                <a:solidFill>
                  <a:schemeClr val="tx1"/>
                </a:solidFill>
              </a:endParaRPr>
            </a:p>
          </p:txBody>
        </p:sp>
        <p:sp>
          <p:nvSpPr>
            <p:cNvPr id="42" name="Rectangle: Rounded Corners 41">
              <a:extLst>
                <a:ext uri="{FF2B5EF4-FFF2-40B4-BE49-F238E27FC236}">
                  <a16:creationId xmlns:a16="http://schemas.microsoft.com/office/drawing/2014/main" id="{B6525BA0-4801-41E3-B548-64A742C14669}"/>
                </a:ext>
              </a:extLst>
            </p:cNvPr>
            <p:cNvSpPr/>
            <p:nvPr/>
          </p:nvSpPr>
          <p:spPr>
            <a:xfrm>
              <a:off x="10227085" y="5770764"/>
              <a:ext cx="1376516" cy="420329"/>
            </a:xfrm>
            <a:prstGeom prst="roundRect">
              <a:avLst/>
            </a:prstGeom>
            <a:solidFill>
              <a:schemeClr val="bg1"/>
            </a:solidFill>
            <a:ln w="254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Vertalers</a:t>
              </a:r>
              <a:endParaRPr lang="en-BE" sz="1200" dirty="0">
                <a:solidFill>
                  <a:schemeClr val="tx1"/>
                </a:solidFill>
              </a:endParaRPr>
            </a:p>
          </p:txBody>
        </p:sp>
        <p:cxnSp>
          <p:nvCxnSpPr>
            <p:cNvPr id="60" name="Straight Connector 59">
              <a:extLst>
                <a:ext uri="{FF2B5EF4-FFF2-40B4-BE49-F238E27FC236}">
                  <a16:creationId xmlns:a16="http://schemas.microsoft.com/office/drawing/2014/main" id="{79F3181B-E846-4371-9299-17498D537377}"/>
                </a:ext>
              </a:extLst>
            </p:cNvPr>
            <p:cNvCxnSpPr/>
            <p:nvPr/>
          </p:nvCxnSpPr>
          <p:spPr>
            <a:xfrm>
              <a:off x="9764969" y="2256810"/>
              <a:ext cx="311393"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AE38D1D-03A9-4894-90C5-1C78E77B43F7}"/>
                </a:ext>
              </a:extLst>
            </p:cNvPr>
            <p:cNvCxnSpPr/>
            <p:nvPr/>
          </p:nvCxnSpPr>
          <p:spPr>
            <a:xfrm>
              <a:off x="9764969" y="2256810"/>
              <a:ext cx="0" cy="3755923"/>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F63D2DF1-9EE8-4045-8B22-4252D6EBB181}"/>
                </a:ext>
              </a:extLst>
            </p:cNvPr>
            <p:cNvCxnSpPr>
              <a:cxnSpLocks/>
            </p:cNvCxnSpPr>
            <p:nvPr/>
          </p:nvCxnSpPr>
          <p:spPr>
            <a:xfrm>
              <a:off x="9764969" y="3146634"/>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584DA10-EBBE-4F00-A200-51F8A209A04C}"/>
                </a:ext>
              </a:extLst>
            </p:cNvPr>
            <p:cNvCxnSpPr>
              <a:cxnSpLocks/>
            </p:cNvCxnSpPr>
            <p:nvPr/>
          </p:nvCxnSpPr>
          <p:spPr>
            <a:xfrm>
              <a:off x="9769883" y="3692326"/>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86F7C79-6B6C-41D7-99E8-7E95249C77B7}"/>
                </a:ext>
              </a:extLst>
            </p:cNvPr>
            <p:cNvCxnSpPr>
              <a:cxnSpLocks/>
            </p:cNvCxnSpPr>
            <p:nvPr/>
          </p:nvCxnSpPr>
          <p:spPr>
            <a:xfrm>
              <a:off x="9755136" y="4218354"/>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9DB14365-A443-4547-911F-BDC4D45AF3ED}"/>
                </a:ext>
              </a:extLst>
            </p:cNvPr>
            <p:cNvCxnSpPr>
              <a:cxnSpLocks/>
            </p:cNvCxnSpPr>
            <p:nvPr/>
          </p:nvCxnSpPr>
          <p:spPr>
            <a:xfrm>
              <a:off x="9755136" y="4808287"/>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93ECFC0C-5B11-4D3D-A06B-1ED36BAD539C}"/>
                </a:ext>
              </a:extLst>
            </p:cNvPr>
            <p:cNvCxnSpPr>
              <a:cxnSpLocks/>
            </p:cNvCxnSpPr>
            <p:nvPr/>
          </p:nvCxnSpPr>
          <p:spPr>
            <a:xfrm>
              <a:off x="9755139" y="5388397"/>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07" name="Rectangle: Rounded Corners 106">
              <a:extLst>
                <a:ext uri="{FF2B5EF4-FFF2-40B4-BE49-F238E27FC236}">
                  <a16:creationId xmlns:a16="http://schemas.microsoft.com/office/drawing/2014/main" id="{AA18D0B9-F5B9-4903-8EB6-15212A3DD3C6}"/>
                </a:ext>
              </a:extLst>
            </p:cNvPr>
            <p:cNvSpPr/>
            <p:nvPr/>
          </p:nvSpPr>
          <p:spPr>
            <a:xfrm>
              <a:off x="5566586" y="2948832"/>
              <a:ext cx="1376516" cy="420329"/>
            </a:xfrm>
            <a:prstGeom prst="roundRect">
              <a:avLst/>
            </a:prstGeom>
            <a:solidFill>
              <a:schemeClr val="bg1"/>
            </a:solidFill>
            <a:ln w="25400">
              <a:solidFill>
                <a:srgbClr val="B69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Juristen</a:t>
              </a:r>
              <a:endParaRPr lang="en-US" sz="1200" dirty="0">
                <a:solidFill>
                  <a:schemeClr val="tx1"/>
                </a:solidFill>
              </a:endParaRPr>
            </a:p>
          </p:txBody>
        </p:sp>
        <p:sp>
          <p:nvSpPr>
            <p:cNvPr id="108" name="Rectangle: Rounded Corners 107">
              <a:extLst>
                <a:ext uri="{FF2B5EF4-FFF2-40B4-BE49-F238E27FC236}">
                  <a16:creationId xmlns:a16="http://schemas.microsoft.com/office/drawing/2014/main" id="{DF1B75C7-58FD-4A7D-9515-91D4DBDAFC3C}"/>
                </a:ext>
              </a:extLst>
            </p:cNvPr>
            <p:cNvSpPr/>
            <p:nvPr/>
          </p:nvSpPr>
          <p:spPr>
            <a:xfrm>
              <a:off x="5566586" y="3484695"/>
              <a:ext cx="1376516" cy="420329"/>
            </a:xfrm>
            <a:prstGeom prst="roundRect">
              <a:avLst/>
            </a:prstGeom>
            <a:solidFill>
              <a:schemeClr val="bg1"/>
            </a:solidFill>
            <a:ln w="25400">
              <a:solidFill>
                <a:srgbClr val="B69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Communicatie</a:t>
              </a:r>
              <a:endParaRPr lang="en-BE" sz="1200" dirty="0">
                <a:solidFill>
                  <a:schemeClr val="tx1"/>
                </a:solidFill>
              </a:endParaRPr>
            </a:p>
          </p:txBody>
        </p:sp>
        <p:sp>
          <p:nvSpPr>
            <p:cNvPr id="109" name="Rectangle: Rounded Corners 108">
              <a:extLst>
                <a:ext uri="{FF2B5EF4-FFF2-40B4-BE49-F238E27FC236}">
                  <a16:creationId xmlns:a16="http://schemas.microsoft.com/office/drawing/2014/main" id="{D016CDC1-0E66-47C1-8F8E-B52F981DA100}"/>
                </a:ext>
              </a:extLst>
            </p:cNvPr>
            <p:cNvSpPr/>
            <p:nvPr/>
          </p:nvSpPr>
          <p:spPr>
            <a:xfrm>
              <a:off x="5566586" y="4014588"/>
              <a:ext cx="1376516" cy="420329"/>
            </a:xfrm>
            <a:prstGeom prst="roundRect">
              <a:avLst/>
            </a:prstGeom>
            <a:solidFill>
              <a:schemeClr val="bg1"/>
            </a:solidFill>
            <a:ln w="25400">
              <a:solidFill>
                <a:srgbClr val="B69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r>
                <a:rPr lang="en-US" sz="1200" dirty="0" err="1">
                  <a:solidFill>
                    <a:schemeClr val="tx1"/>
                  </a:solidFill>
                </a:rPr>
                <a:t>analist</a:t>
              </a:r>
              <a:r>
                <a:rPr lang="en-US" sz="1200" dirty="0">
                  <a:solidFill>
                    <a:schemeClr val="tx1"/>
                  </a:solidFill>
                </a:rPr>
                <a:t> </a:t>
              </a:r>
              <a:endParaRPr lang="en-BE" sz="1200" dirty="0">
                <a:solidFill>
                  <a:schemeClr val="tx1"/>
                </a:solidFill>
              </a:endParaRPr>
            </a:p>
          </p:txBody>
        </p:sp>
        <p:cxnSp>
          <p:nvCxnSpPr>
            <p:cNvPr id="113" name="Straight Connector 112">
              <a:extLst>
                <a:ext uri="{FF2B5EF4-FFF2-40B4-BE49-F238E27FC236}">
                  <a16:creationId xmlns:a16="http://schemas.microsoft.com/office/drawing/2014/main" id="{707698A8-B952-4671-B40C-828F666A8D5D}"/>
                </a:ext>
              </a:extLst>
            </p:cNvPr>
            <p:cNvCxnSpPr/>
            <p:nvPr/>
          </p:nvCxnSpPr>
          <p:spPr>
            <a:xfrm>
              <a:off x="5104470" y="2256813"/>
              <a:ext cx="311393"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A7EA954-82FE-4F61-B4C2-53BC605D0E7B}"/>
                </a:ext>
              </a:extLst>
            </p:cNvPr>
            <p:cNvCxnSpPr>
              <a:cxnSpLocks/>
            </p:cNvCxnSpPr>
            <p:nvPr/>
          </p:nvCxnSpPr>
          <p:spPr>
            <a:xfrm>
              <a:off x="5104470" y="2256813"/>
              <a:ext cx="0" cy="1961535"/>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1733E281-889B-424C-AF5F-9C35C29D34A8}"/>
                </a:ext>
              </a:extLst>
            </p:cNvPr>
            <p:cNvCxnSpPr>
              <a:cxnSpLocks/>
            </p:cNvCxnSpPr>
            <p:nvPr/>
          </p:nvCxnSpPr>
          <p:spPr>
            <a:xfrm>
              <a:off x="5104470" y="3146637"/>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515748E1-97B2-4EAB-9873-3BB1162BE214}"/>
                </a:ext>
              </a:extLst>
            </p:cNvPr>
            <p:cNvCxnSpPr>
              <a:cxnSpLocks/>
            </p:cNvCxnSpPr>
            <p:nvPr/>
          </p:nvCxnSpPr>
          <p:spPr>
            <a:xfrm>
              <a:off x="5109384" y="3692329"/>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5D0CE9AC-9A1E-4B61-8B73-9FAE064B5874}"/>
                </a:ext>
              </a:extLst>
            </p:cNvPr>
            <p:cNvCxnSpPr>
              <a:cxnSpLocks/>
            </p:cNvCxnSpPr>
            <p:nvPr/>
          </p:nvCxnSpPr>
          <p:spPr>
            <a:xfrm>
              <a:off x="5094637" y="4218357"/>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23" name="Rectangle: Rounded Corners 122">
              <a:extLst>
                <a:ext uri="{FF2B5EF4-FFF2-40B4-BE49-F238E27FC236}">
                  <a16:creationId xmlns:a16="http://schemas.microsoft.com/office/drawing/2014/main" id="{85D284F5-EF55-4B05-9857-2CC0DA03E51B}"/>
                </a:ext>
              </a:extLst>
            </p:cNvPr>
            <p:cNvSpPr/>
            <p:nvPr/>
          </p:nvSpPr>
          <p:spPr>
            <a:xfrm>
              <a:off x="3265820" y="2948823"/>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Lead architect</a:t>
              </a:r>
            </a:p>
          </p:txBody>
        </p:sp>
        <p:sp>
          <p:nvSpPr>
            <p:cNvPr id="124" name="Rectangle: Rounded Corners 123">
              <a:extLst>
                <a:ext uri="{FF2B5EF4-FFF2-40B4-BE49-F238E27FC236}">
                  <a16:creationId xmlns:a16="http://schemas.microsoft.com/office/drawing/2014/main" id="{17F8DAA1-9866-4348-BA8A-D27B9713C8A1}"/>
                </a:ext>
              </a:extLst>
            </p:cNvPr>
            <p:cNvSpPr/>
            <p:nvPr/>
          </p:nvSpPr>
          <p:spPr>
            <a:xfrm>
              <a:off x="3265820" y="3484686"/>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Toepassings-ingenieurs</a:t>
              </a:r>
              <a:endParaRPr lang="en-BE" sz="1200" dirty="0">
                <a:solidFill>
                  <a:schemeClr val="tx1"/>
                </a:solidFill>
              </a:endParaRPr>
            </a:p>
          </p:txBody>
        </p:sp>
        <p:sp>
          <p:nvSpPr>
            <p:cNvPr id="125" name="Rectangle: Rounded Corners 124">
              <a:extLst>
                <a:ext uri="{FF2B5EF4-FFF2-40B4-BE49-F238E27FC236}">
                  <a16:creationId xmlns:a16="http://schemas.microsoft.com/office/drawing/2014/main" id="{B36AA095-FA19-4414-9625-78DD8349613C}"/>
                </a:ext>
              </a:extLst>
            </p:cNvPr>
            <p:cNvSpPr/>
            <p:nvPr/>
          </p:nvSpPr>
          <p:spPr>
            <a:xfrm>
              <a:off x="3265820" y="4014579"/>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Toepassings-ontwikkelaars</a:t>
              </a:r>
              <a:endParaRPr lang="en-BE" sz="1200" dirty="0">
                <a:solidFill>
                  <a:schemeClr val="tx1"/>
                </a:solidFill>
              </a:endParaRPr>
            </a:p>
          </p:txBody>
        </p:sp>
        <p:sp>
          <p:nvSpPr>
            <p:cNvPr id="126" name="Rectangle: Rounded Corners 125">
              <a:extLst>
                <a:ext uri="{FF2B5EF4-FFF2-40B4-BE49-F238E27FC236}">
                  <a16:creationId xmlns:a16="http://schemas.microsoft.com/office/drawing/2014/main" id="{9ECD2327-2C2F-41C3-9857-DDBF121F2B26}"/>
                </a:ext>
              </a:extLst>
            </p:cNvPr>
            <p:cNvSpPr/>
            <p:nvPr/>
          </p:nvSpPr>
          <p:spPr>
            <a:xfrm>
              <a:off x="3265820" y="4599972"/>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Systeem</a:t>
              </a:r>
              <a:endParaRPr lang="en-BE" sz="1200" dirty="0">
                <a:solidFill>
                  <a:schemeClr val="tx1"/>
                </a:solidFill>
              </a:endParaRPr>
            </a:p>
          </p:txBody>
        </p:sp>
        <p:sp>
          <p:nvSpPr>
            <p:cNvPr id="127" name="Rectangle: Rounded Corners 126">
              <a:extLst>
                <a:ext uri="{FF2B5EF4-FFF2-40B4-BE49-F238E27FC236}">
                  <a16:creationId xmlns:a16="http://schemas.microsoft.com/office/drawing/2014/main" id="{86034189-88AB-4D16-990C-CD552CCF027A}"/>
                </a:ext>
              </a:extLst>
            </p:cNvPr>
            <p:cNvSpPr/>
            <p:nvPr/>
          </p:nvSpPr>
          <p:spPr>
            <a:xfrm>
              <a:off x="3265820" y="5185365"/>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Middleware/ESB</a:t>
              </a:r>
              <a:endParaRPr lang="en-BE" sz="1200" dirty="0">
                <a:solidFill>
                  <a:schemeClr val="tx1"/>
                </a:solidFill>
              </a:endParaRPr>
            </a:p>
          </p:txBody>
        </p:sp>
        <p:cxnSp>
          <p:nvCxnSpPr>
            <p:cNvPr id="129" name="Straight Connector 128">
              <a:extLst>
                <a:ext uri="{FF2B5EF4-FFF2-40B4-BE49-F238E27FC236}">
                  <a16:creationId xmlns:a16="http://schemas.microsoft.com/office/drawing/2014/main" id="{439A24A4-8840-4055-AF1F-85587B023D97}"/>
                </a:ext>
              </a:extLst>
            </p:cNvPr>
            <p:cNvCxnSpPr/>
            <p:nvPr/>
          </p:nvCxnSpPr>
          <p:spPr>
            <a:xfrm>
              <a:off x="2803704" y="2256804"/>
              <a:ext cx="311393"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96167D02-DAC3-4474-86AC-040D714CD76E}"/>
                </a:ext>
              </a:extLst>
            </p:cNvPr>
            <p:cNvCxnSpPr>
              <a:cxnSpLocks/>
            </p:cNvCxnSpPr>
            <p:nvPr/>
          </p:nvCxnSpPr>
          <p:spPr>
            <a:xfrm>
              <a:off x="2803704" y="2256804"/>
              <a:ext cx="0" cy="3131587"/>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4EC6DF75-7391-4C2A-9FF0-47127BC6D543}"/>
                </a:ext>
              </a:extLst>
            </p:cNvPr>
            <p:cNvCxnSpPr>
              <a:cxnSpLocks/>
            </p:cNvCxnSpPr>
            <p:nvPr/>
          </p:nvCxnSpPr>
          <p:spPr>
            <a:xfrm>
              <a:off x="2803704" y="3146628"/>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71AA0612-A42B-4693-8E95-1A7AF38F9714}"/>
                </a:ext>
              </a:extLst>
            </p:cNvPr>
            <p:cNvCxnSpPr>
              <a:cxnSpLocks/>
            </p:cNvCxnSpPr>
            <p:nvPr/>
          </p:nvCxnSpPr>
          <p:spPr>
            <a:xfrm>
              <a:off x="2808618" y="3692320"/>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878D52B8-3FA7-4598-9070-F02931316B0E}"/>
                </a:ext>
              </a:extLst>
            </p:cNvPr>
            <p:cNvCxnSpPr>
              <a:cxnSpLocks/>
            </p:cNvCxnSpPr>
            <p:nvPr/>
          </p:nvCxnSpPr>
          <p:spPr>
            <a:xfrm>
              <a:off x="2793871" y="4218348"/>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B0D0AB64-99A1-4FC7-9957-58DDE039382C}"/>
                </a:ext>
              </a:extLst>
            </p:cNvPr>
            <p:cNvCxnSpPr>
              <a:cxnSpLocks/>
            </p:cNvCxnSpPr>
            <p:nvPr/>
          </p:nvCxnSpPr>
          <p:spPr>
            <a:xfrm>
              <a:off x="2793871" y="4808281"/>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EFA4B57C-F1F9-4254-AA9D-2256626ADA4F}"/>
                </a:ext>
              </a:extLst>
            </p:cNvPr>
            <p:cNvCxnSpPr>
              <a:cxnSpLocks/>
            </p:cNvCxnSpPr>
            <p:nvPr/>
          </p:nvCxnSpPr>
          <p:spPr>
            <a:xfrm>
              <a:off x="2793874" y="5388391"/>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0" name="Rectangle: Rounded Corners 139">
              <a:extLst>
                <a:ext uri="{FF2B5EF4-FFF2-40B4-BE49-F238E27FC236}">
                  <a16:creationId xmlns:a16="http://schemas.microsoft.com/office/drawing/2014/main" id="{3111AB1B-DDBC-4CCC-A1E6-D2B0EC8D1DB6}"/>
                </a:ext>
              </a:extLst>
            </p:cNvPr>
            <p:cNvSpPr/>
            <p:nvPr/>
          </p:nvSpPr>
          <p:spPr>
            <a:xfrm>
              <a:off x="1014229" y="3484690"/>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Technische</a:t>
              </a:r>
              <a:r>
                <a:rPr lang="en-US" sz="1200" dirty="0">
                  <a:solidFill>
                    <a:schemeClr val="tx1"/>
                  </a:solidFill>
                </a:rPr>
                <a:t> </a:t>
              </a:r>
              <a:r>
                <a:rPr lang="en-US" sz="1200" dirty="0" err="1">
                  <a:solidFill>
                    <a:schemeClr val="tx1"/>
                  </a:solidFill>
                </a:rPr>
                <a:t>interoperabiliteit</a:t>
              </a:r>
              <a:endParaRPr lang="en-BE" sz="1200" dirty="0">
                <a:solidFill>
                  <a:schemeClr val="tx1"/>
                </a:solidFill>
              </a:endParaRPr>
            </a:p>
          </p:txBody>
        </p:sp>
        <p:sp>
          <p:nvSpPr>
            <p:cNvPr id="141" name="Rectangle: Rounded Corners 140">
              <a:extLst>
                <a:ext uri="{FF2B5EF4-FFF2-40B4-BE49-F238E27FC236}">
                  <a16:creationId xmlns:a16="http://schemas.microsoft.com/office/drawing/2014/main" id="{D9A91D33-473D-4009-AE4C-680925DFA0EB}"/>
                </a:ext>
              </a:extLst>
            </p:cNvPr>
            <p:cNvSpPr/>
            <p:nvPr/>
          </p:nvSpPr>
          <p:spPr>
            <a:xfrm>
              <a:off x="1014229" y="4014583"/>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Identificatie</a:t>
              </a:r>
              <a:endParaRPr lang="en-BE" sz="1200" dirty="0">
                <a:solidFill>
                  <a:schemeClr val="tx1"/>
                </a:solidFill>
              </a:endParaRPr>
            </a:p>
          </p:txBody>
        </p:sp>
        <p:sp>
          <p:nvSpPr>
            <p:cNvPr id="142" name="Rectangle: Rounded Corners 141">
              <a:extLst>
                <a:ext uri="{FF2B5EF4-FFF2-40B4-BE49-F238E27FC236}">
                  <a16:creationId xmlns:a16="http://schemas.microsoft.com/office/drawing/2014/main" id="{73009C0B-0B90-4B36-92FD-92FCB29F8724}"/>
                </a:ext>
              </a:extLst>
            </p:cNvPr>
            <p:cNvSpPr/>
            <p:nvPr/>
          </p:nvSpPr>
          <p:spPr>
            <a:xfrm>
              <a:off x="1014229" y="4599976"/>
              <a:ext cx="1376516" cy="420329"/>
            </a:xfrm>
            <a:prstGeom prst="roundRect">
              <a:avLst/>
            </a:prstGeom>
            <a:solidFill>
              <a:schemeClr val="bg1"/>
            </a:solidFill>
            <a:ln w="25400">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Servicebeheer</a:t>
              </a:r>
              <a:endParaRPr lang="en-BE" sz="1200" dirty="0">
                <a:solidFill>
                  <a:schemeClr val="tx1"/>
                </a:solidFill>
              </a:endParaRPr>
            </a:p>
          </p:txBody>
        </p:sp>
        <p:cxnSp>
          <p:nvCxnSpPr>
            <p:cNvPr id="145" name="Straight Connector 144">
              <a:extLst>
                <a:ext uri="{FF2B5EF4-FFF2-40B4-BE49-F238E27FC236}">
                  <a16:creationId xmlns:a16="http://schemas.microsoft.com/office/drawing/2014/main" id="{65EA6AA8-ED9C-4995-AC66-2AD2980B5BD9}"/>
                </a:ext>
              </a:extLst>
            </p:cNvPr>
            <p:cNvCxnSpPr/>
            <p:nvPr/>
          </p:nvCxnSpPr>
          <p:spPr>
            <a:xfrm>
              <a:off x="552113" y="2256808"/>
              <a:ext cx="311393"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5C9E552D-9BCF-485C-9DCD-266736A4F25D}"/>
                </a:ext>
              </a:extLst>
            </p:cNvPr>
            <p:cNvCxnSpPr>
              <a:cxnSpLocks/>
            </p:cNvCxnSpPr>
            <p:nvPr/>
          </p:nvCxnSpPr>
          <p:spPr>
            <a:xfrm>
              <a:off x="552113" y="2256808"/>
              <a:ext cx="0" cy="2551473"/>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4C19D0B4-1E37-46D0-AB09-8D03D7142C5C}"/>
                </a:ext>
              </a:extLst>
            </p:cNvPr>
            <p:cNvCxnSpPr>
              <a:cxnSpLocks/>
            </p:cNvCxnSpPr>
            <p:nvPr/>
          </p:nvCxnSpPr>
          <p:spPr>
            <a:xfrm>
              <a:off x="552113" y="3146632"/>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E5703B7D-6C6B-4D5F-BFFD-57AD359169BB}"/>
                </a:ext>
              </a:extLst>
            </p:cNvPr>
            <p:cNvCxnSpPr>
              <a:cxnSpLocks/>
            </p:cNvCxnSpPr>
            <p:nvPr/>
          </p:nvCxnSpPr>
          <p:spPr>
            <a:xfrm>
              <a:off x="557027" y="3692324"/>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584464AD-F898-46FA-ADDC-91B0269A41C9}"/>
                </a:ext>
              </a:extLst>
            </p:cNvPr>
            <p:cNvCxnSpPr>
              <a:cxnSpLocks/>
            </p:cNvCxnSpPr>
            <p:nvPr/>
          </p:nvCxnSpPr>
          <p:spPr>
            <a:xfrm>
              <a:off x="542280" y="4218352"/>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E8CBC8AB-CFC3-4DD4-8267-5E0E757691DA}"/>
                </a:ext>
              </a:extLst>
            </p:cNvPr>
            <p:cNvCxnSpPr>
              <a:cxnSpLocks/>
            </p:cNvCxnSpPr>
            <p:nvPr/>
          </p:nvCxnSpPr>
          <p:spPr>
            <a:xfrm>
              <a:off x="542280" y="4808285"/>
              <a:ext cx="462115" cy="0"/>
            </a:xfrm>
            <a:prstGeom prst="line">
              <a:avLst/>
            </a:prstGeom>
            <a:ln w="15875">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52" name="Rectangle: Rounded Corners 151">
              <a:extLst>
                <a:ext uri="{FF2B5EF4-FFF2-40B4-BE49-F238E27FC236}">
                  <a16:creationId xmlns:a16="http://schemas.microsoft.com/office/drawing/2014/main" id="{67550BB4-A66E-442B-BC5F-FE03B779C9DF}"/>
                </a:ext>
              </a:extLst>
            </p:cNvPr>
            <p:cNvSpPr/>
            <p:nvPr/>
          </p:nvSpPr>
          <p:spPr>
            <a:xfrm>
              <a:off x="4282938" y="214946"/>
              <a:ext cx="4237703" cy="1221358"/>
            </a:xfrm>
            <a:prstGeom prst="round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Frank Robben</a:t>
              </a:r>
              <a:br>
                <a:rPr lang="en-US" sz="1400" dirty="0"/>
              </a:br>
              <a:r>
                <a:rPr lang="en-US" sz="1400" dirty="0" err="1"/>
                <a:t>administrateur-generaal</a:t>
              </a:r>
              <a:endParaRPr lang="en-US" sz="1400" dirty="0"/>
            </a:p>
            <a:p>
              <a:pPr algn="ctr"/>
              <a:endParaRPr lang="en-US" sz="400" dirty="0"/>
            </a:p>
            <a:p>
              <a:pPr algn="ctr"/>
              <a:r>
                <a:rPr lang="en-BE" sz="1500" dirty="0"/>
                <a:t>-</a:t>
              </a:r>
              <a:br>
                <a:rPr lang="en-US" sz="1400" dirty="0"/>
              </a:br>
              <a:r>
                <a:rPr lang="en-US" sz="1400" dirty="0"/>
                <a:t>adjunct-</a:t>
              </a:r>
              <a:r>
                <a:rPr lang="en-US" sz="1400" dirty="0" err="1"/>
                <a:t>administrateur</a:t>
              </a:r>
              <a:r>
                <a:rPr lang="en-US" sz="1400" dirty="0"/>
                <a:t>-</a:t>
              </a:r>
              <a:r>
                <a:rPr lang="en-US" sz="1400" dirty="0" err="1"/>
                <a:t>generaal</a:t>
              </a:r>
              <a:endParaRPr lang="en-BE" sz="1400" dirty="0"/>
            </a:p>
          </p:txBody>
        </p:sp>
        <p:grpSp>
          <p:nvGrpSpPr>
            <p:cNvPr id="187" name="Group 186">
              <a:extLst>
                <a:ext uri="{FF2B5EF4-FFF2-40B4-BE49-F238E27FC236}">
                  <a16:creationId xmlns:a16="http://schemas.microsoft.com/office/drawing/2014/main" id="{8A68014D-165F-4D12-8700-FC0B72776F75}"/>
                </a:ext>
              </a:extLst>
            </p:cNvPr>
            <p:cNvGrpSpPr/>
            <p:nvPr/>
          </p:nvGrpSpPr>
          <p:grpSpPr>
            <a:xfrm>
              <a:off x="221226" y="5421262"/>
              <a:ext cx="1461626" cy="1517267"/>
              <a:chOff x="7703608" y="3849646"/>
              <a:chExt cx="1461626" cy="1517267"/>
            </a:xfrm>
          </p:grpSpPr>
          <p:sp>
            <p:nvSpPr>
              <p:cNvPr id="178" name="Isosceles Triangle 177">
                <a:extLst>
                  <a:ext uri="{FF2B5EF4-FFF2-40B4-BE49-F238E27FC236}">
                    <a16:creationId xmlns:a16="http://schemas.microsoft.com/office/drawing/2014/main" id="{2341A896-949D-426A-A6A3-AE267785FE4F}"/>
                  </a:ext>
                </a:extLst>
              </p:cNvPr>
              <p:cNvSpPr/>
              <p:nvPr/>
            </p:nvSpPr>
            <p:spPr>
              <a:xfrm>
                <a:off x="7703608" y="4739949"/>
                <a:ext cx="1461626" cy="436952"/>
              </a:xfrm>
              <a:prstGeom prst="triangle">
                <a:avLst>
                  <a:gd name="adj" fmla="val 47895"/>
                </a:avLst>
              </a:prstGeom>
              <a:solidFill>
                <a:srgbClr val="E25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9" name="Isosceles Triangle 178">
                <a:extLst>
                  <a:ext uri="{FF2B5EF4-FFF2-40B4-BE49-F238E27FC236}">
                    <a16:creationId xmlns:a16="http://schemas.microsoft.com/office/drawing/2014/main" id="{2947B8A4-D458-4269-B14D-5996CA549359}"/>
                  </a:ext>
                </a:extLst>
              </p:cNvPr>
              <p:cNvSpPr/>
              <p:nvPr/>
            </p:nvSpPr>
            <p:spPr>
              <a:xfrm rot="7051986">
                <a:off x="7505587" y="4374692"/>
                <a:ext cx="1450373" cy="400282"/>
              </a:xfrm>
              <a:prstGeom prst="triangle">
                <a:avLst>
                  <a:gd name="adj" fmla="val 50195"/>
                </a:avLst>
              </a:prstGeom>
              <a:solidFill>
                <a:srgbClr val="008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1" name="Isosceles Triangle 180">
                <a:extLst>
                  <a:ext uri="{FF2B5EF4-FFF2-40B4-BE49-F238E27FC236}">
                    <a16:creationId xmlns:a16="http://schemas.microsoft.com/office/drawing/2014/main" id="{FD4C883D-CD9D-4644-A797-21C9F04838D0}"/>
                  </a:ext>
                </a:extLst>
              </p:cNvPr>
              <p:cNvSpPr/>
              <p:nvPr/>
            </p:nvSpPr>
            <p:spPr>
              <a:xfrm rot="14342500">
                <a:off x="7879475" y="4400233"/>
                <a:ext cx="1513643" cy="419718"/>
              </a:xfrm>
              <a:prstGeom prst="triangle">
                <a:avLst>
                  <a:gd name="adj" fmla="val 50195"/>
                </a:avLst>
              </a:prstGeom>
              <a:solidFill>
                <a:srgbClr val="B6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2" name="Isosceles Triangle 181">
                <a:extLst>
                  <a:ext uri="{FF2B5EF4-FFF2-40B4-BE49-F238E27FC236}">
                    <a16:creationId xmlns:a16="http://schemas.microsoft.com/office/drawing/2014/main" id="{A9FDFCF8-59A4-48BD-A372-4462A19B08DE}"/>
                  </a:ext>
                </a:extLst>
              </p:cNvPr>
              <p:cNvSpPr/>
              <p:nvPr/>
            </p:nvSpPr>
            <p:spPr>
              <a:xfrm rot="7051986">
                <a:off x="7518249" y="4395569"/>
                <a:ext cx="1403285" cy="400282"/>
              </a:xfrm>
              <a:prstGeom prst="triangle">
                <a:avLst>
                  <a:gd name="adj" fmla="val 50195"/>
                </a:avLst>
              </a:prstGeom>
              <a:solidFill>
                <a:srgbClr val="008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83" name="TextBox 182">
                <a:extLst>
                  <a:ext uri="{FF2B5EF4-FFF2-40B4-BE49-F238E27FC236}">
                    <a16:creationId xmlns:a16="http://schemas.microsoft.com/office/drawing/2014/main" id="{5AB9192A-CD39-43A8-B5FD-BC544E2C7B0B}"/>
                  </a:ext>
                </a:extLst>
              </p:cNvPr>
              <p:cNvSpPr txBox="1"/>
              <p:nvPr/>
            </p:nvSpPr>
            <p:spPr>
              <a:xfrm rot="3476675">
                <a:off x="8289086" y="4454124"/>
                <a:ext cx="889893" cy="246221"/>
              </a:xfrm>
              <a:prstGeom prst="rect">
                <a:avLst/>
              </a:prstGeom>
              <a:noFill/>
            </p:spPr>
            <p:txBody>
              <a:bodyPr wrap="square" rtlCol="0">
                <a:spAutoFit/>
              </a:bodyPr>
              <a:lstStyle/>
              <a:p>
                <a:r>
                  <a:rPr lang="en-US" sz="1000" dirty="0">
                    <a:solidFill>
                      <a:schemeClr val="bg1"/>
                    </a:solidFill>
                  </a:rPr>
                  <a:t>value- added</a:t>
                </a:r>
                <a:endParaRPr lang="en-BE" sz="1000" dirty="0">
                  <a:solidFill>
                    <a:schemeClr val="bg1"/>
                  </a:solidFill>
                </a:endParaRPr>
              </a:p>
            </p:txBody>
          </p:sp>
          <p:sp>
            <p:nvSpPr>
              <p:cNvPr id="184" name="TextBox 183">
                <a:extLst>
                  <a:ext uri="{FF2B5EF4-FFF2-40B4-BE49-F238E27FC236}">
                    <a16:creationId xmlns:a16="http://schemas.microsoft.com/office/drawing/2014/main" id="{A805F7F8-7C5C-4B98-A0C3-6AD85CE7ACC5}"/>
                  </a:ext>
                </a:extLst>
              </p:cNvPr>
              <p:cNvSpPr txBox="1"/>
              <p:nvPr/>
            </p:nvSpPr>
            <p:spPr>
              <a:xfrm rot="17944692">
                <a:off x="7905342" y="4398114"/>
                <a:ext cx="480060" cy="246221"/>
              </a:xfrm>
              <a:prstGeom prst="rect">
                <a:avLst/>
              </a:prstGeom>
              <a:noFill/>
            </p:spPr>
            <p:txBody>
              <a:bodyPr wrap="square" rtlCol="0">
                <a:spAutoFit/>
              </a:bodyPr>
              <a:lstStyle/>
              <a:p>
                <a:r>
                  <a:rPr lang="en-US" sz="1000" dirty="0">
                    <a:solidFill>
                      <a:schemeClr val="bg1"/>
                    </a:solidFill>
                  </a:rPr>
                  <a:t>core</a:t>
                </a:r>
                <a:endParaRPr lang="en-BE" sz="1000" dirty="0">
                  <a:solidFill>
                    <a:schemeClr val="bg1"/>
                  </a:solidFill>
                </a:endParaRPr>
              </a:p>
            </p:txBody>
          </p:sp>
          <p:sp>
            <p:nvSpPr>
              <p:cNvPr id="186" name="Oval 185">
                <a:extLst>
                  <a:ext uri="{FF2B5EF4-FFF2-40B4-BE49-F238E27FC236}">
                    <a16:creationId xmlns:a16="http://schemas.microsoft.com/office/drawing/2014/main" id="{2A1E9638-EE04-4287-B809-83902489DF09}"/>
                  </a:ext>
                </a:extLst>
              </p:cNvPr>
              <p:cNvSpPr/>
              <p:nvPr/>
            </p:nvSpPr>
            <p:spPr>
              <a:xfrm>
                <a:off x="8243333" y="4540957"/>
                <a:ext cx="363406" cy="3562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dirty="0">
                    <a:solidFill>
                      <a:schemeClr val="tx1"/>
                    </a:solidFill>
                    <a:latin typeface="+mj-lt"/>
                    <a:cs typeface="Arial" panose="020B0604020202020204" pitchFamily="34" charset="0"/>
                  </a:rPr>
                  <a:t>I&amp;S</a:t>
                </a:r>
                <a:endParaRPr lang="en-BE" sz="1050" dirty="0">
                  <a:solidFill>
                    <a:schemeClr val="tx1"/>
                  </a:solidFill>
                  <a:latin typeface="+mj-lt"/>
                  <a:cs typeface="Arial" panose="020B0604020202020204" pitchFamily="34" charset="0"/>
                </a:endParaRPr>
              </a:p>
            </p:txBody>
          </p:sp>
          <p:sp>
            <p:nvSpPr>
              <p:cNvPr id="185" name="TextBox 184">
                <a:extLst>
                  <a:ext uri="{FF2B5EF4-FFF2-40B4-BE49-F238E27FC236}">
                    <a16:creationId xmlns:a16="http://schemas.microsoft.com/office/drawing/2014/main" id="{A938812E-06A1-4096-AB32-AE6FF71172DA}"/>
                  </a:ext>
                </a:extLst>
              </p:cNvPr>
              <p:cNvSpPr txBox="1"/>
              <p:nvPr/>
            </p:nvSpPr>
            <p:spPr>
              <a:xfrm>
                <a:off x="8076362" y="4920908"/>
                <a:ext cx="777452" cy="246221"/>
              </a:xfrm>
              <a:prstGeom prst="rect">
                <a:avLst/>
              </a:prstGeom>
              <a:noFill/>
            </p:spPr>
            <p:txBody>
              <a:bodyPr wrap="square" rtlCol="0">
                <a:spAutoFit/>
              </a:bodyPr>
              <a:lstStyle/>
              <a:p>
                <a:r>
                  <a:rPr lang="en-US" sz="1000" dirty="0">
                    <a:solidFill>
                      <a:schemeClr val="bg1"/>
                    </a:solidFill>
                  </a:rPr>
                  <a:t>supporting</a:t>
                </a:r>
                <a:endParaRPr lang="en-BE" sz="1000" dirty="0">
                  <a:solidFill>
                    <a:schemeClr val="bg1"/>
                  </a:solidFill>
                </a:endParaRPr>
              </a:p>
            </p:txBody>
          </p:sp>
        </p:grpSp>
      </p:grpSp>
    </p:spTree>
    <p:extLst>
      <p:ext uri="{BB962C8B-B14F-4D97-AF65-F5344CB8AC3E}">
        <p14:creationId xmlns:p14="http://schemas.microsoft.com/office/powerpoint/2010/main" val="2956202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96413" y="2721114"/>
              <a:ext cx="78559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4. </a:t>
              </a:r>
              <a:r>
                <a:rPr kumimoji="0" lang="fr-FR" altLang="en-US" sz="4000" b="1" i="0" u="none" strike="noStrike" kern="1200" cap="none" spc="0" normalizeH="0" baseline="0" noProof="0" dirty="0" err="1">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Uitdagingen</a:t>
              </a:r>
              <a:endPar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endParaRPr>
            </a:p>
          </p:txBody>
        </p:sp>
      </p:grpSp>
    </p:spTree>
    <p:extLst>
      <p:ext uri="{BB962C8B-B14F-4D97-AF65-F5344CB8AC3E}">
        <p14:creationId xmlns:p14="http://schemas.microsoft.com/office/powerpoint/2010/main" val="6419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E8C996-5CE1-4A71-80C1-E65D4C366C10}"/>
              </a:ext>
            </a:extLst>
          </p:cNvPr>
          <p:cNvSpPr>
            <a:spLocks noGrp="1"/>
          </p:cNvSpPr>
          <p:nvPr>
            <p:ph type="title"/>
          </p:nvPr>
        </p:nvSpPr>
        <p:spPr>
          <a:noFill/>
        </p:spPr>
        <p:txBody>
          <a:bodyPr/>
          <a:lstStyle/>
          <a:p>
            <a:r>
              <a:rPr lang="en-US" dirty="0" err="1"/>
              <a:t>Uitdagingen</a:t>
            </a:r>
            <a:endParaRPr lang="en-BE" dirty="0"/>
          </a:p>
        </p:txBody>
      </p:sp>
      <p:sp>
        <p:nvSpPr>
          <p:cNvPr id="6" name="Content Placeholder 5">
            <a:extLst>
              <a:ext uri="{FF2B5EF4-FFF2-40B4-BE49-F238E27FC236}">
                <a16:creationId xmlns:a16="http://schemas.microsoft.com/office/drawing/2014/main" id="{9B120175-9425-4000-ABAC-A292A5402BFD}"/>
              </a:ext>
            </a:extLst>
          </p:cNvPr>
          <p:cNvSpPr>
            <a:spLocks noGrp="1"/>
          </p:cNvSpPr>
          <p:nvPr>
            <p:ph idx="1"/>
          </p:nvPr>
        </p:nvSpPr>
        <p:spPr/>
        <p:txBody>
          <a:bodyPr>
            <a:normAutofit fontScale="92500"/>
          </a:bodyPr>
          <a:lstStyle/>
          <a:p>
            <a:r>
              <a:rPr lang="en-US" dirty="0"/>
              <a:t>in </a:t>
            </a:r>
            <a:r>
              <a:rPr lang="en-US" dirty="0" err="1"/>
              <a:t>voorbije</a:t>
            </a:r>
            <a:r>
              <a:rPr lang="en-US" dirty="0"/>
              <a:t> decennia </a:t>
            </a:r>
            <a:r>
              <a:rPr lang="en-US" dirty="0" err="1"/>
              <a:t>doorgedreven</a:t>
            </a:r>
            <a:r>
              <a:rPr lang="en-US" dirty="0"/>
              <a:t> </a:t>
            </a:r>
            <a:r>
              <a:rPr lang="en-US" dirty="0" err="1"/>
              <a:t>procesoptimalisering</a:t>
            </a:r>
            <a:r>
              <a:rPr lang="en-US" dirty="0"/>
              <a:t> </a:t>
            </a:r>
            <a:r>
              <a:rPr lang="en-US" dirty="0" err="1"/>
              <a:t>en</a:t>
            </a:r>
            <a:r>
              <a:rPr lang="en-US" dirty="0"/>
              <a:t> </a:t>
            </a:r>
            <a:r>
              <a:rPr lang="en-US" dirty="0" err="1"/>
              <a:t>digitalisering</a:t>
            </a:r>
            <a:r>
              <a:rPr lang="en-US" dirty="0"/>
              <a:t> </a:t>
            </a:r>
            <a:r>
              <a:rPr lang="en-US" dirty="0" err="1"/>
              <a:t>binnen</a:t>
            </a:r>
            <a:r>
              <a:rPr lang="en-US" dirty="0"/>
              <a:t> </a:t>
            </a:r>
            <a:r>
              <a:rPr lang="en-US" dirty="0" err="1"/>
              <a:t>sociale</a:t>
            </a:r>
            <a:r>
              <a:rPr lang="en-US" dirty="0"/>
              <a:t> </a:t>
            </a:r>
            <a:r>
              <a:rPr lang="en-US" dirty="0" err="1"/>
              <a:t>zekerheid</a:t>
            </a:r>
            <a:endParaRPr lang="en-US" dirty="0"/>
          </a:p>
          <a:p>
            <a:r>
              <a:rPr lang="en-US" dirty="0" err="1"/>
              <a:t>nieuwe</a:t>
            </a:r>
            <a:r>
              <a:rPr lang="en-US" dirty="0"/>
              <a:t> </a:t>
            </a:r>
            <a:r>
              <a:rPr lang="en-US" dirty="0" err="1"/>
              <a:t>uitdagingen</a:t>
            </a:r>
            <a:r>
              <a:rPr lang="en-US" dirty="0"/>
              <a:t> door </a:t>
            </a:r>
            <a:r>
              <a:rPr lang="en-US" b="1" dirty="0" err="1"/>
              <a:t>maatschappelijke</a:t>
            </a:r>
            <a:r>
              <a:rPr lang="en-US" b="1" dirty="0"/>
              <a:t> </a:t>
            </a:r>
            <a:r>
              <a:rPr lang="en-US" b="1" dirty="0" err="1"/>
              <a:t>evoluties</a:t>
            </a:r>
            <a:endParaRPr lang="en-US" sz="1800" b="1" dirty="0">
              <a:latin typeface="+mn-lt"/>
            </a:endParaRPr>
          </a:p>
          <a:p>
            <a:pPr lvl="1"/>
            <a:r>
              <a:rPr lang="nl-NL" dirty="0">
                <a:effectLst/>
                <a:ea typeface="Calibri" panose="020F0502020204030204" pitchFamily="34" charset="0"/>
                <a:cs typeface="Calibri" panose="020F0502020204030204" pitchFamily="34" charset="0"/>
              </a:rPr>
              <a:t>begrippen zijn continu in verandering</a:t>
            </a:r>
            <a:endParaRPr lang="en-US" dirty="0">
              <a:ea typeface="Calibri" panose="020F0502020204030204" pitchFamily="34" charset="0"/>
              <a:cs typeface="Calibri" panose="020F0502020204030204" pitchFamily="34" charset="0"/>
            </a:endParaRPr>
          </a:p>
          <a:p>
            <a:pPr lvl="1"/>
            <a:r>
              <a:rPr lang="nl-NL" dirty="0">
                <a:effectLst/>
                <a:ea typeface="Calibri" panose="020F0502020204030204" pitchFamily="34" charset="0"/>
                <a:cs typeface="Calibri" panose="020F0502020204030204" pitchFamily="34" charset="0"/>
              </a:rPr>
              <a:t>‘new way of </a:t>
            </a:r>
            <a:r>
              <a:rPr lang="nl-NL" dirty="0" err="1">
                <a:effectLst/>
                <a:ea typeface="Calibri" panose="020F0502020204030204" pitchFamily="34" charset="0"/>
                <a:cs typeface="Calibri" panose="020F0502020204030204" pitchFamily="34" charset="0"/>
              </a:rPr>
              <a:t>working</a:t>
            </a:r>
            <a:r>
              <a:rPr lang="nl-NL" dirty="0">
                <a:effectLst/>
                <a:ea typeface="Calibri" panose="020F0502020204030204" pitchFamily="34" charset="0"/>
                <a:cs typeface="Calibri" panose="020F0502020204030204" pitchFamily="34" charset="0"/>
              </a:rPr>
              <a:t>’ - gemengde loopbanen/platformeconomieën/…</a:t>
            </a:r>
          </a:p>
          <a:p>
            <a:pPr lvl="1"/>
            <a:r>
              <a:rPr lang="nl-NL" dirty="0">
                <a:effectLst/>
                <a:ea typeface="Calibri" panose="020F0502020204030204" pitchFamily="34" charset="0"/>
                <a:cs typeface="Calibri" panose="020F0502020204030204" pitchFamily="34" charset="0"/>
              </a:rPr>
              <a:t>technologische evoluties : smartphones, </a:t>
            </a:r>
            <a:r>
              <a:rPr lang="nl-NL" dirty="0" err="1">
                <a:effectLst/>
                <a:ea typeface="Calibri" panose="020F0502020204030204" pitchFamily="34" charset="0"/>
                <a:cs typeface="Calibri" panose="020F0502020204030204" pitchFamily="34" charset="0"/>
              </a:rPr>
              <a:t>ArtificiaI</a:t>
            </a:r>
            <a:r>
              <a:rPr lang="nl-NL" dirty="0">
                <a:effectLst/>
                <a:ea typeface="Calibri" panose="020F0502020204030204" pitchFamily="34" charset="0"/>
                <a:cs typeface="Calibri" panose="020F0502020204030204" pitchFamily="34" charset="0"/>
              </a:rPr>
              <a:t> Intelligence (AI),…</a:t>
            </a:r>
            <a:endParaRPr lang="nl-NL" b="1" dirty="0">
              <a:ea typeface="Calibri" panose="020F0502020204030204" pitchFamily="34" charset="0"/>
              <a:cs typeface="Calibri" panose="020F0502020204030204" pitchFamily="34" charset="0"/>
            </a:endParaRPr>
          </a:p>
          <a:p>
            <a:pPr lvl="1"/>
            <a:r>
              <a:rPr lang="nl-NL" dirty="0">
                <a:ea typeface="Calibri" panose="020F0502020204030204" pitchFamily="34" charset="0"/>
                <a:cs typeface="Calibri" panose="020F0502020204030204" pitchFamily="34" charset="0"/>
              </a:rPr>
              <a:t>toenemend r</a:t>
            </a:r>
            <a:r>
              <a:rPr lang="nl-NL" dirty="0">
                <a:effectLst/>
                <a:ea typeface="Calibri" panose="020F0502020204030204" pitchFamily="34" charset="0"/>
                <a:cs typeface="Calibri" panose="020F0502020204030204" pitchFamily="34" charset="0"/>
              </a:rPr>
              <a:t>isico op digitale kloof</a:t>
            </a:r>
          </a:p>
          <a:p>
            <a:pPr lvl="1"/>
            <a:r>
              <a:rPr lang="nl-BE" dirty="0">
                <a:effectLst/>
                <a:ea typeface="Calibri" panose="020F0502020204030204" pitchFamily="34" charset="0"/>
                <a:cs typeface="Calibri" panose="020F0502020204030204" pitchFamily="34" charset="0"/>
              </a:rPr>
              <a:t>toenemende risico's inzake informatieveiligheid</a:t>
            </a:r>
            <a:endParaRPr lang="en-BE" dirty="0">
              <a:effectLst/>
              <a:ea typeface="Calibri" panose="020F0502020204030204" pitchFamily="34" charset="0"/>
              <a:cs typeface="Symbol" panose="05050102010706020507" pitchFamily="18" charset="2"/>
            </a:endParaRPr>
          </a:p>
          <a:p>
            <a:pPr lvl="1"/>
            <a:r>
              <a:rPr lang="en-US" dirty="0" err="1"/>
              <a:t>herverkaveling</a:t>
            </a:r>
            <a:r>
              <a:rPr lang="en-US" dirty="0"/>
              <a:t> van </a:t>
            </a:r>
            <a:r>
              <a:rPr lang="en-US" dirty="0" err="1"/>
              <a:t>bevoegdheden</a:t>
            </a:r>
            <a:r>
              <a:rPr lang="en-US" dirty="0"/>
              <a:t> die </a:t>
            </a:r>
            <a:r>
              <a:rPr lang="en-US" dirty="0" err="1"/>
              <a:t>niet</a:t>
            </a:r>
            <a:r>
              <a:rPr lang="en-US" dirty="0"/>
              <a:t> </a:t>
            </a:r>
            <a:r>
              <a:rPr lang="en-US" dirty="0" err="1"/>
              <a:t>altijd</a:t>
            </a:r>
            <a:r>
              <a:rPr lang="en-US" dirty="0"/>
              <a:t> transparent </a:t>
            </a:r>
            <a:r>
              <a:rPr lang="en-US" dirty="0" err="1"/>
              <a:t>voor</a:t>
            </a:r>
            <a:r>
              <a:rPr lang="en-US" dirty="0"/>
              <a:t> de burger </a:t>
            </a:r>
            <a:r>
              <a:rPr lang="en-US" dirty="0" err="1"/>
              <a:t>verlopen</a:t>
            </a:r>
            <a:endParaRPr lang="en-US" dirty="0"/>
          </a:p>
          <a:p>
            <a:pPr lvl="1"/>
            <a:r>
              <a:rPr lang="en-US" dirty="0"/>
              <a:t>…</a:t>
            </a:r>
          </a:p>
          <a:p>
            <a:r>
              <a:rPr lang="nl-BE" dirty="0">
                <a:effectLst/>
                <a:latin typeface="+mn-lt"/>
                <a:ea typeface="Calibri" panose="020F0502020204030204" pitchFamily="34" charset="0"/>
                <a:cs typeface="Calibri" panose="020F0502020204030204" pitchFamily="34" charset="0"/>
              </a:rPr>
              <a:t>herontwerpen van de digitale sociale zekerheid in het licht van de </a:t>
            </a:r>
            <a:r>
              <a:rPr lang="nl-BE" b="1" dirty="0">
                <a:effectLst/>
                <a:latin typeface="+mn-lt"/>
                <a:ea typeface="Calibri" panose="020F0502020204030204" pitchFamily="34" charset="0"/>
                <a:cs typeface="Calibri" panose="020F0502020204030204" pitchFamily="34" charset="0"/>
              </a:rPr>
              <a:t>nieuwe maatschappelijke noden</a:t>
            </a:r>
          </a:p>
          <a:p>
            <a:pPr lvl="1"/>
            <a:r>
              <a:rPr lang="nl-BE" dirty="0">
                <a:effectLst/>
                <a:ea typeface="Calibri" panose="020F0502020204030204" pitchFamily="34" charset="0"/>
                <a:cs typeface="Calibri" panose="020F0502020204030204" pitchFamily="34" charset="0"/>
              </a:rPr>
              <a:t>actualiseren van digitale systemen, structuren en dienstverlening</a:t>
            </a:r>
            <a:endParaRPr lang="nl-BE" b="1" dirty="0">
              <a:effectLst/>
              <a:ea typeface="Calibri" panose="020F0502020204030204" pitchFamily="34" charset="0"/>
              <a:cs typeface="Calibri" panose="020F0502020204030204" pitchFamily="34" charset="0"/>
            </a:endParaRPr>
          </a:p>
          <a:p>
            <a:pPr lvl="1"/>
            <a:r>
              <a:rPr lang="nl-BE" dirty="0">
                <a:ea typeface="Calibri" panose="020F0502020204030204" pitchFamily="34" charset="0"/>
                <a:cs typeface="Calibri" panose="020F0502020204030204" pitchFamily="34" charset="0"/>
              </a:rPr>
              <a:t>toekomstbestendig maken van sociale zekerheid</a:t>
            </a:r>
          </a:p>
          <a:p>
            <a:r>
              <a:rPr lang="nl-BE" b="1" dirty="0">
                <a:latin typeface="+mn-lt"/>
                <a:cs typeface="Calibri" panose="020F0502020204030204" pitchFamily="34" charset="0"/>
              </a:rPr>
              <a:t>eGov3.0 </a:t>
            </a:r>
            <a:r>
              <a:rPr lang="nl-BE" dirty="0">
                <a:latin typeface="+mn-lt"/>
                <a:cs typeface="Calibri" panose="020F0502020204030204" pitchFamily="34" charset="0"/>
              </a:rPr>
              <a:t>gebouw rond 8 assen</a:t>
            </a:r>
            <a:r>
              <a:rPr lang="en-US" dirty="0">
                <a:latin typeface="+mn-lt"/>
              </a:rPr>
              <a:t> </a:t>
            </a:r>
          </a:p>
          <a:p>
            <a:endParaRPr lang="en-BE" dirty="0"/>
          </a:p>
        </p:txBody>
      </p:sp>
    </p:spTree>
    <p:extLst>
      <p:ext uri="{BB962C8B-B14F-4D97-AF65-F5344CB8AC3E}">
        <p14:creationId xmlns:p14="http://schemas.microsoft.com/office/powerpoint/2010/main" val="1495354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B511-0505-4B16-BF79-82DCD769623E}"/>
              </a:ext>
            </a:extLst>
          </p:cNvPr>
          <p:cNvSpPr>
            <a:spLocks noGrp="1"/>
          </p:cNvSpPr>
          <p:nvPr>
            <p:ph type="title"/>
          </p:nvPr>
        </p:nvSpPr>
        <p:spPr>
          <a:solidFill>
            <a:schemeClr val="bg1"/>
          </a:solidFill>
        </p:spPr>
        <p:txBody>
          <a:bodyPr/>
          <a:lstStyle/>
          <a:p>
            <a:r>
              <a:rPr lang="en-US" dirty="0"/>
              <a:t>eGov3.0 - 8 </a:t>
            </a:r>
            <a:r>
              <a:rPr lang="en-US" dirty="0" err="1"/>
              <a:t>assen</a:t>
            </a:r>
            <a:endParaRPr lang="en-BE" dirty="0"/>
          </a:p>
        </p:txBody>
      </p:sp>
      <p:sp>
        <p:nvSpPr>
          <p:cNvPr id="7" name="Rectangle 6">
            <a:extLst>
              <a:ext uri="{FF2B5EF4-FFF2-40B4-BE49-F238E27FC236}">
                <a16:creationId xmlns:a16="http://schemas.microsoft.com/office/drawing/2014/main" id="{BB06C7EB-8C21-461A-B3F0-B907356CB1D1}"/>
              </a:ext>
            </a:extLst>
          </p:cNvPr>
          <p:cNvSpPr/>
          <p:nvPr/>
        </p:nvSpPr>
        <p:spPr>
          <a:xfrm>
            <a:off x="344129" y="3883744"/>
            <a:ext cx="11513574" cy="45719"/>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Content Placeholder 2">
            <a:extLst>
              <a:ext uri="{FF2B5EF4-FFF2-40B4-BE49-F238E27FC236}">
                <a16:creationId xmlns:a16="http://schemas.microsoft.com/office/drawing/2014/main" id="{A7F964C4-E7A7-48BB-862C-26EBDAFFB89E}"/>
              </a:ext>
            </a:extLst>
          </p:cNvPr>
          <p:cNvSpPr txBox="1">
            <a:spLocks/>
          </p:cNvSpPr>
          <p:nvPr/>
        </p:nvSpPr>
        <p:spPr>
          <a:xfrm>
            <a:off x="1975105" y="1555384"/>
            <a:ext cx="7818121" cy="4856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540000" indent="-1800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720000" indent="-18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0000" indent="-180000" algn="l" defTabSz="914400" rtl="0" eaLnBrk="1" latinLnBrk="0" hangingPunct="1">
              <a:lnSpc>
                <a:spcPct val="90000"/>
              </a:lnSpc>
              <a:spcBef>
                <a:spcPts val="500"/>
              </a:spcBef>
              <a:buFontTx/>
              <a:buChar char="-"/>
              <a:defRPr sz="1800" kern="1200">
                <a:solidFill>
                  <a:schemeClr val="tx1"/>
                </a:solidFill>
                <a:latin typeface="+mn-lt"/>
                <a:ea typeface="+mn-ea"/>
                <a:cs typeface="+mn-cs"/>
              </a:defRPr>
            </a:lvl4pPr>
            <a:lvl5pPr marL="1152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highlight>
                <a:srgbClr val="FFFF00"/>
              </a:highlight>
            </a:endParaRPr>
          </a:p>
          <a:p>
            <a:endParaRPr lang="en-US" dirty="0">
              <a:highlight>
                <a:srgbClr val="FFFF00"/>
              </a:highlight>
            </a:endParaRPr>
          </a:p>
        </p:txBody>
      </p:sp>
      <p:grpSp>
        <p:nvGrpSpPr>
          <p:cNvPr id="48" name="Group 47">
            <a:extLst>
              <a:ext uri="{FF2B5EF4-FFF2-40B4-BE49-F238E27FC236}">
                <a16:creationId xmlns:a16="http://schemas.microsoft.com/office/drawing/2014/main" id="{FA405FE4-E31B-4FB7-9180-82F0E5C97414}"/>
              </a:ext>
            </a:extLst>
          </p:cNvPr>
          <p:cNvGrpSpPr/>
          <p:nvPr/>
        </p:nvGrpSpPr>
        <p:grpSpPr>
          <a:xfrm>
            <a:off x="422788" y="1583108"/>
            <a:ext cx="2005780" cy="1968097"/>
            <a:chOff x="422788" y="1583108"/>
            <a:chExt cx="2005780" cy="1968097"/>
          </a:xfrm>
          <a:solidFill>
            <a:schemeClr val="bg1"/>
          </a:solidFill>
        </p:grpSpPr>
        <p:sp>
          <p:nvSpPr>
            <p:cNvPr id="25" name="Rectangle: Rounded Corners 24">
              <a:extLst>
                <a:ext uri="{FF2B5EF4-FFF2-40B4-BE49-F238E27FC236}">
                  <a16:creationId xmlns:a16="http://schemas.microsoft.com/office/drawing/2014/main" id="{01C3CD3D-D035-4997-8AC7-DF17C29FAEA2}"/>
                </a:ext>
              </a:extLst>
            </p:cNvPr>
            <p:cNvSpPr>
              <a:spLocks noChangeAspect="1"/>
            </p:cNvSpPr>
            <p:nvPr/>
          </p:nvSpPr>
          <p:spPr>
            <a:xfrm>
              <a:off x="422788" y="1583108"/>
              <a:ext cx="2005780" cy="1968097"/>
            </a:xfrm>
            <a:prstGeom prst="roundRect">
              <a:avLst/>
            </a:prstGeom>
            <a:grp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highlight>
                  <a:srgbClr val="FFFF00"/>
                </a:highlight>
              </a:endParaRPr>
            </a:p>
          </p:txBody>
        </p:sp>
        <p:sp>
          <p:nvSpPr>
            <p:cNvPr id="27" name="TextBox 26">
              <a:extLst>
                <a:ext uri="{FF2B5EF4-FFF2-40B4-BE49-F238E27FC236}">
                  <a16:creationId xmlns:a16="http://schemas.microsoft.com/office/drawing/2014/main" id="{FB24491E-6EB6-4928-990E-236D350D0286}"/>
                </a:ext>
              </a:extLst>
            </p:cNvPr>
            <p:cNvSpPr txBox="1"/>
            <p:nvPr/>
          </p:nvSpPr>
          <p:spPr>
            <a:xfrm>
              <a:off x="549429" y="2243990"/>
              <a:ext cx="1671483" cy="646331"/>
            </a:xfrm>
            <a:prstGeom prst="rect">
              <a:avLst/>
            </a:prstGeom>
            <a:solidFill>
              <a:schemeClr val="bg1"/>
            </a:solidFill>
          </p:spPr>
          <p:txBody>
            <a:bodyPr wrap="square">
              <a:spAutoFit/>
            </a:bodyPr>
            <a:lstStyle/>
            <a:p>
              <a:pPr algn="ctr"/>
              <a:r>
                <a:rPr lang="en-US" dirty="0"/>
                <a:t>de </a:t>
              </a:r>
              <a:r>
                <a:rPr lang="en-US" dirty="0" err="1"/>
                <a:t>gebruiker</a:t>
              </a:r>
              <a:r>
                <a:rPr lang="en-US" dirty="0"/>
                <a:t> </a:t>
              </a:r>
              <a:r>
                <a:rPr lang="en-US" dirty="0" err="1"/>
                <a:t>staat</a:t>
              </a:r>
              <a:r>
                <a:rPr lang="en-US" dirty="0"/>
                <a:t> </a:t>
              </a:r>
              <a:r>
                <a:rPr lang="en-US" dirty="0" err="1"/>
                <a:t>centraal</a:t>
              </a:r>
              <a:endParaRPr lang="en-US" dirty="0"/>
            </a:p>
          </p:txBody>
        </p:sp>
      </p:grpSp>
      <p:cxnSp>
        <p:nvCxnSpPr>
          <p:cNvPr id="50" name="Straight Connector 49">
            <a:extLst>
              <a:ext uri="{FF2B5EF4-FFF2-40B4-BE49-F238E27FC236}">
                <a16:creationId xmlns:a16="http://schemas.microsoft.com/office/drawing/2014/main" id="{626AD047-D65A-4B42-ADFF-815B9BD09238}"/>
              </a:ext>
            </a:extLst>
          </p:cNvPr>
          <p:cNvCxnSpPr>
            <a:cxnSpLocks/>
          </p:cNvCxnSpPr>
          <p:nvPr/>
        </p:nvCxnSpPr>
        <p:spPr>
          <a:xfrm flipH="1">
            <a:off x="1425677" y="3561037"/>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CAD57396-B443-4D9E-B2F8-1AFA102FE04D}"/>
              </a:ext>
            </a:extLst>
          </p:cNvPr>
          <p:cNvGrpSpPr/>
          <p:nvPr/>
        </p:nvGrpSpPr>
        <p:grpSpPr>
          <a:xfrm>
            <a:off x="8516089" y="1564230"/>
            <a:ext cx="2005780" cy="2387605"/>
            <a:chOff x="8505355" y="1545665"/>
            <a:chExt cx="2005780" cy="2387605"/>
          </a:xfrm>
        </p:grpSpPr>
        <p:sp>
          <p:nvSpPr>
            <p:cNvPr id="34" name="Rectangle: Rounded Corners 33">
              <a:extLst>
                <a:ext uri="{FF2B5EF4-FFF2-40B4-BE49-F238E27FC236}">
                  <a16:creationId xmlns:a16="http://schemas.microsoft.com/office/drawing/2014/main" id="{F779088E-E60B-41B1-9A24-F31FE89B5904}"/>
                </a:ext>
              </a:extLst>
            </p:cNvPr>
            <p:cNvSpPr>
              <a:spLocks noChangeAspect="1"/>
            </p:cNvSpPr>
            <p:nvPr/>
          </p:nvSpPr>
          <p:spPr>
            <a:xfrm>
              <a:off x="8505355" y="1545665"/>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TextBox 34">
              <a:extLst>
                <a:ext uri="{FF2B5EF4-FFF2-40B4-BE49-F238E27FC236}">
                  <a16:creationId xmlns:a16="http://schemas.microsoft.com/office/drawing/2014/main" id="{589E0052-D324-4146-A1A7-BDEE7D9A1592}"/>
                </a:ext>
              </a:extLst>
            </p:cNvPr>
            <p:cNvSpPr txBox="1"/>
            <p:nvPr/>
          </p:nvSpPr>
          <p:spPr>
            <a:xfrm>
              <a:off x="8672504" y="2093173"/>
              <a:ext cx="1671483" cy="923330"/>
            </a:xfrm>
            <a:prstGeom prst="rect">
              <a:avLst/>
            </a:prstGeom>
            <a:noFill/>
          </p:spPr>
          <p:txBody>
            <a:bodyPr wrap="square">
              <a:spAutoFit/>
            </a:bodyPr>
            <a:lstStyle/>
            <a:p>
              <a:pPr algn="ctr"/>
              <a:r>
                <a:rPr lang="fr-FR" dirty="0"/>
                <a:t>over de </a:t>
              </a:r>
              <a:r>
                <a:rPr lang="fr-FR" dirty="0" err="1"/>
                <a:t>beleidsniveaus</a:t>
              </a:r>
              <a:r>
                <a:rPr lang="fr-FR" dirty="0"/>
                <a:t> </a:t>
              </a:r>
              <a:r>
                <a:rPr lang="fr-FR" dirty="0" err="1"/>
                <a:t>heen</a:t>
              </a:r>
              <a:endParaRPr lang="fr-FR" dirty="0"/>
            </a:p>
          </p:txBody>
        </p:sp>
        <p:cxnSp>
          <p:nvCxnSpPr>
            <p:cNvPr id="51" name="Straight Connector 50">
              <a:extLst>
                <a:ext uri="{FF2B5EF4-FFF2-40B4-BE49-F238E27FC236}">
                  <a16:creationId xmlns:a16="http://schemas.microsoft.com/office/drawing/2014/main" id="{092CE6D8-7F56-4458-93CC-AA74B6C6506A}"/>
                </a:ext>
              </a:extLst>
            </p:cNvPr>
            <p:cNvCxnSpPr>
              <a:cxnSpLocks/>
            </p:cNvCxnSpPr>
            <p:nvPr/>
          </p:nvCxnSpPr>
          <p:spPr>
            <a:xfrm flipH="1">
              <a:off x="9508244" y="3555012"/>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E892D96E-E170-495F-9D06-ECAF71B59732}"/>
              </a:ext>
            </a:extLst>
          </p:cNvPr>
          <p:cNvGrpSpPr/>
          <p:nvPr/>
        </p:nvGrpSpPr>
        <p:grpSpPr>
          <a:xfrm>
            <a:off x="9608267" y="3966913"/>
            <a:ext cx="2005780" cy="2350164"/>
            <a:chOff x="9699977" y="3970713"/>
            <a:chExt cx="2005780" cy="2350164"/>
          </a:xfrm>
        </p:grpSpPr>
        <p:sp>
          <p:nvSpPr>
            <p:cNvPr id="46" name="Rectangle: Rounded Corners 45">
              <a:extLst>
                <a:ext uri="{FF2B5EF4-FFF2-40B4-BE49-F238E27FC236}">
                  <a16:creationId xmlns:a16="http://schemas.microsoft.com/office/drawing/2014/main" id="{6292F5BE-77E7-428E-8001-A37AC32FA2C7}"/>
                </a:ext>
              </a:extLst>
            </p:cNvPr>
            <p:cNvSpPr>
              <a:spLocks noChangeAspect="1"/>
            </p:cNvSpPr>
            <p:nvPr/>
          </p:nvSpPr>
          <p:spPr>
            <a:xfrm>
              <a:off x="9699977" y="4352780"/>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7" name="TextBox 46">
              <a:extLst>
                <a:ext uri="{FF2B5EF4-FFF2-40B4-BE49-F238E27FC236}">
                  <a16:creationId xmlns:a16="http://schemas.microsoft.com/office/drawing/2014/main" id="{BCECC4A9-0B80-42AF-9658-B91117116C54}"/>
                </a:ext>
              </a:extLst>
            </p:cNvPr>
            <p:cNvSpPr txBox="1"/>
            <p:nvPr/>
          </p:nvSpPr>
          <p:spPr>
            <a:xfrm>
              <a:off x="9699977" y="4900288"/>
              <a:ext cx="2005779" cy="923330"/>
            </a:xfrm>
            <a:prstGeom prst="rect">
              <a:avLst/>
            </a:prstGeom>
            <a:noFill/>
          </p:spPr>
          <p:txBody>
            <a:bodyPr wrap="square">
              <a:spAutoFit/>
            </a:bodyPr>
            <a:lstStyle/>
            <a:p>
              <a:pPr algn="ctr"/>
              <a:r>
                <a:rPr lang="nl-BE" dirty="0"/>
                <a:t>ondernemings-architectuur voor de “toekomst”</a:t>
              </a:r>
            </a:p>
          </p:txBody>
        </p:sp>
        <p:cxnSp>
          <p:nvCxnSpPr>
            <p:cNvPr id="52" name="Straight Connector 51">
              <a:extLst>
                <a:ext uri="{FF2B5EF4-FFF2-40B4-BE49-F238E27FC236}">
                  <a16:creationId xmlns:a16="http://schemas.microsoft.com/office/drawing/2014/main" id="{7200E207-E981-4794-A7EC-9A447EBBEB6C}"/>
                </a:ext>
              </a:extLst>
            </p:cNvPr>
            <p:cNvCxnSpPr>
              <a:cxnSpLocks/>
            </p:cNvCxnSpPr>
            <p:nvPr/>
          </p:nvCxnSpPr>
          <p:spPr>
            <a:xfrm flipH="1">
              <a:off x="10702865" y="3970713"/>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E2AD454-8761-46DD-9628-9ABD8133CE92}"/>
              </a:ext>
            </a:extLst>
          </p:cNvPr>
          <p:cNvGrpSpPr/>
          <p:nvPr/>
        </p:nvGrpSpPr>
        <p:grpSpPr>
          <a:xfrm>
            <a:off x="6961951" y="3965863"/>
            <a:ext cx="2005781" cy="2351214"/>
            <a:chOff x="7059664" y="3992303"/>
            <a:chExt cx="2005781" cy="2351214"/>
          </a:xfrm>
        </p:grpSpPr>
        <p:sp>
          <p:nvSpPr>
            <p:cNvPr id="44" name="Rectangle: Rounded Corners 43">
              <a:extLst>
                <a:ext uri="{FF2B5EF4-FFF2-40B4-BE49-F238E27FC236}">
                  <a16:creationId xmlns:a16="http://schemas.microsoft.com/office/drawing/2014/main" id="{C28A7F04-E033-4618-9AC9-9076CC23141F}"/>
                </a:ext>
              </a:extLst>
            </p:cNvPr>
            <p:cNvSpPr>
              <a:spLocks noChangeAspect="1"/>
            </p:cNvSpPr>
            <p:nvPr/>
          </p:nvSpPr>
          <p:spPr>
            <a:xfrm>
              <a:off x="7059665" y="4375420"/>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5" name="TextBox 44">
              <a:extLst>
                <a:ext uri="{FF2B5EF4-FFF2-40B4-BE49-F238E27FC236}">
                  <a16:creationId xmlns:a16="http://schemas.microsoft.com/office/drawing/2014/main" id="{949D3FA5-EB4E-4880-8D71-C814B9823EDD}"/>
                </a:ext>
              </a:extLst>
            </p:cNvPr>
            <p:cNvSpPr txBox="1"/>
            <p:nvPr/>
          </p:nvSpPr>
          <p:spPr>
            <a:xfrm>
              <a:off x="7059664" y="4912606"/>
              <a:ext cx="1922403" cy="923330"/>
            </a:xfrm>
            <a:prstGeom prst="rect">
              <a:avLst/>
            </a:prstGeom>
            <a:noFill/>
          </p:spPr>
          <p:txBody>
            <a:bodyPr wrap="square">
              <a:spAutoFit/>
            </a:bodyPr>
            <a:lstStyle/>
            <a:p>
              <a:pPr algn="ctr"/>
              <a:r>
                <a:rPr lang="fr-FR" dirty="0" err="1"/>
                <a:t>automatische</a:t>
              </a:r>
              <a:r>
                <a:rPr lang="fr-FR" dirty="0"/>
                <a:t> </a:t>
              </a:r>
              <a:r>
                <a:rPr lang="fr-FR" dirty="0" err="1"/>
                <a:t>toekenning</a:t>
              </a:r>
              <a:r>
                <a:rPr lang="fr-FR" dirty="0"/>
                <a:t> van </a:t>
              </a:r>
              <a:r>
                <a:rPr lang="fr-FR" dirty="0" err="1"/>
                <a:t>rechten</a:t>
              </a:r>
              <a:endParaRPr lang="fr-FR" dirty="0"/>
            </a:p>
          </p:txBody>
        </p:sp>
        <p:cxnSp>
          <p:nvCxnSpPr>
            <p:cNvPr id="53" name="Straight Connector 52">
              <a:extLst>
                <a:ext uri="{FF2B5EF4-FFF2-40B4-BE49-F238E27FC236}">
                  <a16:creationId xmlns:a16="http://schemas.microsoft.com/office/drawing/2014/main" id="{3B51559E-5D9A-4D52-A2D3-3B6F6832EB7B}"/>
                </a:ext>
              </a:extLst>
            </p:cNvPr>
            <p:cNvCxnSpPr>
              <a:cxnSpLocks/>
            </p:cNvCxnSpPr>
            <p:nvPr/>
          </p:nvCxnSpPr>
          <p:spPr>
            <a:xfrm flipH="1">
              <a:off x="8020864" y="3992303"/>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86CF766E-72C5-47A2-B7BD-EF558FC18F98}"/>
              </a:ext>
            </a:extLst>
          </p:cNvPr>
          <p:cNvGrpSpPr/>
          <p:nvPr/>
        </p:nvGrpSpPr>
        <p:grpSpPr>
          <a:xfrm>
            <a:off x="5819679" y="1564230"/>
            <a:ext cx="2005780" cy="2375066"/>
            <a:chOff x="5865043" y="1568305"/>
            <a:chExt cx="2005780" cy="2375066"/>
          </a:xfrm>
        </p:grpSpPr>
        <p:sp>
          <p:nvSpPr>
            <p:cNvPr id="30" name="Rectangle: Rounded Corners 29">
              <a:extLst>
                <a:ext uri="{FF2B5EF4-FFF2-40B4-BE49-F238E27FC236}">
                  <a16:creationId xmlns:a16="http://schemas.microsoft.com/office/drawing/2014/main" id="{81A37DF6-500A-45B8-9D96-8C540786C171}"/>
                </a:ext>
              </a:extLst>
            </p:cNvPr>
            <p:cNvSpPr>
              <a:spLocks noChangeAspect="1"/>
            </p:cNvSpPr>
            <p:nvPr/>
          </p:nvSpPr>
          <p:spPr>
            <a:xfrm>
              <a:off x="5865043" y="1568305"/>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TextBox 30">
              <a:extLst>
                <a:ext uri="{FF2B5EF4-FFF2-40B4-BE49-F238E27FC236}">
                  <a16:creationId xmlns:a16="http://schemas.microsoft.com/office/drawing/2014/main" id="{A96CB28E-C5A8-4B18-957C-7DCAFD4777D0}"/>
                </a:ext>
              </a:extLst>
            </p:cNvPr>
            <p:cNvSpPr txBox="1"/>
            <p:nvPr/>
          </p:nvSpPr>
          <p:spPr>
            <a:xfrm>
              <a:off x="6032191" y="1873789"/>
              <a:ext cx="1800619" cy="1200329"/>
            </a:xfrm>
            <a:prstGeom prst="rect">
              <a:avLst/>
            </a:prstGeom>
            <a:noFill/>
          </p:spPr>
          <p:txBody>
            <a:bodyPr wrap="square">
              <a:spAutoFit/>
            </a:bodyPr>
            <a:lstStyle/>
            <a:p>
              <a:pPr algn="ctr"/>
              <a:r>
                <a:rPr lang="fr-FR" dirty="0"/>
                <a:t>de </a:t>
              </a:r>
              <a:r>
                <a:rPr lang="fr-FR" dirty="0" err="1"/>
                <a:t>reglementering</a:t>
              </a:r>
              <a:r>
                <a:rPr lang="fr-FR" dirty="0"/>
                <a:t> en de </a:t>
              </a:r>
              <a:r>
                <a:rPr lang="fr-FR" dirty="0" err="1"/>
                <a:t>processen</a:t>
              </a:r>
              <a:r>
                <a:rPr lang="fr-FR" dirty="0"/>
                <a:t> </a:t>
              </a:r>
              <a:r>
                <a:rPr lang="fr-FR" dirty="0" err="1"/>
                <a:t>vereenvoudigen</a:t>
              </a:r>
              <a:endParaRPr lang="fr-FR" dirty="0"/>
            </a:p>
          </p:txBody>
        </p:sp>
        <p:cxnSp>
          <p:nvCxnSpPr>
            <p:cNvPr id="54" name="Straight Connector 53">
              <a:extLst>
                <a:ext uri="{FF2B5EF4-FFF2-40B4-BE49-F238E27FC236}">
                  <a16:creationId xmlns:a16="http://schemas.microsoft.com/office/drawing/2014/main" id="{9C60D555-E51B-4BA6-8496-A240A06513EF}"/>
                </a:ext>
              </a:extLst>
            </p:cNvPr>
            <p:cNvCxnSpPr>
              <a:cxnSpLocks/>
            </p:cNvCxnSpPr>
            <p:nvPr/>
          </p:nvCxnSpPr>
          <p:spPr>
            <a:xfrm flipH="1">
              <a:off x="6873300" y="3565113"/>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25C59C3B-AF1E-4943-88DD-260D9347DD7C}"/>
              </a:ext>
            </a:extLst>
          </p:cNvPr>
          <p:cNvGrpSpPr/>
          <p:nvPr/>
        </p:nvGrpSpPr>
        <p:grpSpPr>
          <a:xfrm>
            <a:off x="1626446" y="3907135"/>
            <a:ext cx="2005780" cy="2389639"/>
            <a:chOff x="1617410" y="3968681"/>
            <a:chExt cx="2005780" cy="2389639"/>
          </a:xfrm>
        </p:grpSpPr>
        <p:sp>
          <p:nvSpPr>
            <p:cNvPr id="40" name="Rectangle: Rounded Corners 39">
              <a:extLst>
                <a:ext uri="{FF2B5EF4-FFF2-40B4-BE49-F238E27FC236}">
                  <a16:creationId xmlns:a16="http://schemas.microsoft.com/office/drawing/2014/main" id="{86283855-5928-4831-BE5C-F15CA25E4502}"/>
                </a:ext>
              </a:extLst>
            </p:cNvPr>
            <p:cNvSpPr>
              <a:spLocks noChangeAspect="1"/>
            </p:cNvSpPr>
            <p:nvPr/>
          </p:nvSpPr>
          <p:spPr>
            <a:xfrm>
              <a:off x="1617410" y="4390223"/>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1" name="TextBox 40">
              <a:extLst>
                <a:ext uri="{FF2B5EF4-FFF2-40B4-BE49-F238E27FC236}">
                  <a16:creationId xmlns:a16="http://schemas.microsoft.com/office/drawing/2014/main" id="{30B856AF-7E26-453F-8154-89D208C184C0}"/>
                </a:ext>
              </a:extLst>
            </p:cNvPr>
            <p:cNvSpPr txBox="1"/>
            <p:nvPr/>
          </p:nvSpPr>
          <p:spPr>
            <a:xfrm>
              <a:off x="1744051" y="5051105"/>
              <a:ext cx="1671483" cy="369332"/>
            </a:xfrm>
            <a:prstGeom prst="rect">
              <a:avLst/>
            </a:prstGeom>
            <a:noFill/>
          </p:spPr>
          <p:txBody>
            <a:bodyPr wrap="square">
              <a:spAutoFit/>
            </a:bodyPr>
            <a:lstStyle/>
            <a:p>
              <a:pPr algn="ctr"/>
              <a:r>
                <a:rPr lang="en-US" dirty="0" err="1"/>
                <a:t>digitale</a:t>
              </a:r>
              <a:r>
                <a:rPr lang="en-US" dirty="0"/>
                <a:t> </a:t>
              </a:r>
              <a:r>
                <a:rPr lang="en-US" dirty="0" err="1"/>
                <a:t>inclusie</a:t>
              </a:r>
              <a:endParaRPr lang="en-US" dirty="0"/>
            </a:p>
          </p:txBody>
        </p:sp>
        <p:cxnSp>
          <p:nvCxnSpPr>
            <p:cNvPr id="57" name="Straight Connector 56">
              <a:extLst>
                <a:ext uri="{FF2B5EF4-FFF2-40B4-BE49-F238E27FC236}">
                  <a16:creationId xmlns:a16="http://schemas.microsoft.com/office/drawing/2014/main" id="{86149DC0-9A38-4A00-AD19-FE25C5BEEB98}"/>
                </a:ext>
              </a:extLst>
            </p:cNvPr>
            <p:cNvCxnSpPr>
              <a:cxnSpLocks/>
            </p:cNvCxnSpPr>
            <p:nvPr/>
          </p:nvCxnSpPr>
          <p:spPr>
            <a:xfrm flipH="1">
              <a:off x="2620300" y="3968681"/>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CB1DC2C-6E1B-49C3-9706-50BD7605F9DA}"/>
              </a:ext>
            </a:extLst>
          </p:cNvPr>
          <p:cNvGrpSpPr/>
          <p:nvPr/>
        </p:nvGrpSpPr>
        <p:grpSpPr>
          <a:xfrm>
            <a:off x="3127558" y="1586300"/>
            <a:ext cx="2012225" cy="2343163"/>
            <a:chOff x="3056654" y="1583107"/>
            <a:chExt cx="2012225" cy="2343163"/>
          </a:xfrm>
        </p:grpSpPr>
        <p:sp>
          <p:nvSpPr>
            <p:cNvPr id="28" name="Rectangle: Rounded Corners 27">
              <a:extLst>
                <a:ext uri="{FF2B5EF4-FFF2-40B4-BE49-F238E27FC236}">
                  <a16:creationId xmlns:a16="http://schemas.microsoft.com/office/drawing/2014/main" id="{54E47ACF-63E2-4BBB-A347-767912394876}"/>
                </a:ext>
              </a:extLst>
            </p:cNvPr>
            <p:cNvSpPr>
              <a:spLocks noChangeAspect="1"/>
            </p:cNvSpPr>
            <p:nvPr/>
          </p:nvSpPr>
          <p:spPr>
            <a:xfrm>
              <a:off x="3056654" y="1583107"/>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TextBox 28">
              <a:extLst>
                <a:ext uri="{FF2B5EF4-FFF2-40B4-BE49-F238E27FC236}">
                  <a16:creationId xmlns:a16="http://schemas.microsoft.com/office/drawing/2014/main" id="{BA600F14-C4A9-49DA-BD0D-ABA689803DFF}"/>
                </a:ext>
              </a:extLst>
            </p:cNvPr>
            <p:cNvSpPr txBox="1"/>
            <p:nvPr/>
          </p:nvSpPr>
          <p:spPr>
            <a:xfrm>
              <a:off x="3063100" y="1884779"/>
              <a:ext cx="2005779" cy="1200329"/>
            </a:xfrm>
            <a:prstGeom prst="rect">
              <a:avLst/>
            </a:prstGeom>
            <a:noFill/>
          </p:spPr>
          <p:txBody>
            <a:bodyPr wrap="square">
              <a:spAutoFit/>
            </a:bodyPr>
            <a:lstStyle/>
            <a:p>
              <a:pPr algn="ctr"/>
              <a:r>
                <a:rPr lang="fr-FR" dirty="0" err="1"/>
                <a:t>uitgebreid</a:t>
              </a:r>
              <a:r>
                <a:rPr lang="fr-FR" dirty="0"/>
                <a:t> </a:t>
              </a:r>
              <a:r>
                <a:rPr lang="fr-FR" dirty="0" err="1"/>
                <a:t>uniek</a:t>
              </a:r>
              <a:r>
                <a:rPr lang="fr-FR" dirty="0"/>
                <a:t> </a:t>
              </a:r>
              <a:r>
                <a:rPr lang="fr-FR" dirty="0" err="1"/>
                <a:t>gegevensmodel</a:t>
              </a:r>
              <a:r>
                <a:rPr lang="fr-FR" dirty="0"/>
                <a:t>, </a:t>
              </a:r>
              <a:r>
                <a:rPr lang="fr-FR" dirty="0" err="1"/>
                <a:t>transparantie</a:t>
              </a:r>
              <a:r>
                <a:rPr lang="fr-FR" dirty="0"/>
                <a:t> en autonomie</a:t>
              </a:r>
            </a:p>
          </p:txBody>
        </p:sp>
        <p:cxnSp>
          <p:nvCxnSpPr>
            <p:cNvPr id="58" name="Straight Connector 57">
              <a:extLst>
                <a:ext uri="{FF2B5EF4-FFF2-40B4-BE49-F238E27FC236}">
                  <a16:creationId xmlns:a16="http://schemas.microsoft.com/office/drawing/2014/main" id="{15AA0B93-48C7-4914-9090-8B4DCF0B37F3}"/>
                </a:ext>
              </a:extLst>
            </p:cNvPr>
            <p:cNvCxnSpPr>
              <a:cxnSpLocks/>
            </p:cNvCxnSpPr>
            <p:nvPr/>
          </p:nvCxnSpPr>
          <p:spPr>
            <a:xfrm flipH="1">
              <a:off x="4065989" y="3548012"/>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3C9553FA-2C85-4081-97A0-E3F8D7F18931}"/>
              </a:ext>
            </a:extLst>
          </p:cNvPr>
          <p:cNvGrpSpPr/>
          <p:nvPr/>
        </p:nvGrpSpPr>
        <p:grpSpPr>
          <a:xfrm>
            <a:off x="4272762" y="3929463"/>
            <a:ext cx="2029081" cy="2370860"/>
            <a:chOff x="4227975" y="3987459"/>
            <a:chExt cx="2029081" cy="2370860"/>
          </a:xfrm>
        </p:grpSpPr>
        <p:sp>
          <p:nvSpPr>
            <p:cNvPr id="42" name="Rectangle: Rounded Corners 41">
              <a:extLst>
                <a:ext uri="{FF2B5EF4-FFF2-40B4-BE49-F238E27FC236}">
                  <a16:creationId xmlns:a16="http://schemas.microsoft.com/office/drawing/2014/main" id="{791AE86C-A4EB-45E1-8BD0-A725ED970D57}"/>
                </a:ext>
              </a:extLst>
            </p:cNvPr>
            <p:cNvSpPr>
              <a:spLocks noChangeAspect="1"/>
            </p:cNvSpPr>
            <p:nvPr/>
          </p:nvSpPr>
          <p:spPr>
            <a:xfrm>
              <a:off x="4251276" y="4390222"/>
              <a:ext cx="2005780" cy="1968097"/>
            </a:xfrm>
            <a:prstGeom prst="roundRect">
              <a:avLst/>
            </a:prstGeom>
            <a:noFill/>
            <a:ln w="38100">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3" name="TextBox 42">
              <a:extLst>
                <a:ext uri="{FF2B5EF4-FFF2-40B4-BE49-F238E27FC236}">
                  <a16:creationId xmlns:a16="http://schemas.microsoft.com/office/drawing/2014/main" id="{D351A83B-34DC-4E06-94EA-0CEE5FE61376}"/>
                </a:ext>
              </a:extLst>
            </p:cNvPr>
            <p:cNvSpPr txBox="1"/>
            <p:nvPr/>
          </p:nvSpPr>
          <p:spPr>
            <a:xfrm>
              <a:off x="4227975" y="4689530"/>
              <a:ext cx="2005779" cy="1200329"/>
            </a:xfrm>
            <a:prstGeom prst="rect">
              <a:avLst/>
            </a:prstGeom>
            <a:noFill/>
          </p:spPr>
          <p:txBody>
            <a:bodyPr wrap="square">
              <a:spAutoFit/>
            </a:bodyPr>
            <a:lstStyle/>
            <a:p>
              <a:pPr algn="ctr"/>
              <a:r>
                <a:rPr lang="nl-BE" dirty="0"/>
                <a:t>delen in “Real Time” en nemen van “First Time Right”-beslissingen</a:t>
              </a:r>
            </a:p>
          </p:txBody>
        </p:sp>
        <p:cxnSp>
          <p:nvCxnSpPr>
            <p:cNvPr id="59" name="Straight Connector 58">
              <a:extLst>
                <a:ext uri="{FF2B5EF4-FFF2-40B4-BE49-F238E27FC236}">
                  <a16:creationId xmlns:a16="http://schemas.microsoft.com/office/drawing/2014/main" id="{A9AB1BF3-EA8F-49D2-9F52-29F18350A040}"/>
                </a:ext>
              </a:extLst>
            </p:cNvPr>
            <p:cNvCxnSpPr>
              <a:cxnSpLocks/>
            </p:cNvCxnSpPr>
            <p:nvPr/>
          </p:nvCxnSpPr>
          <p:spPr>
            <a:xfrm flipH="1">
              <a:off x="5246029" y="3987459"/>
              <a:ext cx="1" cy="378258"/>
            </a:xfrm>
            <a:prstGeom prst="line">
              <a:avLst/>
            </a:prstGeom>
            <a:ln w="31750" cap="rnd">
              <a:solidFill>
                <a:srgbClr val="002B82"/>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882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3127-9903-4584-B1FB-874547A62F35}"/>
              </a:ext>
            </a:extLst>
          </p:cNvPr>
          <p:cNvSpPr>
            <a:spLocks noGrp="1"/>
          </p:cNvSpPr>
          <p:nvPr>
            <p:ph type="title"/>
          </p:nvPr>
        </p:nvSpPr>
        <p:spPr>
          <a:noFill/>
        </p:spPr>
        <p:txBody>
          <a:bodyPr>
            <a:normAutofit/>
          </a:bodyPr>
          <a:lstStyle/>
          <a:p>
            <a:r>
              <a:rPr lang="nl-BE" dirty="0"/>
              <a:t>Uitdagingen</a:t>
            </a:r>
          </a:p>
        </p:txBody>
      </p:sp>
      <p:sp>
        <p:nvSpPr>
          <p:cNvPr id="3" name="Content Placeholder 2">
            <a:extLst>
              <a:ext uri="{FF2B5EF4-FFF2-40B4-BE49-F238E27FC236}">
                <a16:creationId xmlns:a16="http://schemas.microsoft.com/office/drawing/2014/main" id="{32A4D181-3035-4794-80E9-91DE7858B34B}"/>
              </a:ext>
            </a:extLst>
          </p:cNvPr>
          <p:cNvSpPr>
            <a:spLocks noGrp="1"/>
          </p:cNvSpPr>
          <p:nvPr>
            <p:ph idx="1"/>
          </p:nvPr>
        </p:nvSpPr>
        <p:spPr/>
        <p:txBody>
          <a:bodyPr>
            <a:noAutofit/>
          </a:bodyPr>
          <a:lstStyle/>
          <a:p>
            <a:r>
              <a:rPr lang="nl-NL" dirty="0"/>
              <a:t>staatshervormingen en </a:t>
            </a:r>
            <a:r>
              <a:rPr lang="nl-NL" b="1" dirty="0"/>
              <a:t>decentralisering van de beleidsbeslissingen </a:t>
            </a:r>
          </a:p>
          <a:p>
            <a:pPr lvl="1"/>
            <a:r>
              <a:rPr lang="nl-NL" dirty="0"/>
              <a:t>geïntegreerde dienstverlening met minimale administratieve lasten  </a:t>
            </a:r>
          </a:p>
          <a:p>
            <a:pPr lvl="1"/>
            <a:r>
              <a:rPr lang="nl-NL" dirty="0"/>
              <a:t>niet leiden tot een verhoging van de globale uitvoeringskost </a:t>
            </a:r>
          </a:p>
          <a:p>
            <a:r>
              <a:rPr lang="fr-FR" dirty="0" err="1"/>
              <a:t>suggesties</a:t>
            </a:r>
            <a:endParaRPr lang="fr-FR" dirty="0"/>
          </a:p>
          <a:p>
            <a:pPr lvl="1"/>
            <a:r>
              <a:rPr lang="nl-NL" dirty="0"/>
              <a:t>vermijden van overlappende of ongecoördineerde besluitvorming </a:t>
            </a:r>
            <a:r>
              <a:rPr lang="nl-NL" dirty="0">
                <a:sym typeface="Wingdings" panose="05000000000000000000" pitchFamily="2" charset="2"/>
              </a:rPr>
              <a:t> </a:t>
            </a:r>
            <a:r>
              <a:rPr lang="nl-NL" b="1" dirty="0"/>
              <a:t>transparantie</a:t>
            </a:r>
          </a:p>
          <a:p>
            <a:pPr lvl="1"/>
            <a:r>
              <a:rPr lang="nl-NL" dirty="0"/>
              <a:t>weloverwogen uitvoeringsorganisatie en het beheer ervan</a:t>
            </a:r>
            <a:endParaRPr lang="fr-FR" dirty="0"/>
          </a:p>
          <a:p>
            <a:pPr lvl="2"/>
            <a:r>
              <a:rPr lang="nl-NL" dirty="0"/>
              <a:t>afspraken tussen de onderscheiden beleidsniveaus omtrent de benodigde gegevens</a:t>
            </a:r>
          </a:p>
          <a:p>
            <a:pPr lvl="2"/>
            <a:r>
              <a:rPr lang="nl-NL" dirty="0"/>
              <a:t>beheersen van het aantal uitvoeringsinstellingen</a:t>
            </a:r>
          </a:p>
          <a:p>
            <a:pPr lvl="2"/>
            <a:r>
              <a:rPr lang="nl-NL" dirty="0"/>
              <a:t>dienstenintegratie</a:t>
            </a:r>
          </a:p>
          <a:p>
            <a:pPr lvl="2"/>
            <a:r>
              <a:rPr lang="nl-NL" dirty="0"/>
              <a:t>gemeenschappelijke regelgeving inzake informatiebeheer en informatieveiligheid</a:t>
            </a:r>
          </a:p>
          <a:p>
            <a:pPr lvl="2"/>
            <a:r>
              <a:rPr lang="nl-NL" b="1" dirty="0"/>
              <a:t>samenwerkingsakkoorden</a:t>
            </a:r>
          </a:p>
        </p:txBody>
      </p:sp>
    </p:spTree>
    <p:extLst>
      <p:ext uri="{BB962C8B-B14F-4D97-AF65-F5344CB8AC3E}">
        <p14:creationId xmlns:p14="http://schemas.microsoft.com/office/powerpoint/2010/main" val="1948835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259C-D267-48DD-8812-85439B588C5B}"/>
              </a:ext>
            </a:extLst>
          </p:cNvPr>
          <p:cNvSpPr>
            <a:spLocks noGrp="1"/>
          </p:cNvSpPr>
          <p:nvPr>
            <p:ph type="title"/>
          </p:nvPr>
        </p:nvSpPr>
        <p:spPr/>
        <p:txBody>
          <a:bodyPr/>
          <a:lstStyle/>
          <a:p>
            <a:r>
              <a:rPr lang="en-US" dirty="0" err="1"/>
              <a:t>Uitdagingen</a:t>
            </a:r>
            <a:endParaRPr lang="en-BE" dirty="0"/>
          </a:p>
        </p:txBody>
      </p:sp>
      <p:sp>
        <p:nvSpPr>
          <p:cNvPr id="3" name="Content Placeholder 2">
            <a:extLst>
              <a:ext uri="{FF2B5EF4-FFF2-40B4-BE49-F238E27FC236}">
                <a16:creationId xmlns:a16="http://schemas.microsoft.com/office/drawing/2014/main" id="{97369C48-38D2-4D88-8033-F3FE363BCD58}"/>
              </a:ext>
            </a:extLst>
          </p:cNvPr>
          <p:cNvSpPr>
            <a:spLocks noGrp="1"/>
          </p:cNvSpPr>
          <p:nvPr>
            <p:ph idx="1"/>
          </p:nvPr>
        </p:nvSpPr>
        <p:spPr/>
        <p:txBody>
          <a:bodyPr>
            <a:normAutofit/>
          </a:bodyPr>
          <a:lstStyle/>
          <a:p>
            <a:r>
              <a:rPr lang="nl-BE" b="1" dirty="0">
                <a:latin typeface="+mn-lt"/>
              </a:rPr>
              <a:t>uniek gegevensmodel </a:t>
            </a:r>
            <a:r>
              <a:rPr lang="nl-BE" dirty="0">
                <a:latin typeface="+mn-lt"/>
              </a:rPr>
              <a:t>en centrale </a:t>
            </a:r>
            <a:r>
              <a:rPr lang="nl-BE" dirty="0" err="1">
                <a:latin typeface="+mn-lt"/>
              </a:rPr>
              <a:t>datalaag</a:t>
            </a:r>
            <a:endParaRPr lang="nl-BE" dirty="0">
              <a:latin typeface="+mn-lt"/>
            </a:endParaRPr>
          </a:p>
          <a:p>
            <a:pPr lvl="1"/>
            <a:r>
              <a:rPr lang="nl-BE" dirty="0"/>
              <a:t>de KSZ werkt mee aan uniform begrip van inkomen (beschikbare middelen)</a:t>
            </a:r>
          </a:p>
          <a:p>
            <a:pPr lvl="2"/>
            <a:r>
              <a:rPr lang="nl-BE" sz="1800" dirty="0"/>
              <a:t>inkomen uit arbeid (werknemer, ambtenaar, zelfstandige)</a:t>
            </a:r>
          </a:p>
          <a:p>
            <a:pPr lvl="2"/>
            <a:r>
              <a:rPr lang="nl-BE" sz="1800" dirty="0"/>
              <a:t>sociale verzekeringen</a:t>
            </a:r>
          </a:p>
          <a:p>
            <a:pPr lvl="2"/>
            <a:r>
              <a:rPr lang="nl-BE" sz="1800" dirty="0"/>
              <a:t>bijstand</a:t>
            </a:r>
          </a:p>
          <a:p>
            <a:pPr lvl="2"/>
            <a:r>
              <a:rPr lang="nl-BE" sz="1800" dirty="0"/>
              <a:t>patrimonium</a:t>
            </a:r>
          </a:p>
          <a:p>
            <a:pPr lvl="1"/>
            <a:r>
              <a:rPr lang="nl-BE" dirty="0"/>
              <a:t>operationele notie afstemmen op statistische notie</a:t>
            </a:r>
          </a:p>
          <a:p>
            <a:pPr lvl="1"/>
            <a:r>
              <a:rPr lang="nl-BE" dirty="0"/>
              <a:t>zo actueel mogelijk  </a:t>
            </a:r>
          </a:p>
          <a:p>
            <a:r>
              <a:rPr lang="nl-BE" b="1" dirty="0"/>
              <a:t>toekomstbestendige Enterprise-architectuur</a:t>
            </a:r>
            <a:r>
              <a:rPr lang="nl-BE" dirty="0"/>
              <a:t> voor sociale zekerheid</a:t>
            </a:r>
          </a:p>
          <a:p>
            <a:pPr lvl="1"/>
            <a:r>
              <a:rPr lang="nl-BE" dirty="0"/>
              <a:t>omslag naar API-economie</a:t>
            </a:r>
          </a:p>
          <a:p>
            <a:pPr lvl="1"/>
            <a:r>
              <a:rPr lang="nl-BE" dirty="0"/>
              <a:t>omslag naar </a:t>
            </a:r>
            <a:r>
              <a:rPr lang="nl-BE" dirty="0">
                <a:hlinkClick r:id="rId3"/>
              </a:rPr>
              <a:t>Event </a:t>
            </a:r>
            <a:r>
              <a:rPr lang="nl-BE" dirty="0" err="1">
                <a:hlinkClick r:id="rId3"/>
              </a:rPr>
              <a:t>Driven</a:t>
            </a:r>
            <a:r>
              <a:rPr lang="nl-BE" dirty="0">
                <a:hlinkClick r:id="rId3"/>
              </a:rPr>
              <a:t> Architecture</a:t>
            </a:r>
            <a:r>
              <a:rPr lang="nl-BE" dirty="0"/>
              <a:t> (EDA)</a:t>
            </a:r>
          </a:p>
          <a:p>
            <a:endParaRPr lang="en-BE" dirty="0"/>
          </a:p>
        </p:txBody>
      </p:sp>
    </p:spTree>
    <p:extLst>
      <p:ext uri="{BB962C8B-B14F-4D97-AF65-F5344CB8AC3E}">
        <p14:creationId xmlns:p14="http://schemas.microsoft.com/office/powerpoint/2010/main" val="1905313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DD6-875D-430B-9EA7-DEE9AF838704}"/>
              </a:ext>
            </a:extLst>
          </p:cNvPr>
          <p:cNvSpPr>
            <a:spLocks noGrp="1"/>
          </p:cNvSpPr>
          <p:nvPr>
            <p:ph type="title"/>
          </p:nvPr>
        </p:nvSpPr>
        <p:spPr>
          <a:xfrm>
            <a:off x="838199" y="257545"/>
            <a:ext cx="11240912" cy="1325563"/>
          </a:xfrm>
          <a:noFill/>
        </p:spPr>
        <p:txBody>
          <a:bodyPr/>
          <a:lstStyle/>
          <a:p>
            <a:r>
              <a:rPr lang="fr-BE" dirty="0"/>
              <a:t>API Economy - CBSS &amp; Social Security API Gateway Platform</a:t>
            </a:r>
          </a:p>
        </p:txBody>
      </p:sp>
      <p:grpSp>
        <p:nvGrpSpPr>
          <p:cNvPr id="4" name="Group 3">
            <a:extLst>
              <a:ext uri="{FF2B5EF4-FFF2-40B4-BE49-F238E27FC236}">
                <a16:creationId xmlns:a16="http://schemas.microsoft.com/office/drawing/2014/main" id="{FE84A063-C0CE-4486-870E-23EB1C4748A5}"/>
              </a:ext>
            </a:extLst>
          </p:cNvPr>
          <p:cNvGrpSpPr/>
          <p:nvPr/>
        </p:nvGrpSpPr>
        <p:grpSpPr>
          <a:xfrm>
            <a:off x="1928904" y="1200449"/>
            <a:ext cx="8510495" cy="5247601"/>
            <a:chOff x="1928905" y="1352854"/>
            <a:chExt cx="8110446" cy="4673056"/>
          </a:xfrm>
        </p:grpSpPr>
        <p:sp>
          <p:nvSpPr>
            <p:cNvPr id="5" name="Rechthoek 3">
              <a:extLst>
                <a:ext uri="{FF2B5EF4-FFF2-40B4-BE49-F238E27FC236}">
                  <a16:creationId xmlns:a16="http://schemas.microsoft.com/office/drawing/2014/main" id="{4576878F-C7BD-4959-8334-C565EABFEADD}"/>
                </a:ext>
              </a:extLst>
            </p:cNvPr>
            <p:cNvSpPr/>
            <p:nvPr/>
          </p:nvSpPr>
          <p:spPr>
            <a:xfrm>
              <a:off x="1928906" y="2908527"/>
              <a:ext cx="8110445" cy="3117383"/>
            </a:xfrm>
            <a:prstGeom prst="rect">
              <a:avLst/>
            </a:prstGeom>
            <a:solidFill>
              <a:schemeClr val="bg1"/>
            </a:solid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B7CE8BC6-52ED-4321-A7C4-E421014254E7}"/>
                </a:ext>
              </a:extLst>
            </p:cNvPr>
            <p:cNvSpPr/>
            <p:nvPr/>
          </p:nvSpPr>
          <p:spPr>
            <a:xfrm>
              <a:off x="2044690" y="2985266"/>
              <a:ext cx="953395" cy="2239525"/>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12">
              <a:extLst>
                <a:ext uri="{FF2B5EF4-FFF2-40B4-BE49-F238E27FC236}">
                  <a16:creationId xmlns:a16="http://schemas.microsoft.com/office/drawing/2014/main" id="{DB6E9773-F2C9-45FD-A70C-86970C3D3F2F}"/>
                </a:ext>
              </a:extLst>
            </p:cNvPr>
            <p:cNvSpPr/>
            <p:nvPr/>
          </p:nvSpPr>
          <p:spPr>
            <a:xfrm>
              <a:off x="2082871" y="5456170"/>
              <a:ext cx="981818" cy="470007"/>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prstClr val="white"/>
                  </a:solidFill>
                  <a:effectLst/>
                  <a:uLnTx/>
                  <a:uFillTx/>
                  <a:latin typeface="Calibri" panose="020F0502020204030204"/>
                  <a:ea typeface="+mn-ea"/>
                  <a:cs typeface="+mn-cs"/>
                </a:rPr>
                <a:t>PORTAAL</a:t>
              </a:r>
            </a:p>
          </p:txBody>
        </p:sp>
        <p:sp>
          <p:nvSpPr>
            <p:cNvPr id="8" name="Rechthoek 15">
              <a:extLst>
                <a:ext uri="{FF2B5EF4-FFF2-40B4-BE49-F238E27FC236}">
                  <a16:creationId xmlns:a16="http://schemas.microsoft.com/office/drawing/2014/main" id="{3F7E283F-4F1C-48B0-B69E-0E595994DB53}"/>
                </a:ext>
              </a:extLst>
            </p:cNvPr>
            <p:cNvSpPr/>
            <p:nvPr/>
          </p:nvSpPr>
          <p:spPr>
            <a:xfrm>
              <a:off x="2094352" y="3172692"/>
              <a:ext cx="845763" cy="1292200"/>
            </a:xfrm>
            <a:prstGeom prst="rect">
              <a:avLst/>
            </a:prstGeom>
            <a:solidFill>
              <a:srgbClr val="32C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dans institutions mêmes</a:t>
              </a:r>
            </a:p>
          </p:txBody>
        </p:sp>
        <p:sp>
          <p:nvSpPr>
            <p:cNvPr id="9" name="Rechthoek 16">
              <a:extLst>
                <a:ext uri="{FF2B5EF4-FFF2-40B4-BE49-F238E27FC236}">
                  <a16:creationId xmlns:a16="http://schemas.microsoft.com/office/drawing/2014/main" id="{D5E0646B-1747-4C88-ADE4-A86C90B8FBDC}"/>
                </a:ext>
              </a:extLst>
            </p:cNvPr>
            <p:cNvSpPr/>
            <p:nvPr/>
          </p:nvSpPr>
          <p:spPr>
            <a:xfrm>
              <a:off x="8887785" y="3189964"/>
              <a:ext cx="977398" cy="130263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rPr>
                <a:t>API pour tierce partie (</a:t>
              </a:r>
              <a:r>
                <a:rPr kumimoji="0" lang="fr-BE" sz="1200" b="0" i="0" u="none" strike="noStrike" kern="1200" cap="none" spc="0" normalizeH="0" baseline="0" noProof="0" dirty="0" err="1">
                  <a:ln>
                    <a:noFill/>
                  </a:ln>
                  <a:solidFill>
                    <a:prstClr val="white"/>
                  </a:solidFill>
                  <a:effectLst/>
                  <a:uLnTx/>
                  <a:uFillTx/>
                  <a:latin typeface="Calibri" panose="020F0502020204030204"/>
                  <a:ea typeface="+mn-ea"/>
                  <a:cs typeface="+mn-cs"/>
                </a:rPr>
                <a:t>consen-tement</a:t>
              </a:r>
              <a:r>
                <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rPr>
                <a:t>, autorisation)</a:t>
              </a:r>
            </a:p>
          </p:txBody>
        </p:sp>
        <p:sp>
          <p:nvSpPr>
            <p:cNvPr id="10" name="Rechthoek 17">
              <a:extLst>
                <a:ext uri="{FF2B5EF4-FFF2-40B4-BE49-F238E27FC236}">
                  <a16:creationId xmlns:a16="http://schemas.microsoft.com/office/drawing/2014/main" id="{9BA3FB6C-DA0D-436A-B949-1271977D4EF6}"/>
                </a:ext>
              </a:extLst>
            </p:cNvPr>
            <p:cNvSpPr/>
            <p:nvPr/>
          </p:nvSpPr>
          <p:spPr>
            <a:xfrm>
              <a:off x="7657065" y="3189964"/>
              <a:ext cx="1055812" cy="1304345"/>
            </a:xfrm>
            <a:prstGeom prst="rect">
              <a:avLst/>
            </a:prstGeom>
            <a:solidFill>
              <a:srgbClr val="FD7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pour tierce partie (relation, autorisation)</a:t>
              </a:r>
            </a:p>
          </p:txBody>
        </p:sp>
        <p:sp>
          <p:nvSpPr>
            <p:cNvPr id="11" name="Rechthoek 18">
              <a:extLst>
                <a:ext uri="{FF2B5EF4-FFF2-40B4-BE49-F238E27FC236}">
                  <a16:creationId xmlns:a16="http://schemas.microsoft.com/office/drawing/2014/main" id="{8AC225A8-A9CF-4814-8C76-05AAD3113850}"/>
                </a:ext>
              </a:extLst>
            </p:cNvPr>
            <p:cNvSpPr/>
            <p:nvPr/>
          </p:nvSpPr>
          <p:spPr>
            <a:xfrm>
              <a:off x="4489799" y="3189964"/>
              <a:ext cx="821531" cy="12967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pour les IPSS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(Via BCSS)</a:t>
              </a:r>
            </a:p>
          </p:txBody>
        </p:sp>
        <p:sp>
          <p:nvSpPr>
            <p:cNvPr id="12" name="Rechthoek 19">
              <a:extLst>
                <a:ext uri="{FF2B5EF4-FFF2-40B4-BE49-F238E27FC236}">
                  <a16:creationId xmlns:a16="http://schemas.microsoft.com/office/drawing/2014/main" id="{5DFCC2BA-1195-4EB1-8BF4-F8EEF4A4D1A1}"/>
                </a:ext>
              </a:extLst>
            </p:cNvPr>
            <p:cNvSpPr/>
            <p:nvPr/>
          </p:nvSpPr>
          <p:spPr>
            <a:xfrm>
              <a:off x="6544174" y="3189964"/>
              <a:ext cx="943760" cy="127745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a:ln>
                    <a:noFill/>
                  </a:ln>
                  <a:solidFill>
                    <a:prstClr val="white"/>
                  </a:solidFill>
                  <a:effectLst/>
                  <a:uLnTx/>
                  <a:uFillTx/>
                  <a:latin typeface="Calibri" panose="020F0502020204030204"/>
                  <a:ea typeface="+mn-ea"/>
                  <a:cs typeface="+mn-cs"/>
                </a:rPr>
                <a:t>API pour les pouvoirs publics (no BCSS)</a:t>
              </a:r>
            </a:p>
          </p:txBody>
        </p:sp>
        <p:sp>
          <p:nvSpPr>
            <p:cNvPr id="13" name="Rechthoek 20">
              <a:extLst>
                <a:ext uri="{FF2B5EF4-FFF2-40B4-BE49-F238E27FC236}">
                  <a16:creationId xmlns:a16="http://schemas.microsoft.com/office/drawing/2014/main" id="{50108A5A-E9CD-4450-91E3-EB1121305F7C}"/>
                </a:ext>
              </a:extLst>
            </p:cNvPr>
            <p:cNvSpPr/>
            <p:nvPr/>
          </p:nvSpPr>
          <p:spPr>
            <a:xfrm>
              <a:off x="3218654" y="5347119"/>
              <a:ext cx="4885497" cy="67879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prstClr val="white"/>
                  </a:solidFill>
                  <a:effectLst/>
                  <a:uLnTx/>
                  <a:uFillTx/>
                  <a:latin typeface="Calibri" panose="020F0502020204030204"/>
                  <a:ea typeface="+mn-ea"/>
                  <a:cs typeface="+mn-cs"/>
                </a:rPr>
                <a:t>AUTHORISATION</a:t>
              </a: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BE" sz="1600" b="0" i="0" u="none" strike="noStrike" kern="1200" cap="none" spc="0" normalizeH="0" baseline="0" noProof="0" dirty="0">
                  <a:ln>
                    <a:noFill/>
                  </a:ln>
                  <a:solidFill>
                    <a:prstClr val="white"/>
                  </a:solidFill>
                  <a:effectLst/>
                  <a:uLnTx/>
                  <a:uFillTx/>
                  <a:latin typeface="Calibri" panose="020F0502020204030204"/>
                  <a:ea typeface="+mn-ea"/>
                  <a:cs typeface="+mn-cs"/>
                </a:rPr>
                <a:t>SERVICE &amp; BCSS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fr-BE" sz="1800" b="0" i="0" u="none" strike="noStrike" kern="1200" cap="none" spc="0" normalizeH="0" baseline="0" noProof="0" dirty="0" err="1">
                  <a:ln>
                    <a:noFill/>
                  </a:ln>
                  <a:solidFill>
                    <a:prstClr val="white"/>
                  </a:solidFill>
                  <a:effectLst/>
                  <a:uLnTx/>
                  <a:uFillTx/>
                  <a:latin typeface="Calibri" panose="020F0502020204030204"/>
                  <a:ea typeface="+mn-ea"/>
                  <a:cs typeface="+mn-cs"/>
                </a:rPr>
                <a:t>verwijzingsrepertorium</a:t>
              </a: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fr-BE" sz="1800" b="0" i="0" u="none" strike="noStrike" kern="1200" cap="none" spc="0" normalizeH="0" baseline="0" noProof="0" dirty="0" err="1">
                  <a:ln>
                    <a:noFill/>
                  </a:ln>
                  <a:solidFill>
                    <a:prstClr val="white"/>
                  </a:solidFill>
                  <a:effectLst/>
                  <a:uLnTx/>
                  <a:uFillTx/>
                  <a:latin typeface="Calibri" panose="020F0502020204030204"/>
                  <a:ea typeface="+mn-ea"/>
                  <a:cs typeface="+mn-cs"/>
                </a:rPr>
                <a:t>machtiging</a:t>
              </a: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fr-BE" sz="1800" b="0" i="0" u="none" strike="noStrike" kern="1200" cap="none" spc="0" normalizeH="0" baseline="0" noProof="0" dirty="0" err="1">
                  <a:ln>
                    <a:noFill/>
                  </a:ln>
                  <a:solidFill>
                    <a:prstClr val="white"/>
                  </a:solidFill>
                  <a:effectLst/>
                  <a:uLnTx/>
                  <a:uFillTx/>
                  <a:latin typeface="Calibri" panose="020F0502020204030204"/>
                  <a:ea typeface="+mn-ea"/>
                  <a:cs typeface="+mn-cs"/>
                </a:rPr>
                <a:t>logging</a:t>
              </a:r>
              <a:r>
                <a:rPr kumimoji="0" lang="fr-BE"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pic>
          <p:nvPicPr>
            <p:cNvPr id="14" name="Afbeelding 24" descr="Afbeelding met logo, Lettertype, symbool, Graphics&#10;&#10;Automatisch gegenereerde beschrijving">
              <a:extLst>
                <a:ext uri="{FF2B5EF4-FFF2-40B4-BE49-F238E27FC236}">
                  <a16:creationId xmlns:a16="http://schemas.microsoft.com/office/drawing/2014/main" id="{9716A294-035B-4944-B4E2-E7D2848B5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888" y="4506855"/>
              <a:ext cx="616706" cy="616706"/>
            </a:xfrm>
            <a:prstGeom prst="rect">
              <a:avLst/>
            </a:prstGeom>
          </p:spPr>
        </p:pic>
        <p:pic>
          <p:nvPicPr>
            <p:cNvPr id="15" name="Afbeelding 28" descr="Afbeelding met cirkel, logo, Graphics, Lettertype&#10;&#10;Automatisch gegenereerde beschrijving">
              <a:extLst>
                <a:ext uri="{FF2B5EF4-FFF2-40B4-BE49-F238E27FC236}">
                  <a16:creationId xmlns:a16="http://schemas.microsoft.com/office/drawing/2014/main" id="{4B197038-0206-4325-BBF9-6384D5EFF3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147" y="4580269"/>
              <a:ext cx="526016" cy="526016"/>
            </a:xfrm>
            <a:prstGeom prst="rect">
              <a:avLst/>
            </a:prstGeom>
          </p:spPr>
        </p:pic>
        <p:pic>
          <p:nvPicPr>
            <p:cNvPr id="16" name="Afbeelding 30" descr="Afbeelding met Graphics, Lettertype, logo, grafische vormgeving&#10;&#10;Automatisch gegenereerde beschrijving">
              <a:extLst>
                <a:ext uri="{FF2B5EF4-FFF2-40B4-BE49-F238E27FC236}">
                  <a16:creationId xmlns:a16="http://schemas.microsoft.com/office/drawing/2014/main" id="{8E649B0F-1120-4DA4-A124-812E6F3C7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924" y="4596159"/>
              <a:ext cx="547605" cy="494237"/>
            </a:xfrm>
            <a:prstGeom prst="rect">
              <a:avLst/>
            </a:prstGeom>
          </p:spPr>
        </p:pic>
        <p:pic>
          <p:nvPicPr>
            <p:cNvPr id="17" name="Afbeelding 1024" descr="Afbeelding met Lettertype, Graphics, logo, ontwerp&#10;&#10;Automatisch gegenereerde beschrijving">
              <a:extLst>
                <a:ext uri="{FF2B5EF4-FFF2-40B4-BE49-F238E27FC236}">
                  <a16:creationId xmlns:a16="http://schemas.microsoft.com/office/drawing/2014/main" id="{740FEA18-1D46-42AE-BF39-9F93653C74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340" y="4554167"/>
              <a:ext cx="589435" cy="513445"/>
            </a:xfrm>
            <a:prstGeom prst="rect">
              <a:avLst/>
            </a:prstGeom>
          </p:spPr>
        </p:pic>
        <p:sp>
          <p:nvSpPr>
            <p:cNvPr id="18" name="Tekstvak 1026">
              <a:extLst>
                <a:ext uri="{FF2B5EF4-FFF2-40B4-BE49-F238E27FC236}">
                  <a16:creationId xmlns:a16="http://schemas.microsoft.com/office/drawing/2014/main" id="{1E706EBB-4731-47F6-971E-9F9073EF34CE}"/>
                </a:ext>
              </a:extLst>
            </p:cNvPr>
            <p:cNvSpPr txBox="1"/>
            <p:nvPr/>
          </p:nvSpPr>
          <p:spPr>
            <a:xfrm>
              <a:off x="6595063" y="4075182"/>
              <a:ext cx="1028700" cy="370006"/>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050" b="0" i="0" u="none" strike="noStrike" kern="1200" cap="none" spc="0" normalizeH="0" baseline="0" noProof="0">
                  <a:ln>
                    <a:noFill/>
                  </a:ln>
                  <a:solidFill>
                    <a:prstClr val="white"/>
                  </a:solidFill>
                  <a:effectLst/>
                  <a:uLnTx/>
                  <a:uFillTx/>
                  <a:latin typeface="Calibri" panose="020F0502020204030204"/>
                  <a:ea typeface="+mn-ea"/>
                  <a:cs typeface="+mn-cs"/>
                </a:rPr>
                <a:t>eBOX</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050" b="0" i="0" u="none" strike="noStrike" kern="1200" cap="none" spc="0" normalizeH="0" baseline="0" noProof="0">
                  <a:ln>
                    <a:noFill/>
                  </a:ln>
                  <a:solidFill>
                    <a:prstClr val="white"/>
                  </a:solidFill>
                  <a:effectLst/>
                  <a:uLnTx/>
                  <a:uFillTx/>
                  <a:latin typeface="Calibri" panose="020F0502020204030204"/>
                  <a:ea typeface="+mn-ea"/>
                  <a:cs typeface="+mn-cs"/>
                </a:rPr>
                <a:t>Wallet …</a:t>
              </a:r>
            </a:p>
          </p:txBody>
        </p:sp>
        <p:pic>
          <p:nvPicPr>
            <p:cNvPr id="19" name="Afbeelding 1028" descr="Afbeelding met Graphics, grafische vormgeving, cirkel, Kleurrijkheid&#10;&#10;Automatisch gegenereerde beschrijving">
              <a:extLst>
                <a:ext uri="{FF2B5EF4-FFF2-40B4-BE49-F238E27FC236}">
                  <a16:creationId xmlns:a16="http://schemas.microsoft.com/office/drawing/2014/main" id="{25E8E65E-9D68-40F4-9B5F-9C1BDCED61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3238" y="4554166"/>
              <a:ext cx="588324" cy="578926"/>
            </a:xfrm>
            <a:prstGeom prst="rect">
              <a:avLst/>
            </a:prstGeom>
          </p:spPr>
        </p:pic>
        <p:grpSp>
          <p:nvGrpSpPr>
            <p:cNvPr id="20" name="Group 19">
              <a:extLst>
                <a:ext uri="{FF2B5EF4-FFF2-40B4-BE49-F238E27FC236}">
                  <a16:creationId xmlns:a16="http://schemas.microsoft.com/office/drawing/2014/main" id="{C8AC69B1-BDA1-4BFF-9033-7861C5B26D49}"/>
                </a:ext>
              </a:extLst>
            </p:cNvPr>
            <p:cNvGrpSpPr/>
            <p:nvPr/>
          </p:nvGrpSpPr>
          <p:grpSpPr>
            <a:xfrm>
              <a:off x="3913899" y="1352854"/>
              <a:ext cx="4063060" cy="1543780"/>
              <a:chOff x="768926" y="1393015"/>
              <a:chExt cx="4063060" cy="1543780"/>
            </a:xfrm>
          </p:grpSpPr>
          <p:sp>
            <p:nvSpPr>
              <p:cNvPr id="32" name="Ovaal 4">
                <a:extLst>
                  <a:ext uri="{FF2B5EF4-FFF2-40B4-BE49-F238E27FC236}">
                    <a16:creationId xmlns:a16="http://schemas.microsoft.com/office/drawing/2014/main" id="{538AC311-194A-4A64-973F-431138483C7F}"/>
                  </a:ext>
                </a:extLst>
              </p:cNvPr>
              <p:cNvSpPr/>
              <p:nvPr/>
            </p:nvSpPr>
            <p:spPr>
              <a:xfrm>
                <a:off x="768926" y="1393015"/>
                <a:ext cx="2377663" cy="1130991"/>
              </a:xfrm>
              <a:prstGeom prst="ellipse">
                <a:avLst/>
              </a:prstGeom>
              <a:noFill/>
              <a:ln w="28575">
                <a:solidFill>
                  <a:srgbClr val="E254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al 6">
                <a:extLst>
                  <a:ext uri="{FF2B5EF4-FFF2-40B4-BE49-F238E27FC236}">
                    <a16:creationId xmlns:a16="http://schemas.microsoft.com/office/drawing/2014/main" id="{2E6D04CC-4408-4AD5-A272-E41739D07423}"/>
                  </a:ext>
                </a:extLst>
              </p:cNvPr>
              <p:cNvSpPr/>
              <p:nvPr/>
            </p:nvSpPr>
            <p:spPr>
              <a:xfrm>
                <a:off x="2276633" y="1396245"/>
                <a:ext cx="2463251" cy="1130991"/>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vak 7">
                <a:extLst>
                  <a:ext uri="{FF2B5EF4-FFF2-40B4-BE49-F238E27FC236}">
                    <a16:creationId xmlns:a16="http://schemas.microsoft.com/office/drawing/2014/main" id="{2074E3CB-7DD0-44B1-9804-A299DB24C01D}"/>
                  </a:ext>
                </a:extLst>
              </p:cNvPr>
              <p:cNvSpPr txBox="1"/>
              <p:nvPr/>
            </p:nvSpPr>
            <p:spPr>
              <a:xfrm>
                <a:off x="1076008" y="1780765"/>
                <a:ext cx="1391831" cy="301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E2543C"/>
                    </a:solidFill>
                    <a:effectLst/>
                    <a:uLnTx/>
                    <a:uFillTx/>
                    <a:latin typeface="Calibri" panose="020F0502020204030204"/>
                    <a:ea typeface="+mn-ea"/>
                    <a:cs typeface="+mn-cs"/>
                  </a:rPr>
                  <a:t>PROVIDERS</a:t>
                </a:r>
              </a:p>
            </p:txBody>
          </p:sp>
          <p:sp>
            <p:nvSpPr>
              <p:cNvPr id="35" name="Tekstvak 8">
                <a:extLst>
                  <a:ext uri="{FF2B5EF4-FFF2-40B4-BE49-F238E27FC236}">
                    <a16:creationId xmlns:a16="http://schemas.microsoft.com/office/drawing/2014/main" id="{0D502AD2-94AE-4165-8561-4C3EC5E062FD}"/>
                  </a:ext>
                </a:extLst>
              </p:cNvPr>
              <p:cNvSpPr txBox="1"/>
              <p:nvPr/>
            </p:nvSpPr>
            <p:spPr>
              <a:xfrm>
                <a:off x="3295697" y="1780764"/>
                <a:ext cx="1536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5B9BD5"/>
                    </a:solidFill>
                    <a:effectLst/>
                    <a:uLnTx/>
                    <a:uFillTx/>
                    <a:latin typeface="Calibri" panose="020F0502020204030204"/>
                    <a:ea typeface="+mn-ea"/>
                    <a:cs typeface="+mn-cs"/>
                  </a:rPr>
                  <a:t>CONSUMERS</a:t>
                </a:r>
              </a:p>
            </p:txBody>
          </p:sp>
          <p:sp>
            <p:nvSpPr>
              <p:cNvPr id="36" name="Pijl: omlaag 9">
                <a:extLst>
                  <a:ext uri="{FF2B5EF4-FFF2-40B4-BE49-F238E27FC236}">
                    <a16:creationId xmlns:a16="http://schemas.microsoft.com/office/drawing/2014/main" id="{E0844040-F870-4952-AEAF-30B9B31A3853}"/>
                  </a:ext>
                </a:extLst>
              </p:cNvPr>
              <p:cNvSpPr/>
              <p:nvPr/>
            </p:nvSpPr>
            <p:spPr>
              <a:xfrm>
                <a:off x="1841896" y="2373308"/>
                <a:ext cx="231722" cy="563487"/>
              </a:xfrm>
              <a:prstGeom prst="downArrow">
                <a:avLst/>
              </a:prstGeom>
              <a:solidFill>
                <a:srgbClr val="FD75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Pijl: omlaag 11">
                <a:extLst>
                  <a:ext uri="{FF2B5EF4-FFF2-40B4-BE49-F238E27FC236}">
                    <a16:creationId xmlns:a16="http://schemas.microsoft.com/office/drawing/2014/main" id="{E7CA774A-CF0F-4B37-89CD-0BBF7AC39970}"/>
                  </a:ext>
                </a:extLst>
              </p:cNvPr>
              <p:cNvSpPr/>
              <p:nvPr/>
            </p:nvSpPr>
            <p:spPr>
              <a:xfrm rot="10800000">
                <a:off x="3508258" y="2372897"/>
                <a:ext cx="231722" cy="563487"/>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Afbeelding 1029" descr="Afbeelding met Graphics, grafische vormgeving, cirkel, Kleurrijkheid&#10;&#10;Automatisch gegenereerde beschrijving">
                <a:extLst>
                  <a:ext uri="{FF2B5EF4-FFF2-40B4-BE49-F238E27FC236}">
                    <a16:creationId xmlns:a16="http://schemas.microsoft.com/office/drawing/2014/main" id="{0BFF6327-2332-4D3C-9834-FE1C2444F2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5740" y="1738593"/>
                <a:ext cx="547605" cy="538857"/>
              </a:xfrm>
              <a:prstGeom prst="rect">
                <a:avLst/>
              </a:prstGeom>
            </p:spPr>
          </p:pic>
        </p:grpSp>
        <p:sp>
          <p:nvSpPr>
            <p:cNvPr id="21" name="Rechthoek 14">
              <a:extLst>
                <a:ext uri="{FF2B5EF4-FFF2-40B4-BE49-F238E27FC236}">
                  <a16:creationId xmlns:a16="http://schemas.microsoft.com/office/drawing/2014/main" id="{55595D9D-32B2-46CB-89BD-9BCC421EC327}"/>
                </a:ext>
              </a:extLst>
            </p:cNvPr>
            <p:cNvSpPr/>
            <p:nvPr/>
          </p:nvSpPr>
          <p:spPr>
            <a:xfrm>
              <a:off x="8256494" y="5456169"/>
              <a:ext cx="1630514" cy="470007"/>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a:ln>
                    <a:noFill/>
                  </a:ln>
                  <a:solidFill>
                    <a:prstClr val="white"/>
                  </a:solidFill>
                  <a:effectLst/>
                  <a:uLnTx/>
                  <a:uFillTx/>
                  <a:latin typeface="Calibri" panose="020F0502020204030204"/>
                  <a:ea typeface="+mn-ea"/>
                  <a:cs typeface="+mn-cs"/>
                </a:rPr>
                <a:t>SECURITY &amp; COMPLIANCE</a:t>
              </a:r>
            </a:p>
          </p:txBody>
        </p:sp>
        <p:cxnSp>
          <p:nvCxnSpPr>
            <p:cNvPr id="22" name="Rechte verbindingslijn 1032">
              <a:extLst>
                <a:ext uri="{FF2B5EF4-FFF2-40B4-BE49-F238E27FC236}">
                  <a16:creationId xmlns:a16="http://schemas.microsoft.com/office/drawing/2014/main" id="{D95CB937-BBD9-43B6-8D00-496912894453}"/>
                </a:ext>
              </a:extLst>
            </p:cNvPr>
            <p:cNvCxnSpPr>
              <a:cxnSpLocks/>
            </p:cNvCxnSpPr>
            <p:nvPr/>
          </p:nvCxnSpPr>
          <p:spPr>
            <a:xfrm>
              <a:off x="1928905" y="5324550"/>
              <a:ext cx="8110445" cy="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3" name="Rechthoek 2">
              <a:extLst>
                <a:ext uri="{FF2B5EF4-FFF2-40B4-BE49-F238E27FC236}">
                  <a16:creationId xmlns:a16="http://schemas.microsoft.com/office/drawing/2014/main" id="{87FF3BB9-D50A-4BEA-90A2-AD398932A1FB}"/>
                </a:ext>
              </a:extLst>
            </p:cNvPr>
            <p:cNvSpPr/>
            <p:nvPr/>
          </p:nvSpPr>
          <p:spPr>
            <a:xfrm>
              <a:off x="5388625" y="3189964"/>
              <a:ext cx="943760" cy="12903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de la BCSS pour les IPSS</a:t>
              </a:r>
            </a:p>
          </p:txBody>
        </p:sp>
        <p:sp>
          <p:nvSpPr>
            <p:cNvPr id="24" name="Rechthoek 10">
              <a:extLst>
                <a:ext uri="{FF2B5EF4-FFF2-40B4-BE49-F238E27FC236}">
                  <a16:creationId xmlns:a16="http://schemas.microsoft.com/office/drawing/2014/main" id="{DE153401-3DB7-4896-A09E-2FE3CD234510}"/>
                </a:ext>
              </a:extLst>
            </p:cNvPr>
            <p:cNvSpPr/>
            <p:nvPr/>
          </p:nvSpPr>
          <p:spPr>
            <a:xfrm>
              <a:off x="4422321" y="2984062"/>
              <a:ext cx="1984552" cy="2240751"/>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hthoek 13">
              <a:extLst>
                <a:ext uri="{FF2B5EF4-FFF2-40B4-BE49-F238E27FC236}">
                  <a16:creationId xmlns:a16="http://schemas.microsoft.com/office/drawing/2014/main" id="{28C1A0AE-0E4F-4C2B-9B8E-97542A337E1B}"/>
                </a:ext>
              </a:extLst>
            </p:cNvPr>
            <p:cNvSpPr/>
            <p:nvPr/>
          </p:nvSpPr>
          <p:spPr>
            <a:xfrm>
              <a:off x="6500380" y="2984062"/>
              <a:ext cx="1043042" cy="2240749"/>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hthoek 23">
              <a:extLst>
                <a:ext uri="{FF2B5EF4-FFF2-40B4-BE49-F238E27FC236}">
                  <a16:creationId xmlns:a16="http://schemas.microsoft.com/office/drawing/2014/main" id="{97D117BC-074F-45C3-A615-F817B7916D73}"/>
                </a:ext>
              </a:extLst>
            </p:cNvPr>
            <p:cNvSpPr/>
            <p:nvPr/>
          </p:nvSpPr>
          <p:spPr>
            <a:xfrm>
              <a:off x="7606793" y="2985266"/>
              <a:ext cx="1169928" cy="2239537"/>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hthoek 25">
              <a:extLst>
                <a:ext uri="{FF2B5EF4-FFF2-40B4-BE49-F238E27FC236}">
                  <a16:creationId xmlns:a16="http://schemas.microsoft.com/office/drawing/2014/main" id="{4C5E4490-C8DF-4CEC-80C1-D2499DEF78DA}"/>
                </a:ext>
              </a:extLst>
            </p:cNvPr>
            <p:cNvSpPr/>
            <p:nvPr/>
          </p:nvSpPr>
          <p:spPr>
            <a:xfrm>
              <a:off x="8843326" y="2985266"/>
              <a:ext cx="1071451" cy="2239535"/>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Afbeelding 27" descr="Afbeelding met symbool, lijn, Graphics, Lettertype&#10;&#10;Automatisch gegenereerde beschrijving">
              <a:extLst>
                <a:ext uri="{FF2B5EF4-FFF2-40B4-BE49-F238E27FC236}">
                  <a16:creationId xmlns:a16="http://schemas.microsoft.com/office/drawing/2014/main" id="{60DD4772-104E-4397-98C6-855ED705CC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1635" y="4535343"/>
              <a:ext cx="535486" cy="589450"/>
            </a:xfrm>
            <a:prstGeom prst="rect">
              <a:avLst/>
            </a:prstGeom>
          </p:spPr>
        </p:pic>
        <p:sp>
          <p:nvSpPr>
            <p:cNvPr id="29" name="Rechthoek 1025">
              <a:extLst>
                <a:ext uri="{FF2B5EF4-FFF2-40B4-BE49-F238E27FC236}">
                  <a16:creationId xmlns:a16="http://schemas.microsoft.com/office/drawing/2014/main" id="{2FFFF20C-F59B-473F-B4AF-EA85B09DC43E}"/>
                </a:ext>
              </a:extLst>
            </p:cNvPr>
            <p:cNvSpPr/>
            <p:nvPr/>
          </p:nvSpPr>
          <p:spPr>
            <a:xfrm>
              <a:off x="3064689" y="2985266"/>
              <a:ext cx="1256674" cy="2239531"/>
            </a:xfrm>
            <a:prstGeom prst="rect">
              <a:avLst/>
            </a:prstGeom>
            <a:no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hthoek 1027">
              <a:extLst>
                <a:ext uri="{FF2B5EF4-FFF2-40B4-BE49-F238E27FC236}">
                  <a16:creationId xmlns:a16="http://schemas.microsoft.com/office/drawing/2014/main" id="{CE645EBE-627C-4CF8-80EA-96DE9D5B69BC}"/>
                </a:ext>
              </a:extLst>
            </p:cNvPr>
            <p:cNvSpPr/>
            <p:nvPr/>
          </p:nvSpPr>
          <p:spPr>
            <a:xfrm>
              <a:off x="3140600" y="3172693"/>
              <a:ext cx="1105818" cy="1292758"/>
            </a:xfrm>
            <a:prstGeom prst="rect">
              <a:avLst/>
            </a:prstGeom>
            <a:solidFill>
              <a:srgbClr val="32C2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a:ln>
                    <a:noFill/>
                  </a:ln>
                  <a:solidFill>
                    <a:prstClr val="white"/>
                  </a:solidFill>
                  <a:effectLst/>
                  <a:uLnTx/>
                  <a:uFillTx/>
                  <a:latin typeface="Calibri" panose="020F0502020204030204"/>
                  <a:ea typeface="+mn-ea"/>
                  <a:cs typeface="+mn-cs"/>
                </a:rPr>
                <a:t>API de l’institution pour BREAK OUT</a:t>
              </a:r>
            </a:p>
          </p:txBody>
        </p:sp>
        <p:pic>
          <p:nvPicPr>
            <p:cNvPr id="31" name="Afbeelding 1030" descr="Afbeelding met Graphics, grafische vormgeving, cirkel, Kleurrijkheid&#10;&#10;Automatisch gegenereerde beschrijving">
              <a:extLst>
                <a:ext uri="{FF2B5EF4-FFF2-40B4-BE49-F238E27FC236}">
                  <a16:creationId xmlns:a16="http://schemas.microsoft.com/office/drawing/2014/main" id="{9B186F26-69C6-4A3C-B901-160AD64681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8029" y="4543365"/>
              <a:ext cx="576518" cy="567308"/>
            </a:xfrm>
            <a:prstGeom prst="rect">
              <a:avLst/>
            </a:prstGeom>
          </p:spPr>
        </p:pic>
      </p:grpSp>
    </p:spTree>
    <p:extLst>
      <p:ext uri="{BB962C8B-B14F-4D97-AF65-F5344CB8AC3E}">
        <p14:creationId xmlns:p14="http://schemas.microsoft.com/office/powerpoint/2010/main" val="936660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7931-EFB0-4FD7-A620-9E5F87478B5A}"/>
              </a:ext>
            </a:extLst>
          </p:cNvPr>
          <p:cNvSpPr>
            <a:spLocks noGrp="1"/>
          </p:cNvSpPr>
          <p:nvPr>
            <p:ph type="title"/>
          </p:nvPr>
        </p:nvSpPr>
        <p:spPr/>
        <p:txBody>
          <a:bodyPr/>
          <a:lstStyle/>
          <a:p>
            <a:r>
              <a:rPr lang="en-US" dirty="0"/>
              <a:t>Event-Driven Architecture (EDA)</a:t>
            </a:r>
            <a:endParaRPr lang="en-BE" dirty="0"/>
          </a:p>
        </p:txBody>
      </p:sp>
      <p:sp>
        <p:nvSpPr>
          <p:cNvPr id="3" name="Content Placeholder 2">
            <a:extLst>
              <a:ext uri="{FF2B5EF4-FFF2-40B4-BE49-F238E27FC236}">
                <a16:creationId xmlns:a16="http://schemas.microsoft.com/office/drawing/2014/main" id="{13B33169-C91C-42DF-ACAF-344D87E5E629}"/>
              </a:ext>
            </a:extLst>
          </p:cNvPr>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latin typeface="Arial"/>
              <a:ea typeface="+mn-ea"/>
              <a:cs typeface="+mn-cs"/>
            </a:endParaRPr>
          </a:p>
          <a:p>
            <a:endParaRPr lang="en-BE" dirty="0"/>
          </a:p>
        </p:txBody>
      </p:sp>
      <p:sp>
        <p:nvSpPr>
          <p:cNvPr id="11" name="Rectangle 10">
            <a:extLst>
              <a:ext uri="{FF2B5EF4-FFF2-40B4-BE49-F238E27FC236}">
                <a16:creationId xmlns:a16="http://schemas.microsoft.com/office/drawing/2014/main" id="{D6577975-A178-4343-8FD0-DF861FA15DAE}"/>
              </a:ext>
            </a:extLst>
          </p:cNvPr>
          <p:cNvSpPr/>
          <p:nvPr/>
        </p:nvSpPr>
        <p:spPr>
          <a:xfrm>
            <a:off x="1072444" y="1473200"/>
            <a:ext cx="10047112" cy="5127255"/>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BC7A9AD4-C575-4F84-BD51-FF2B3DA8A3AD}"/>
              </a:ext>
            </a:extLst>
          </p:cNvPr>
          <p:cNvSpPr/>
          <p:nvPr/>
        </p:nvSpPr>
        <p:spPr>
          <a:xfrm>
            <a:off x="1406013" y="1718045"/>
            <a:ext cx="9340645" cy="8678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Event-Driven Architecture (EDA) is  a strong alternative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Managed File Transfer and file driven exchanges as a legacy of mainframe technology</a:t>
            </a:r>
          </a:p>
        </p:txBody>
      </p:sp>
      <p:sp>
        <p:nvSpPr>
          <p:cNvPr id="13" name="Rectangle: Rounded Corners 12">
            <a:extLst>
              <a:ext uri="{FF2B5EF4-FFF2-40B4-BE49-F238E27FC236}">
                <a16:creationId xmlns:a16="http://schemas.microsoft.com/office/drawing/2014/main" id="{10C9DABD-119F-4478-9300-7E694B90D55D}"/>
              </a:ext>
            </a:extLst>
          </p:cNvPr>
          <p:cNvSpPr/>
          <p:nvPr/>
        </p:nvSpPr>
        <p:spPr>
          <a:xfrm>
            <a:off x="1406012" y="4679950"/>
            <a:ext cx="9340645" cy="16323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Event-Driven Architecture (EDA) is an architectural pattern that emphasizes the production, detection, consumption, and reaction to events. In this context, an event is a change in state or a significant occurrence within a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EDA is widely used in various domains, including software systems, microservices, and distributed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C77A4CDC-3A0B-4394-8EE5-A08AF340065F}"/>
              </a:ext>
            </a:extLst>
          </p:cNvPr>
          <p:cNvSpPr/>
          <p:nvPr/>
        </p:nvSpPr>
        <p:spPr>
          <a:xfrm>
            <a:off x="1410932" y="2816733"/>
            <a:ext cx="9340645" cy="16323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Real-Time Updates: Social security systems often involve the processing of various events, such as changes in employment status, updates in personal information, or eligibility criteria.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EDA allows for real-time updates and notifications, ensuring that relevant parties are informed promptly about any changes or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56617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96413" y="2721114"/>
              <a:ext cx="78559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5. Europa</a:t>
              </a:r>
            </a:p>
          </p:txBody>
        </p:sp>
      </p:grpSp>
    </p:spTree>
    <p:extLst>
      <p:ext uri="{BB962C8B-B14F-4D97-AF65-F5344CB8AC3E}">
        <p14:creationId xmlns:p14="http://schemas.microsoft.com/office/powerpoint/2010/main" val="414617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0D2C2C-77BF-4FDC-AF96-D5516E6DA043}"/>
              </a:ext>
            </a:extLst>
          </p:cNvPr>
          <p:cNvSpPr/>
          <p:nvPr/>
        </p:nvSpPr>
        <p:spPr>
          <a:xfrm>
            <a:off x="1072444" y="1473200"/>
            <a:ext cx="10047112" cy="5127255"/>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Rectangle: Rounded Corners 23">
            <a:extLst>
              <a:ext uri="{FF2B5EF4-FFF2-40B4-BE49-F238E27FC236}">
                <a16:creationId xmlns:a16="http://schemas.microsoft.com/office/drawing/2014/main" id="{BF641461-85EF-4CE6-B8D3-035CB37D32B2}"/>
              </a:ext>
            </a:extLst>
          </p:cNvPr>
          <p:cNvSpPr/>
          <p:nvPr/>
        </p:nvSpPr>
        <p:spPr>
          <a:xfrm>
            <a:off x="6345343" y="1840333"/>
            <a:ext cx="3703886" cy="19168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en-BE" dirty="0"/>
          </a:p>
        </p:txBody>
      </p:sp>
      <p:sp>
        <p:nvSpPr>
          <p:cNvPr id="2" name="Title 1"/>
          <p:cNvSpPr>
            <a:spLocks noGrp="1"/>
          </p:cNvSpPr>
          <p:nvPr>
            <p:ph type="title"/>
          </p:nvPr>
        </p:nvSpPr>
        <p:spPr/>
        <p:txBody>
          <a:bodyPr/>
          <a:lstStyle/>
          <a:p>
            <a:r>
              <a:rPr lang="fr-BE" dirty="0"/>
              <a:t>Stakeholders</a:t>
            </a:r>
            <a:endParaRPr lang="en-US" dirty="0"/>
          </a:p>
        </p:txBody>
      </p:sp>
      <p:sp>
        <p:nvSpPr>
          <p:cNvPr id="5" name="Content Placeholder 2"/>
          <p:cNvSpPr txBox="1">
            <a:spLocks/>
          </p:cNvSpPr>
          <p:nvPr/>
        </p:nvSpPr>
        <p:spPr>
          <a:xfrm>
            <a:off x="1975105" y="1555384"/>
            <a:ext cx="7818121" cy="4856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540000" indent="-1800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720000" indent="-180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900000" indent="-180000" algn="l" defTabSz="914400" rtl="0" eaLnBrk="1" latinLnBrk="0" hangingPunct="1">
              <a:lnSpc>
                <a:spcPct val="90000"/>
              </a:lnSpc>
              <a:spcBef>
                <a:spcPts val="500"/>
              </a:spcBef>
              <a:buFontTx/>
              <a:buChar char="-"/>
              <a:defRPr sz="1800" kern="1200">
                <a:solidFill>
                  <a:schemeClr val="tx1"/>
                </a:solidFill>
                <a:latin typeface="+mn-lt"/>
                <a:ea typeface="+mn-ea"/>
                <a:cs typeface="+mn-cs"/>
              </a:defRPr>
            </a:lvl4pPr>
            <a:lvl5pPr marL="1152000" indent="-1800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a:p>
            <a:endParaRPr lang="en-US" dirty="0"/>
          </a:p>
        </p:txBody>
      </p:sp>
      <p:sp>
        <p:nvSpPr>
          <p:cNvPr id="18" name="Rectangle 17"/>
          <p:cNvSpPr/>
          <p:nvPr/>
        </p:nvSpPr>
        <p:spPr>
          <a:xfrm>
            <a:off x="6578084" y="3100622"/>
            <a:ext cx="3283335" cy="461665"/>
          </a:xfrm>
          <a:prstGeom prst="rect">
            <a:avLst/>
          </a:prstGeom>
        </p:spPr>
        <p:txBody>
          <a:bodyPr wrap="none">
            <a:spAutoFit/>
          </a:bodyPr>
          <a:lstStyle/>
          <a:p>
            <a:r>
              <a:rPr lang="fr-BE" sz="2400" dirty="0"/>
              <a:t>&gt; 1 </a:t>
            </a:r>
            <a:r>
              <a:rPr lang="fr-BE" sz="2400" dirty="0" err="1"/>
              <a:t>miljoen</a:t>
            </a:r>
            <a:r>
              <a:rPr lang="fr-BE" sz="2400" dirty="0"/>
              <a:t> </a:t>
            </a:r>
            <a:r>
              <a:rPr lang="fr-BE" sz="2400" dirty="0" err="1"/>
              <a:t>zelfstandigen</a:t>
            </a:r>
            <a:endParaRPr lang="fr-BE" sz="2400" dirty="0"/>
          </a:p>
        </p:txBody>
      </p:sp>
      <p:grpSp>
        <p:nvGrpSpPr>
          <p:cNvPr id="7" name="Group 6">
            <a:extLst>
              <a:ext uri="{FF2B5EF4-FFF2-40B4-BE49-F238E27FC236}">
                <a16:creationId xmlns:a16="http://schemas.microsoft.com/office/drawing/2014/main" id="{36042CC2-88D9-4691-8DBA-CA04A31D8229}"/>
              </a:ext>
            </a:extLst>
          </p:cNvPr>
          <p:cNvGrpSpPr/>
          <p:nvPr/>
        </p:nvGrpSpPr>
        <p:grpSpPr>
          <a:xfrm>
            <a:off x="2175409" y="1840332"/>
            <a:ext cx="3703886" cy="1947427"/>
            <a:chOff x="2224571" y="1840332"/>
            <a:chExt cx="3703886" cy="1947427"/>
          </a:xfrm>
        </p:grpSpPr>
        <p:sp>
          <p:nvSpPr>
            <p:cNvPr id="4" name="Rectangle: Rounded Corners 3">
              <a:extLst>
                <a:ext uri="{FF2B5EF4-FFF2-40B4-BE49-F238E27FC236}">
                  <a16:creationId xmlns:a16="http://schemas.microsoft.com/office/drawing/2014/main" id="{2754046C-2772-48C5-8F16-63B1086D0EAF}"/>
                </a:ext>
              </a:extLst>
            </p:cNvPr>
            <p:cNvSpPr/>
            <p:nvPr/>
          </p:nvSpPr>
          <p:spPr>
            <a:xfrm>
              <a:off x="2224571" y="1840332"/>
              <a:ext cx="3703886" cy="19474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6" name="Group 5">
              <a:extLst>
                <a:ext uri="{FF2B5EF4-FFF2-40B4-BE49-F238E27FC236}">
                  <a16:creationId xmlns:a16="http://schemas.microsoft.com/office/drawing/2014/main" id="{AD834829-9E41-4293-9250-D767BDC6C122}"/>
                </a:ext>
              </a:extLst>
            </p:cNvPr>
            <p:cNvGrpSpPr/>
            <p:nvPr/>
          </p:nvGrpSpPr>
          <p:grpSpPr>
            <a:xfrm>
              <a:off x="2338121" y="1898485"/>
              <a:ext cx="2971454" cy="1663802"/>
              <a:chOff x="2338121" y="1898485"/>
              <a:chExt cx="2971454" cy="1663802"/>
            </a:xfrm>
          </p:grpSpPr>
          <p:sp>
            <p:nvSpPr>
              <p:cNvPr id="11" name="Rectangle 10"/>
              <p:cNvSpPr/>
              <p:nvPr/>
            </p:nvSpPr>
            <p:spPr>
              <a:xfrm>
                <a:off x="2338121" y="3100622"/>
                <a:ext cx="2971454" cy="461665"/>
              </a:xfrm>
              <a:prstGeom prst="rect">
                <a:avLst/>
              </a:prstGeom>
            </p:spPr>
            <p:txBody>
              <a:bodyPr wrap="none">
                <a:spAutoFit/>
              </a:bodyPr>
              <a:lstStyle/>
              <a:p>
                <a:r>
                  <a:rPr lang="fr-BE" sz="2400" dirty="0"/>
                  <a:t>&gt; 11,</a:t>
                </a:r>
                <a:r>
                  <a:rPr lang="en-BE" sz="2400" dirty="0"/>
                  <a:t>8</a:t>
                </a:r>
                <a:r>
                  <a:rPr lang="fr-BE" sz="2400" dirty="0"/>
                  <a:t> </a:t>
                </a:r>
                <a:r>
                  <a:rPr lang="fr-BE" sz="2400" dirty="0" err="1"/>
                  <a:t>miljoen</a:t>
                </a:r>
                <a:r>
                  <a:rPr lang="fr-BE" sz="2400" dirty="0"/>
                  <a:t> burgers</a:t>
                </a:r>
              </a:p>
            </p:txBody>
          </p:sp>
          <p:pic>
            <p:nvPicPr>
              <p:cNvPr id="23" name="Graphic 22" descr="Universal access with solid fill">
                <a:extLst>
                  <a:ext uri="{FF2B5EF4-FFF2-40B4-BE49-F238E27FC236}">
                    <a16:creationId xmlns:a16="http://schemas.microsoft.com/office/drawing/2014/main" id="{DAF80108-5001-4441-B788-3DCB4EECEF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4425" y="1898485"/>
                <a:ext cx="1361594" cy="1361594"/>
              </a:xfrm>
              <a:prstGeom prst="rect">
                <a:avLst/>
              </a:prstGeom>
            </p:spPr>
          </p:pic>
        </p:grpSp>
      </p:grpSp>
      <p:pic>
        <p:nvPicPr>
          <p:cNvPr id="43" name="Graphic 42" descr="Gavel with solid fill">
            <a:extLst>
              <a:ext uri="{FF2B5EF4-FFF2-40B4-BE49-F238E27FC236}">
                <a16:creationId xmlns:a16="http://schemas.microsoft.com/office/drawing/2014/main" id="{77AAC482-ABF8-454C-8FD9-EC582AF1A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7118" y="2122082"/>
            <a:ext cx="914400" cy="914400"/>
          </a:xfrm>
          <a:prstGeom prst="rect">
            <a:avLst/>
          </a:prstGeom>
        </p:spPr>
      </p:pic>
      <p:pic>
        <p:nvPicPr>
          <p:cNvPr id="45" name="Graphic 44" descr="Stethoscope with solid fill">
            <a:extLst>
              <a:ext uri="{FF2B5EF4-FFF2-40B4-BE49-F238E27FC236}">
                <a16:creationId xmlns:a16="http://schemas.microsoft.com/office/drawing/2014/main" id="{AF202E59-C7A8-42BB-A795-62ED3B6D87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59919" y="2122082"/>
            <a:ext cx="914400" cy="914400"/>
          </a:xfrm>
          <a:prstGeom prst="rect">
            <a:avLst/>
          </a:prstGeom>
        </p:spPr>
      </p:pic>
      <p:grpSp>
        <p:nvGrpSpPr>
          <p:cNvPr id="9" name="Group 8">
            <a:extLst>
              <a:ext uri="{FF2B5EF4-FFF2-40B4-BE49-F238E27FC236}">
                <a16:creationId xmlns:a16="http://schemas.microsoft.com/office/drawing/2014/main" id="{627A6BE1-AFCC-4291-965C-A7C381502D84}"/>
              </a:ext>
            </a:extLst>
          </p:cNvPr>
          <p:cNvGrpSpPr/>
          <p:nvPr/>
        </p:nvGrpSpPr>
        <p:grpSpPr>
          <a:xfrm>
            <a:off x="6406017" y="4260501"/>
            <a:ext cx="3628468" cy="1885751"/>
            <a:chOff x="6506352" y="4260502"/>
            <a:chExt cx="3628468" cy="1885751"/>
          </a:xfrm>
        </p:grpSpPr>
        <p:sp>
          <p:nvSpPr>
            <p:cNvPr id="52" name="Rectangle: Rounded Corners 51">
              <a:extLst>
                <a:ext uri="{FF2B5EF4-FFF2-40B4-BE49-F238E27FC236}">
                  <a16:creationId xmlns:a16="http://schemas.microsoft.com/office/drawing/2014/main" id="{10B74DF6-14A7-4E37-97EB-54DE1B3CB2B5}"/>
                </a:ext>
              </a:extLst>
            </p:cNvPr>
            <p:cNvSpPr/>
            <p:nvPr/>
          </p:nvSpPr>
          <p:spPr>
            <a:xfrm>
              <a:off x="6506352" y="4260502"/>
              <a:ext cx="3628468" cy="18857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54" name="Graphic 53" descr="Bank with solid fill">
              <a:extLst>
                <a:ext uri="{FF2B5EF4-FFF2-40B4-BE49-F238E27FC236}">
                  <a16:creationId xmlns:a16="http://schemas.microsoft.com/office/drawing/2014/main" id="{66666721-ADE9-4757-96A8-A3A1101C3B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9918" y="4373621"/>
              <a:ext cx="914400" cy="914400"/>
            </a:xfrm>
            <a:prstGeom prst="rect">
              <a:avLst/>
            </a:prstGeom>
          </p:spPr>
        </p:pic>
        <p:sp>
          <p:nvSpPr>
            <p:cNvPr id="55" name="TextBox 54">
              <a:extLst>
                <a:ext uri="{FF2B5EF4-FFF2-40B4-BE49-F238E27FC236}">
                  <a16:creationId xmlns:a16="http://schemas.microsoft.com/office/drawing/2014/main" id="{88E6DB77-D709-44C8-897B-EC3F7A4D5C62}"/>
                </a:ext>
              </a:extLst>
            </p:cNvPr>
            <p:cNvSpPr txBox="1"/>
            <p:nvPr/>
          </p:nvSpPr>
          <p:spPr>
            <a:xfrm>
              <a:off x="6526189" y="5228355"/>
              <a:ext cx="3501281" cy="830997"/>
            </a:xfrm>
            <a:prstGeom prst="rect">
              <a:avLst/>
            </a:prstGeom>
            <a:noFill/>
          </p:spPr>
          <p:txBody>
            <a:bodyPr wrap="square" rtlCol="0">
              <a:spAutoFit/>
            </a:bodyPr>
            <a:lstStyle/>
            <a:p>
              <a:pPr algn="ctr"/>
              <a:r>
                <a:rPr lang="nl-NL" sz="2400" dirty="0"/>
                <a:t>3.000 actoren belast</a:t>
              </a:r>
            </a:p>
            <a:p>
              <a:pPr algn="ctr"/>
              <a:r>
                <a:rPr lang="nl-NL" sz="2400" dirty="0"/>
                <a:t>met sociale bescherming</a:t>
              </a:r>
            </a:p>
          </p:txBody>
        </p:sp>
      </p:grpSp>
      <p:grpSp>
        <p:nvGrpSpPr>
          <p:cNvPr id="10" name="Group 9">
            <a:extLst>
              <a:ext uri="{FF2B5EF4-FFF2-40B4-BE49-F238E27FC236}">
                <a16:creationId xmlns:a16="http://schemas.microsoft.com/office/drawing/2014/main" id="{D6130E27-89A7-456F-95A4-430D54504351}"/>
              </a:ext>
            </a:extLst>
          </p:cNvPr>
          <p:cNvGrpSpPr/>
          <p:nvPr/>
        </p:nvGrpSpPr>
        <p:grpSpPr>
          <a:xfrm>
            <a:off x="2174969" y="4239102"/>
            <a:ext cx="3703886" cy="1885751"/>
            <a:chOff x="2174969" y="4239102"/>
            <a:chExt cx="3703886" cy="1885751"/>
          </a:xfrm>
        </p:grpSpPr>
        <p:grpSp>
          <p:nvGrpSpPr>
            <p:cNvPr id="8" name="Group 7">
              <a:extLst>
                <a:ext uri="{FF2B5EF4-FFF2-40B4-BE49-F238E27FC236}">
                  <a16:creationId xmlns:a16="http://schemas.microsoft.com/office/drawing/2014/main" id="{5850693F-3365-4C86-8A32-222C864BA39C}"/>
                </a:ext>
              </a:extLst>
            </p:cNvPr>
            <p:cNvGrpSpPr/>
            <p:nvPr/>
          </p:nvGrpSpPr>
          <p:grpSpPr>
            <a:xfrm>
              <a:off x="2174969" y="4239102"/>
              <a:ext cx="3703886" cy="1885751"/>
              <a:chOff x="2225897" y="4260501"/>
              <a:chExt cx="3703886" cy="1885751"/>
            </a:xfrm>
          </p:grpSpPr>
          <p:sp>
            <p:nvSpPr>
              <p:cNvPr id="22" name="Rectangle: Rounded Corners 21">
                <a:extLst>
                  <a:ext uri="{FF2B5EF4-FFF2-40B4-BE49-F238E27FC236}">
                    <a16:creationId xmlns:a16="http://schemas.microsoft.com/office/drawing/2014/main" id="{F73EC4E4-C1C5-487E-9406-01DFA532B062}"/>
                  </a:ext>
                </a:extLst>
              </p:cNvPr>
              <p:cNvSpPr/>
              <p:nvPr/>
            </p:nvSpPr>
            <p:spPr>
              <a:xfrm>
                <a:off x="2225897" y="4260501"/>
                <a:ext cx="3703886" cy="18857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ectangle 14"/>
              <p:cNvSpPr/>
              <p:nvPr/>
            </p:nvSpPr>
            <p:spPr>
              <a:xfrm>
                <a:off x="2367720" y="5409876"/>
                <a:ext cx="2910797" cy="461665"/>
              </a:xfrm>
              <a:prstGeom prst="rect">
                <a:avLst/>
              </a:prstGeom>
            </p:spPr>
            <p:txBody>
              <a:bodyPr wrap="none">
                <a:spAutoFit/>
              </a:bodyPr>
              <a:lstStyle/>
              <a:p>
                <a:r>
                  <a:rPr lang="fr-BE" sz="2400" dirty="0"/>
                  <a:t>&gt; 2</a:t>
                </a:r>
                <a:r>
                  <a:rPr lang="en-BE" sz="2400" dirty="0"/>
                  <a:t>30</a:t>
                </a:r>
                <a:r>
                  <a:rPr lang="fr-BE" sz="2400" dirty="0"/>
                  <a:t>.000 </a:t>
                </a:r>
                <a:r>
                  <a:rPr lang="fr-BE" sz="2400" dirty="0" err="1"/>
                  <a:t>werkgevers</a:t>
                </a:r>
                <a:endParaRPr lang="fr-BE" sz="2400" dirty="0"/>
              </a:p>
            </p:txBody>
          </p:sp>
          <p:pic>
            <p:nvPicPr>
              <p:cNvPr id="47" name="Graphic 46" descr="City with solid fill">
                <a:extLst>
                  <a:ext uri="{FF2B5EF4-FFF2-40B4-BE49-F238E27FC236}">
                    <a16:creationId xmlns:a16="http://schemas.microsoft.com/office/drawing/2014/main" id="{EE05569F-53B1-48BD-A6AC-1F4BDAC2CC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77066" y="4411132"/>
                <a:ext cx="914400" cy="914400"/>
              </a:xfrm>
              <a:prstGeom prst="rect">
                <a:avLst/>
              </a:prstGeom>
            </p:spPr>
          </p:pic>
        </p:grpSp>
        <p:pic>
          <p:nvPicPr>
            <p:cNvPr id="26" name="Image 10" descr="Une image contenant symbole, texte, Police, Rectangle&#10;&#10;Description générée automatiquement">
              <a:extLst>
                <a:ext uri="{FF2B5EF4-FFF2-40B4-BE49-F238E27FC236}">
                  <a16:creationId xmlns:a16="http://schemas.microsoft.com/office/drawing/2014/main" id="{4877FBFC-5720-4E2E-853A-7D68C29A2D5C}"/>
                </a:ext>
              </a:extLst>
            </p:cNvPr>
            <p:cNvPicPr>
              <a:picLocks noChangeAspect="1"/>
            </p:cNvPicPr>
            <p:nvPr/>
          </p:nvPicPr>
          <p:blipFill rotWithShape="1">
            <a:blip r:embed="rId12"/>
            <a:srcRect b="19648"/>
            <a:stretch/>
          </p:blipFill>
          <p:spPr>
            <a:xfrm>
              <a:off x="3946060" y="4398226"/>
              <a:ext cx="1014603" cy="846476"/>
            </a:xfrm>
            <a:prstGeom prst="rect">
              <a:avLst/>
            </a:prstGeom>
          </p:spPr>
        </p:pic>
      </p:grpSp>
    </p:spTree>
    <p:extLst>
      <p:ext uri="{BB962C8B-B14F-4D97-AF65-F5344CB8AC3E}">
        <p14:creationId xmlns:p14="http://schemas.microsoft.com/office/powerpoint/2010/main" val="4201184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3127-9903-4584-B1FB-874547A62F35}"/>
              </a:ext>
            </a:extLst>
          </p:cNvPr>
          <p:cNvSpPr>
            <a:spLocks noGrp="1"/>
          </p:cNvSpPr>
          <p:nvPr>
            <p:ph type="title"/>
          </p:nvPr>
        </p:nvSpPr>
        <p:spPr/>
        <p:txBody>
          <a:bodyPr>
            <a:normAutofit/>
          </a:bodyPr>
          <a:lstStyle/>
          <a:p>
            <a:r>
              <a:rPr lang="nl-BE" dirty="0"/>
              <a:t>Europees kader </a:t>
            </a:r>
          </a:p>
        </p:txBody>
      </p:sp>
      <p:sp>
        <p:nvSpPr>
          <p:cNvPr id="3" name="Content Placeholder 2">
            <a:extLst>
              <a:ext uri="{FF2B5EF4-FFF2-40B4-BE49-F238E27FC236}">
                <a16:creationId xmlns:a16="http://schemas.microsoft.com/office/drawing/2014/main" id="{32A4D181-3035-4794-80E9-91DE7858B34B}"/>
              </a:ext>
            </a:extLst>
          </p:cNvPr>
          <p:cNvSpPr>
            <a:spLocks noGrp="1"/>
          </p:cNvSpPr>
          <p:nvPr>
            <p:ph idx="1"/>
          </p:nvPr>
        </p:nvSpPr>
        <p:spPr/>
        <p:txBody>
          <a:bodyPr>
            <a:normAutofit/>
          </a:bodyPr>
          <a:lstStyle/>
          <a:p>
            <a:r>
              <a:rPr lang="fr-FR" dirty="0"/>
              <a:t>Digital (Identity) </a:t>
            </a:r>
            <a:r>
              <a:rPr lang="fr-FR" dirty="0" err="1"/>
              <a:t>Wallet</a:t>
            </a:r>
            <a:endParaRPr lang="fr-FR" dirty="0"/>
          </a:p>
          <a:p>
            <a:r>
              <a:rPr lang="fr-FR" dirty="0" err="1"/>
              <a:t>Europese</a:t>
            </a:r>
            <a:r>
              <a:rPr lang="fr-FR" dirty="0"/>
              <a:t> </a:t>
            </a:r>
            <a:r>
              <a:rPr lang="fr-FR" dirty="0" err="1"/>
              <a:t>ziekteverzekeringskaart</a:t>
            </a:r>
            <a:endParaRPr lang="en-BE" dirty="0"/>
          </a:p>
          <a:p>
            <a:r>
              <a:rPr lang="fr-FR" dirty="0" err="1"/>
              <a:t>European</a:t>
            </a:r>
            <a:r>
              <a:rPr lang="fr-FR" dirty="0"/>
              <a:t> </a:t>
            </a:r>
            <a:r>
              <a:rPr lang="fr-FR" dirty="0" err="1"/>
              <a:t>Disability</a:t>
            </a:r>
            <a:r>
              <a:rPr lang="fr-FR" dirty="0"/>
              <a:t> </a:t>
            </a:r>
            <a:r>
              <a:rPr lang="fr-FR" dirty="0" err="1"/>
              <a:t>Card</a:t>
            </a:r>
            <a:r>
              <a:rPr lang="fr-FR" dirty="0"/>
              <a:t> (EDC) </a:t>
            </a:r>
            <a:r>
              <a:rPr lang="en-BE" dirty="0" err="1"/>
              <a:t>en</a:t>
            </a:r>
            <a:r>
              <a:rPr lang="en-BE" dirty="0"/>
              <a:t> </a:t>
            </a:r>
            <a:r>
              <a:rPr lang="nl-BE" dirty="0"/>
              <a:t>parkeerkaart voor personen met een handicap</a:t>
            </a:r>
            <a:endParaRPr lang="fr-FR" dirty="0"/>
          </a:p>
          <a:p>
            <a:r>
              <a:rPr lang="fr-FR" dirty="0"/>
              <a:t>Single Digital Gateway</a:t>
            </a:r>
            <a:r>
              <a:rPr lang="en-BE" dirty="0"/>
              <a:t> (SDG)</a:t>
            </a:r>
            <a:endParaRPr lang="fr-FR" dirty="0"/>
          </a:p>
          <a:p>
            <a:r>
              <a:rPr lang="fr-FR" dirty="0" err="1"/>
              <a:t>Electronic</a:t>
            </a:r>
            <a:r>
              <a:rPr lang="fr-FR" dirty="0"/>
              <a:t> Exchange of Social Security Information (EESSI) / Reference </a:t>
            </a:r>
            <a:r>
              <a:rPr lang="fr-FR" dirty="0" err="1"/>
              <a:t>Implementation</a:t>
            </a:r>
            <a:r>
              <a:rPr lang="fr-FR" dirty="0"/>
              <a:t> for a National Applications (RINA)</a:t>
            </a:r>
          </a:p>
          <a:p>
            <a:r>
              <a:rPr lang="fr-FR" dirty="0"/>
              <a:t>Network &amp; Information Security v2  (NIS2)</a:t>
            </a:r>
          </a:p>
          <a:p>
            <a:endParaRPr lang="fr-FR" dirty="0"/>
          </a:p>
          <a:p>
            <a:endParaRPr lang="fr-FR" dirty="0"/>
          </a:p>
          <a:p>
            <a:endParaRPr lang="fr-FR" dirty="0"/>
          </a:p>
          <a:p>
            <a:endParaRPr lang="nl-BE" dirty="0"/>
          </a:p>
        </p:txBody>
      </p:sp>
    </p:spTree>
    <p:extLst>
      <p:ext uri="{BB962C8B-B14F-4D97-AF65-F5344CB8AC3E}">
        <p14:creationId xmlns:p14="http://schemas.microsoft.com/office/powerpoint/2010/main" val="2614251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Digital (Identity) Wallet</a:t>
            </a:r>
          </a:p>
        </p:txBody>
      </p:sp>
      <p:sp>
        <p:nvSpPr>
          <p:cNvPr id="3" name="Content Placeholder 2"/>
          <p:cNvSpPr>
            <a:spLocks noGrp="1"/>
          </p:cNvSpPr>
          <p:nvPr>
            <p:ph idx="1"/>
          </p:nvPr>
        </p:nvSpPr>
        <p:spPr/>
        <p:txBody>
          <a:bodyPr>
            <a:normAutofit/>
          </a:bodyPr>
          <a:lstStyle/>
          <a:p>
            <a:r>
              <a:rPr lang="nl-BE" dirty="0"/>
              <a:t>elke Lidstaat moet gratis een “digitale identiteitsportefeuille” aanbieden </a:t>
            </a:r>
          </a:p>
          <a:p>
            <a:r>
              <a:rPr lang="nl-BE" dirty="0"/>
              <a:t>middel bij uitstek om zich in Europa te identificeren en zich op online overheidsdiensten aan te melden</a:t>
            </a:r>
          </a:p>
          <a:p>
            <a:r>
              <a:rPr lang="nl-BE" dirty="0"/>
              <a:t>de KSZ neemt samen met de FOD BOSA deel aan de uitwerking van de Belgische digitale portefeuille met als doel </a:t>
            </a:r>
            <a:r>
              <a:rPr lang="nl-BE" sz="2000" dirty="0"/>
              <a:t> </a:t>
            </a:r>
          </a:p>
          <a:p>
            <a:pPr lvl="1"/>
            <a:r>
              <a:rPr lang="nl-BE" dirty="0"/>
              <a:t>de authenticatie van de (digitale) identiteit op basis van de authentieke bron Rijksregister </a:t>
            </a:r>
          </a:p>
          <a:p>
            <a:pPr lvl="1"/>
            <a:r>
              <a:rPr lang="nl-BE" dirty="0"/>
              <a:t>de mogelijkheid om digitale bewijsstukken op te laden en op te slaan voor een offline nazicht</a:t>
            </a:r>
          </a:p>
          <a:p>
            <a:pPr lvl="1"/>
            <a:r>
              <a:rPr lang="nl-BE" dirty="0"/>
              <a:t>uitlezen van de informatie door middel van een ondertekende QR-code met ook beschikbaarstelling in Pdf-formaat</a:t>
            </a:r>
          </a:p>
          <a:p>
            <a:pPr lvl="1"/>
            <a:r>
              <a:rPr lang="nl-BE" dirty="0"/>
              <a:t>de toepassing MyGov.be</a:t>
            </a:r>
            <a:r>
              <a:rPr lang="en-BE" dirty="0"/>
              <a:t> </a:t>
            </a:r>
            <a:r>
              <a:rPr lang="fr-FR" dirty="0"/>
              <a:t>(</a:t>
            </a:r>
            <a:r>
              <a:rPr lang="en-BE" dirty="0" err="1"/>
              <a:t>zie</a:t>
            </a:r>
            <a:r>
              <a:rPr lang="fr-FR" dirty="0"/>
              <a:t> infra)</a:t>
            </a:r>
            <a:endParaRPr lang="nl-NL" dirty="0"/>
          </a:p>
          <a:p>
            <a:pPr lvl="2"/>
            <a:endParaRPr lang="en-US" dirty="0"/>
          </a:p>
        </p:txBody>
      </p:sp>
    </p:spTree>
    <p:extLst>
      <p:ext uri="{BB962C8B-B14F-4D97-AF65-F5344CB8AC3E}">
        <p14:creationId xmlns:p14="http://schemas.microsoft.com/office/powerpoint/2010/main" val="2243237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Digital (Identity) Wallet - </a:t>
            </a:r>
            <a:r>
              <a:rPr lang="en-US" dirty="0" err="1"/>
              <a:t>eerste</a:t>
            </a:r>
            <a:r>
              <a:rPr lang="en-US" dirty="0"/>
              <a:t> use cases</a:t>
            </a:r>
          </a:p>
        </p:txBody>
      </p:sp>
      <p:sp>
        <p:nvSpPr>
          <p:cNvPr id="3" name="Content Placeholder 2"/>
          <p:cNvSpPr>
            <a:spLocks noGrp="1"/>
          </p:cNvSpPr>
          <p:nvPr>
            <p:ph idx="1"/>
          </p:nvPr>
        </p:nvSpPr>
        <p:spPr>
          <a:noFill/>
        </p:spPr>
        <p:txBody>
          <a:bodyPr>
            <a:normAutofit/>
          </a:bodyPr>
          <a:lstStyle/>
          <a:p>
            <a:r>
              <a:rPr lang="fr-FR" dirty="0"/>
              <a:t>sociale </a:t>
            </a:r>
            <a:r>
              <a:rPr lang="fr-FR" dirty="0" err="1"/>
              <a:t>zekerheid</a:t>
            </a:r>
            <a:r>
              <a:rPr lang="en-BE" dirty="0"/>
              <a:t> (</a:t>
            </a:r>
            <a:r>
              <a:rPr lang="en-BE" dirty="0" err="1"/>
              <a:t>zie</a:t>
            </a:r>
            <a:r>
              <a:rPr lang="en-BE" dirty="0"/>
              <a:t> infra)</a:t>
            </a:r>
            <a:endParaRPr lang="fr-FR" dirty="0"/>
          </a:p>
          <a:p>
            <a:pPr lvl="1"/>
            <a:r>
              <a:rPr lang="nl-BE" dirty="0"/>
              <a:t>dematerialisatie isi+-kaart</a:t>
            </a:r>
          </a:p>
          <a:p>
            <a:pPr lvl="1"/>
            <a:r>
              <a:rPr lang="nl-BE" dirty="0"/>
              <a:t>sociale statuten </a:t>
            </a:r>
            <a:r>
              <a:rPr lang="nl-BE" dirty="0">
                <a:sym typeface="Wingdings" panose="05000000000000000000" pitchFamily="2" charset="2"/>
              </a:rPr>
              <a:t></a:t>
            </a:r>
            <a:r>
              <a:rPr lang="nl-BE" dirty="0"/>
              <a:t> alternatief voor MyBEnefits  </a:t>
            </a:r>
          </a:p>
          <a:p>
            <a:pPr lvl="1"/>
            <a:r>
              <a:rPr lang="nl-BE" dirty="0"/>
              <a:t>parkeerkaart voor personen met een handicap</a:t>
            </a:r>
          </a:p>
          <a:p>
            <a:r>
              <a:rPr lang="nl-BE" dirty="0"/>
              <a:t>domein van de gezondheid </a:t>
            </a:r>
          </a:p>
          <a:p>
            <a:pPr lvl="1"/>
            <a:r>
              <a:rPr lang="nl-BE" dirty="0"/>
              <a:t>bestaande Covid-certificaten (test/herstel/vaccinatie)</a:t>
            </a:r>
          </a:p>
          <a:p>
            <a:r>
              <a:rPr lang="nl-BE" dirty="0"/>
              <a:t>Europees niveau </a:t>
            </a:r>
          </a:p>
          <a:p>
            <a:pPr lvl="1"/>
            <a:r>
              <a:rPr lang="nl-BE" dirty="0"/>
              <a:t>European Health Insurance Card (EHIC)</a:t>
            </a:r>
          </a:p>
          <a:p>
            <a:pPr lvl="1"/>
            <a:r>
              <a:rPr lang="nl-BE" dirty="0"/>
              <a:t>European </a:t>
            </a:r>
            <a:r>
              <a:rPr lang="nl-BE" dirty="0" err="1"/>
              <a:t>Disability</a:t>
            </a:r>
            <a:r>
              <a:rPr lang="nl-BE" dirty="0"/>
              <a:t> Card (EDC)</a:t>
            </a:r>
          </a:p>
          <a:p>
            <a:r>
              <a:rPr lang="nl-BE" dirty="0"/>
              <a:t>wereldniveau</a:t>
            </a:r>
          </a:p>
          <a:p>
            <a:pPr lvl="1"/>
            <a:r>
              <a:rPr lang="nl-BE" dirty="0"/>
              <a:t>vaccinatie-attesten (Wereldgezondheidsorganisatie (WGO))</a:t>
            </a:r>
          </a:p>
        </p:txBody>
      </p:sp>
    </p:spTree>
    <p:extLst>
      <p:ext uri="{BB962C8B-B14F-4D97-AF65-F5344CB8AC3E}">
        <p14:creationId xmlns:p14="http://schemas.microsoft.com/office/powerpoint/2010/main" val="1972237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Digitalisering van de EZVK</a:t>
            </a:r>
            <a:r>
              <a:rPr lang="nl-BE" dirty="0">
                <a:highlight>
                  <a:srgbClr val="FFFF00"/>
                </a:highlight>
              </a:rPr>
              <a:t> </a:t>
            </a:r>
            <a:endParaRPr lang="en-US" dirty="0"/>
          </a:p>
        </p:txBody>
      </p:sp>
      <p:sp>
        <p:nvSpPr>
          <p:cNvPr id="3" name="Content Placeholder 2"/>
          <p:cNvSpPr>
            <a:spLocks noGrp="1"/>
          </p:cNvSpPr>
          <p:nvPr>
            <p:ph idx="1"/>
          </p:nvPr>
        </p:nvSpPr>
        <p:spPr>
          <a:xfrm>
            <a:off x="838200" y="1689100"/>
            <a:ext cx="10515600" cy="4911355"/>
          </a:xfrm>
        </p:spPr>
        <p:txBody>
          <a:bodyPr>
            <a:normAutofit/>
          </a:bodyPr>
          <a:lstStyle/>
          <a:p>
            <a:r>
              <a:rPr lang="nl-NL" dirty="0"/>
              <a:t>EZVK garandeert EU-burgers bij verblijf in andere lidstaat medisch noodzakelijke openbare gezondheidszorg aan dezelfde kost als waren ze verzekerd in die lidstaat</a:t>
            </a:r>
          </a:p>
          <a:p>
            <a:r>
              <a:rPr lang="nl-NL" dirty="0"/>
              <a:t>actuele problemen</a:t>
            </a:r>
          </a:p>
          <a:p>
            <a:pPr lvl="1"/>
            <a:r>
              <a:rPr lang="nl-NL" dirty="0"/>
              <a:t>verzekeringstarieven niet gegarandeerd op het moment van zorgverlening</a:t>
            </a:r>
          </a:p>
          <a:p>
            <a:pPr lvl="1"/>
            <a:r>
              <a:rPr lang="nl-NL" dirty="0"/>
              <a:t>wanneer kaart vergeten</a:t>
            </a:r>
            <a:r>
              <a:rPr lang="en-BE" dirty="0"/>
              <a:t>, </a:t>
            </a:r>
            <a:r>
              <a:rPr lang="nl-NL" dirty="0"/>
              <a:t>geen mogelijkheid om elektronische EZVK te downloaden</a:t>
            </a:r>
          </a:p>
          <a:p>
            <a:pPr lvl="1"/>
            <a:r>
              <a:rPr lang="nl-NL" dirty="0"/>
              <a:t>242 miljoen papieren/plastic </a:t>
            </a:r>
            <a:r>
              <a:rPr lang="nl-NL" dirty="0" err="1"/>
              <a:t>EZVK's</a:t>
            </a:r>
            <a:r>
              <a:rPr lang="nl-NL" dirty="0"/>
              <a:t> in omloop </a:t>
            </a:r>
            <a:r>
              <a:rPr lang="en-BE" dirty="0"/>
              <a:t>per </a:t>
            </a:r>
            <a:r>
              <a:rPr lang="en-BE" dirty="0" err="1"/>
              <a:t>jaar</a:t>
            </a:r>
            <a:r>
              <a:rPr lang="en-BE" dirty="0"/>
              <a:t> </a:t>
            </a:r>
            <a:br>
              <a:rPr lang="en-BE" dirty="0"/>
            </a:br>
            <a:r>
              <a:rPr lang="en-BE" dirty="0">
                <a:sym typeface="Wingdings" panose="05000000000000000000" pitchFamily="2" charset="2"/>
              </a:rPr>
              <a:t></a:t>
            </a:r>
            <a:r>
              <a:rPr lang="nl-NL" dirty="0"/>
              <a:t> enorme kosten en impact op het milieu</a:t>
            </a:r>
          </a:p>
          <a:p>
            <a:pPr lvl="1"/>
            <a:r>
              <a:rPr lang="nl-NL" dirty="0"/>
              <a:t>huidige papieren/plastic EZVK is fraudegevoelig</a:t>
            </a:r>
          </a:p>
          <a:p>
            <a:pPr lvl="1"/>
            <a:r>
              <a:rPr lang="nl-NL" dirty="0"/>
              <a:t>een digitale EZVK binnen het EUDI Wallet ecosysteem wordt uitgewerkt binnen het DC4EU-consortium</a:t>
            </a:r>
            <a:r>
              <a:rPr lang="en-BE" dirty="0"/>
              <a:t>  </a:t>
            </a:r>
            <a:r>
              <a:rPr lang="nl-NL" dirty="0"/>
              <a:t> </a:t>
            </a:r>
            <a:r>
              <a:rPr lang="en-BE" dirty="0">
                <a:sym typeface="Wingdings" panose="05000000000000000000" pitchFamily="2" charset="2"/>
              </a:rPr>
              <a:t> </a:t>
            </a:r>
            <a:r>
              <a:rPr lang="nl-NL" dirty="0"/>
              <a:t>niet vóór 2029 beschikbaar zijn</a:t>
            </a:r>
            <a:br>
              <a:rPr lang="en-BE" dirty="0"/>
            </a:br>
            <a:r>
              <a:rPr lang="en-BE" dirty="0">
                <a:sym typeface="Wingdings" panose="05000000000000000000" pitchFamily="2" charset="2"/>
              </a:rPr>
              <a:t> </a:t>
            </a:r>
            <a:r>
              <a:rPr lang="nl-NL" dirty="0"/>
              <a:t>niet iedereen zal gebruik maken van de digitale portefeuille</a:t>
            </a:r>
            <a:endParaRPr lang="en-BE" dirty="0"/>
          </a:p>
          <a:p>
            <a:r>
              <a:rPr lang="nl-NL" dirty="0"/>
              <a:t>nood aan een snellere digitale alternatieve, complementaire en permanente oplossing</a:t>
            </a:r>
          </a:p>
        </p:txBody>
      </p:sp>
    </p:spTree>
    <p:extLst>
      <p:ext uri="{BB962C8B-B14F-4D97-AF65-F5344CB8AC3E}">
        <p14:creationId xmlns:p14="http://schemas.microsoft.com/office/powerpoint/2010/main" val="766673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Digitalisering van de EZVK</a:t>
            </a:r>
            <a:endParaRPr lang="en-US" dirty="0"/>
          </a:p>
        </p:txBody>
      </p:sp>
      <p:sp>
        <p:nvSpPr>
          <p:cNvPr id="3" name="Content Placeholder 2"/>
          <p:cNvSpPr>
            <a:spLocks noGrp="1"/>
          </p:cNvSpPr>
          <p:nvPr>
            <p:ph idx="1"/>
          </p:nvPr>
        </p:nvSpPr>
        <p:spPr>
          <a:xfrm>
            <a:off x="838200" y="1689100"/>
            <a:ext cx="10515600" cy="4911355"/>
          </a:xfrm>
        </p:spPr>
        <p:txBody>
          <a:bodyPr>
            <a:normAutofit/>
          </a:bodyPr>
          <a:lstStyle/>
          <a:p>
            <a:r>
              <a:rPr lang="nl-NL" dirty="0"/>
              <a:t>KSZ trekt samen met de Europese Commissie</a:t>
            </a:r>
            <a:r>
              <a:rPr lang="en-BE" dirty="0"/>
              <a:t> (EC)</a:t>
            </a:r>
            <a:r>
              <a:rPr lang="nl-NL" dirty="0"/>
              <a:t> de “</a:t>
            </a:r>
            <a:r>
              <a:rPr lang="en-IE" dirty="0"/>
              <a:t>Ad-hoc group </a:t>
            </a:r>
            <a:r>
              <a:rPr lang="en-BE" dirty="0"/>
              <a:t>(AHG) </a:t>
            </a:r>
            <a:r>
              <a:rPr lang="en-IE" dirty="0"/>
              <a:t>on the digitalisation of the </a:t>
            </a:r>
            <a:r>
              <a:rPr lang="en-US" dirty="0"/>
              <a:t>European Health Insurance Card</a:t>
            </a:r>
            <a:r>
              <a:rPr lang="en-BE" dirty="0"/>
              <a:t> (</a:t>
            </a:r>
            <a:r>
              <a:rPr lang="en-US" dirty="0"/>
              <a:t>EHIC</a:t>
            </a:r>
            <a:r>
              <a:rPr lang="en-BE" dirty="0"/>
              <a:t>)</a:t>
            </a:r>
            <a:r>
              <a:rPr lang="en-IE" dirty="0"/>
              <a:t>”</a:t>
            </a:r>
            <a:endParaRPr lang="nl-NL" strike="sngStrike" dirty="0"/>
          </a:p>
          <a:p>
            <a:r>
              <a:rPr lang="en-IE" dirty="0"/>
              <a:t>AHG </a:t>
            </a:r>
            <a:r>
              <a:rPr lang="en-IE" dirty="0" err="1"/>
              <a:t>heeft</a:t>
            </a:r>
            <a:r>
              <a:rPr lang="en-IE" dirty="0"/>
              <a:t> de business- </a:t>
            </a:r>
            <a:r>
              <a:rPr lang="en-IE" dirty="0" err="1"/>
              <a:t>en</a:t>
            </a:r>
            <a:r>
              <a:rPr lang="en-IE" dirty="0"/>
              <a:t> </a:t>
            </a:r>
            <a:r>
              <a:rPr lang="en-IE" dirty="0" err="1"/>
              <a:t>technische</a:t>
            </a:r>
            <a:r>
              <a:rPr lang="en-IE" dirty="0"/>
              <a:t> specificities </a:t>
            </a:r>
            <a:r>
              <a:rPr lang="en-IE" dirty="0" err="1"/>
              <a:t>voor</a:t>
            </a:r>
            <a:r>
              <a:rPr lang="en-IE" dirty="0"/>
              <a:t> </a:t>
            </a:r>
            <a:r>
              <a:rPr lang="en-IE" dirty="0" err="1"/>
              <a:t>een</a:t>
            </a:r>
            <a:r>
              <a:rPr lang="en-IE" dirty="0"/>
              <a:t> </a:t>
            </a:r>
            <a:r>
              <a:rPr lang="en-IE" dirty="0" err="1"/>
              <a:t>alternatieve</a:t>
            </a:r>
            <a:r>
              <a:rPr lang="en-IE" dirty="0"/>
              <a:t> </a:t>
            </a:r>
            <a:r>
              <a:rPr lang="en-IE" dirty="0" err="1"/>
              <a:t>oplossing</a:t>
            </a:r>
            <a:r>
              <a:rPr lang="en-IE" dirty="0"/>
              <a:t> </a:t>
            </a:r>
            <a:r>
              <a:rPr lang="en-IE" dirty="0" err="1"/>
              <a:t>neergelegd</a:t>
            </a:r>
            <a:endParaRPr lang="en-IE" dirty="0"/>
          </a:p>
          <a:p>
            <a:r>
              <a:rPr lang="en-IE" dirty="0" err="1"/>
              <a:t>Belgische</a:t>
            </a:r>
            <a:r>
              <a:rPr lang="en-IE" dirty="0"/>
              <a:t> </a:t>
            </a:r>
            <a:r>
              <a:rPr lang="en-IE" dirty="0" err="1"/>
              <a:t>verzekeringsinstellingen</a:t>
            </a:r>
            <a:r>
              <a:rPr lang="en-IE" dirty="0"/>
              <a:t> </a:t>
            </a:r>
            <a:r>
              <a:rPr lang="en-IE" dirty="0" err="1"/>
              <a:t>zijn</a:t>
            </a:r>
            <a:r>
              <a:rPr lang="en-IE" dirty="0"/>
              <a:t> </a:t>
            </a:r>
            <a:r>
              <a:rPr lang="en-IE" dirty="0" err="1"/>
              <a:t>vragende</a:t>
            </a:r>
            <a:r>
              <a:rPr lang="en-IE" dirty="0"/>
              <a:t> </a:t>
            </a:r>
            <a:r>
              <a:rPr lang="en-IE" dirty="0" err="1"/>
              <a:t>partij</a:t>
            </a:r>
            <a:r>
              <a:rPr lang="en-IE" dirty="0"/>
              <a:t> </a:t>
            </a:r>
            <a:r>
              <a:rPr lang="en-IE" dirty="0" err="1"/>
              <a:t>voor</a:t>
            </a:r>
            <a:r>
              <a:rPr lang="en-IE" dirty="0"/>
              <a:t> </a:t>
            </a:r>
            <a:r>
              <a:rPr lang="en-IE" dirty="0" err="1"/>
              <a:t>een</a:t>
            </a:r>
            <a:r>
              <a:rPr lang="en-IE" dirty="0"/>
              <a:t> </a:t>
            </a:r>
            <a:r>
              <a:rPr lang="en-IE" dirty="0" err="1"/>
              <a:t>digitale</a:t>
            </a:r>
            <a:r>
              <a:rPr lang="en-IE" dirty="0"/>
              <a:t> </a:t>
            </a:r>
            <a:r>
              <a:rPr lang="en-IE" dirty="0" err="1"/>
              <a:t>versie</a:t>
            </a:r>
            <a:r>
              <a:rPr lang="en-IE" dirty="0"/>
              <a:t> die cross-border </a:t>
            </a:r>
            <a:r>
              <a:rPr lang="en-IE" dirty="0" err="1"/>
              <a:t>erkend</a:t>
            </a:r>
            <a:r>
              <a:rPr lang="en-IE" dirty="0"/>
              <a:t> </a:t>
            </a:r>
            <a:r>
              <a:rPr lang="en-IE" dirty="0" err="1"/>
              <a:t>wordt</a:t>
            </a:r>
            <a:endParaRPr lang="en-IE" dirty="0"/>
          </a:p>
          <a:p>
            <a:r>
              <a:rPr lang="en-IE" dirty="0" err="1"/>
              <a:t>België</a:t>
            </a:r>
            <a:r>
              <a:rPr lang="en-IE" dirty="0"/>
              <a:t> </a:t>
            </a:r>
            <a:r>
              <a:rPr lang="en-IE" dirty="0" err="1"/>
              <a:t>gaat</a:t>
            </a:r>
            <a:r>
              <a:rPr lang="en-IE" dirty="0"/>
              <a:t> </a:t>
            </a:r>
            <a:r>
              <a:rPr lang="en-IE" dirty="0" err="1"/>
              <a:t>alvast</a:t>
            </a:r>
            <a:r>
              <a:rPr lang="en-IE" dirty="0"/>
              <a:t> de </a:t>
            </a:r>
            <a:r>
              <a:rPr lang="en-IE" dirty="0" err="1"/>
              <a:t>uitgifte</a:t>
            </a:r>
            <a:r>
              <a:rPr lang="en-IE" dirty="0"/>
              <a:t> van </a:t>
            </a:r>
            <a:r>
              <a:rPr lang="en-BE" dirty="0"/>
              <a:t>het</a:t>
            </a:r>
            <a:r>
              <a:rPr lang="en-IE" dirty="0"/>
              <a:t> </a:t>
            </a:r>
            <a:r>
              <a:rPr lang="en-BE" dirty="0"/>
              <a:t>“</a:t>
            </a:r>
            <a:r>
              <a:rPr lang="en-IE" dirty="0"/>
              <a:t>Provisional Replacement Certificate</a:t>
            </a:r>
            <a:r>
              <a:rPr lang="en-BE" dirty="0"/>
              <a:t>”</a:t>
            </a:r>
            <a:r>
              <a:rPr lang="en-IE" dirty="0"/>
              <a:t> </a:t>
            </a:r>
            <a:r>
              <a:rPr lang="en-BE" dirty="0"/>
              <a:t>(</a:t>
            </a:r>
            <a:r>
              <a:rPr lang="en-IE" dirty="0"/>
              <a:t>PRC) </a:t>
            </a:r>
            <a:r>
              <a:rPr lang="en-IE" dirty="0" err="1"/>
              <a:t>digitaliseren</a:t>
            </a:r>
            <a:r>
              <a:rPr lang="en-IE" dirty="0"/>
              <a:t> conform de specificities</a:t>
            </a:r>
            <a:r>
              <a:rPr lang="en-BE" dirty="0"/>
              <a:t> van de AHG</a:t>
            </a:r>
            <a:endParaRPr lang="en-IE" strike="sngStrike" dirty="0"/>
          </a:p>
          <a:p>
            <a:pPr lvl="1"/>
            <a:r>
              <a:rPr lang="en-BE" dirty="0"/>
              <a:t>e-</a:t>
            </a:r>
            <a:r>
              <a:rPr lang="nl-NL" dirty="0"/>
              <a:t>PRC </a:t>
            </a:r>
            <a:r>
              <a:rPr lang="en-BE" dirty="0">
                <a:sym typeface="Wingdings" panose="05000000000000000000" pitchFamily="2" charset="2"/>
              </a:rPr>
              <a:t></a:t>
            </a:r>
            <a:r>
              <a:rPr lang="en-BE" dirty="0"/>
              <a:t> </a:t>
            </a:r>
            <a:r>
              <a:rPr lang="nl-NL" dirty="0"/>
              <a:t>een elektronisch PDF-document verrijkt met een QR-code die de gegevens bevat die ook zichtbaar op het PDF-document staan en digitaal ondertekend zijn</a:t>
            </a:r>
          </a:p>
          <a:p>
            <a:pPr lvl="1"/>
            <a:r>
              <a:rPr lang="nl-NL" dirty="0"/>
              <a:t>samenwerking </a:t>
            </a:r>
            <a:endParaRPr lang="en-BE" dirty="0"/>
          </a:p>
          <a:p>
            <a:pPr lvl="2"/>
            <a:r>
              <a:rPr lang="nl-NL" dirty="0"/>
              <a:t>met de EC voor het gebruik van de EESSI-</a:t>
            </a:r>
            <a:r>
              <a:rPr lang="nl-NL" dirty="0" err="1"/>
              <a:t>Institution</a:t>
            </a:r>
            <a:r>
              <a:rPr lang="nl-NL" dirty="0"/>
              <a:t> </a:t>
            </a:r>
            <a:r>
              <a:rPr lang="nl-NL" dirty="0" err="1"/>
              <a:t>Repository</a:t>
            </a:r>
            <a:r>
              <a:rPr lang="nl-NL" dirty="0"/>
              <a:t> als “trust </a:t>
            </a:r>
            <a:r>
              <a:rPr lang="nl-NL" dirty="0" err="1"/>
              <a:t>registry</a:t>
            </a:r>
            <a:r>
              <a:rPr lang="nl-NL" dirty="0"/>
              <a:t>” (PKI-infrastructuur)</a:t>
            </a:r>
          </a:p>
          <a:p>
            <a:pPr lvl="2"/>
            <a:r>
              <a:rPr lang="nl-NL" dirty="0"/>
              <a:t>met de FOD BOSA voor opname e-PRC in MyGov.be en scannen en valideren van de QR-code</a:t>
            </a:r>
          </a:p>
          <a:p>
            <a:r>
              <a:rPr lang="nl-NL" dirty="0"/>
              <a:t>streefdatum uitrol in productie: 1 januari 2026</a:t>
            </a:r>
            <a:endParaRPr lang="en-IE" dirty="0"/>
          </a:p>
          <a:p>
            <a:pPr lvl="1"/>
            <a:endParaRPr lang="en-IE" dirty="0"/>
          </a:p>
          <a:p>
            <a:endParaRPr lang="en-IE" dirty="0"/>
          </a:p>
        </p:txBody>
      </p:sp>
    </p:spTree>
    <p:extLst>
      <p:ext uri="{BB962C8B-B14F-4D97-AF65-F5344CB8AC3E}">
        <p14:creationId xmlns:p14="http://schemas.microsoft.com/office/powerpoint/2010/main" val="521361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Digitalisering van de EZVK</a:t>
            </a:r>
            <a:endParaRPr lang="en-US" dirty="0"/>
          </a:p>
        </p:txBody>
      </p:sp>
      <p:sp>
        <p:nvSpPr>
          <p:cNvPr id="4" name="Content Placeholder 3">
            <a:extLst>
              <a:ext uri="{FF2B5EF4-FFF2-40B4-BE49-F238E27FC236}">
                <a16:creationId xmlns:a16="http://schemas.microsoft.com/office/drawing/2014/main" id="{E4DCCFB0-2F25-4A2C-90A0-9711F51E7ACF}"/>
              </a:ext>
            </a:extLst>
          </p:cNvPr>
          <p:cNvSpPr>
            <a:spLocks noGrp="1"/>
          </p:cNvSpPr>
          <p:nvPr>
            <p:ph idx="1"/>
          </p:nvPr>
        </p:nvSpPr>
        <p:spPr/>
        <p:txBody>
          <a:bodyPr/>
          <a:lstStyle/>
          <a:p>
            <a:r>
              <a:rPr lang="nl-BE" dirty="0"/>
              <a:t>aanmaak van het PDF-document met getekende QR-code</a:t>
            </a:r>
            <a:endParaRPr lang="en-BE" dirty="0"/>
          </a:p>
        </p:txBody>
      </p:sp>
      <p:pic>
        <p:nvPicPr>
          <p:cNvPr id="5" name="Content Placeholder 4">
            <a:extLst>
              <a:ext uri="{FF2B5EF4-FFF2-40B4-BE49-F238E27FC236}">
                <a16:creationId xmlns:a16="http://schemas.microsoft.com/office/drawing/2014/main" id="{9B7C5787-B90B-4185-9E8B-C32DC23E69D7}"/>
              </a:ext>
            </a:extLst>
          </p:cNvPr>
          <p:cNvPicPr>
            <a:picLocks noChangeAspect="1"/>
          </p:cNvPicPr>
          <p:nvPr/>
        </p:nvPicPr>
        <p:blipFill>
          <a:blip r:embed="rId3"/>
          <a:stretch>
            <a:fillRect/>
          </a:stretch>
        </p:blipFill>
        <p:spPr>
          <a:xfrm>
            <a:off x="2059880" y="2107301"/>
            <a:ext cx="7408850" cy="4398052"/>
          </a:xfrm>
          <a:prstGeom prst="rect">
            <a:avLst/>
          </a:prstGeom>
          <a:solidFill>
            <a:schemeClr val="accent5">
              <a:lumMod val="20000"/>
              <a:lumOff val="80000"/>
            </a:schemeClr>
          </a:solidFill>
        </p:spPr>
      </p:pic>
    </p:spTree>
    <p:extLst>
      <p:ext uri="{BB962C8B-B14F-4D97-AF65-F5344CB8AC3E}">
        <p14:creationId xmlns:p14="http://schemas.microsoft.com/office/powerpoint/2010/main" val="1617335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NL" dirty="0"/>
              <a:t>Digitalisering van de EZVK</a:t>
            </a:r>
            <a:endParaRPr lang="en-US" dirty="0"/>
          </a:p>
        </p:txBody>
      </p:sp>
      <p:sp>
        <p:nvSpPr>
          <p:cNvPr id="4" name="Content Placeholder 3">
            <a:extLst>
              <a:ext uri="{FF2B5EF4-FFF2-40B4-BE49-F238E27FC236}">
                <a16:creationId xmlns:a16="http://schemas.microsoft.com/office/drawing/2014/main" id="{E4DCCFB0-2F25-4A2C-90A0-9711F51E7ACF}"/>
              </a:ext>
            </a:extLst>
          </p:cNvPr>
          <p:cNvSpPr>
            <a:spLocks noGrp="1"/>
          </p:cNvSpPr>
          <p:nvPr>
            <p:ph idx="1"/>
          </p:nvPr>
        </p:nvSpPr>
        <p:spPr/>
        <p:txBody>
          <a:bodyPr/>
          <a:lstStyle/>
          <a:p>
            <a:r>
              <a:rPr lang="nl-BE" dirty="0"/>
              <a:t>validatieproces</a:t>
            </a:r>
            <a:endParaRPr lang="en-BE" dirty="0"/>
          </a:p>
        </p:txBody>
      </p:sp>
      <p:pic>
        <p:nvPicPr>
          <p:cNvPr id="5" name="Picture 4">
            <a:extLst>
              <a:ext uri="{FF2B5EF4-FFF2-40B4-BE49-F238E27FC236}">
                <a16:creationId xmlns:a16="http://schemas.microsoft.com/office/drawing/2014/main" id="{E13F61CA-2D5D-407D-91C3-E215DFDB7DFD}"/>
              </a:ext>
            </a:extLst>
          </p:cNvPr>
          <p:cNvPicPr>
            <a:picLocks noChangeAspect="1"/>
          </p:cNvPicPr>
          <p:nvPr/>
        </p:nvPicPr>
        <p:blipFill>
          <a:blip r:embed="rId3"/>
          <a:stretch>
            <a:fillRect/>
          </a:stretch>
        </p:blipFill>
        <p:spPr>
          <a:xfrm>
            <a:off x="1157232" y="2445482"/>
            <a:ext cx="10352187" cy="3139530"/>
          </a:xfrm>
          <a:prstGeom prst="rect">
            <a:avLst/>
          </a:prstGeom>
        </p:spPr>
      </p:pic>
    </p:spTree>
    <p:extLst>
      <p:ext uri="{BB962C8B-B14F-4D97-AF65-F5344CB8AC3E}">
        <p14:creationId xmlns:p14="http://schemas.microsoft.com/office/powerpoint/2010/main" val="1387648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1825625"/>
            <a:ext cx="9964271" cy="4351338"/>
          </a:xfrm>
        </p:spPr>
        <p:txBody>
          <a:bodyPr>
            <a:normAutofit/>
          </a:bodyPr>
          <a:lstStyle/>
          <a:p>
            <a:r>
              <a:rPr lang="nl-NL" sz="2100" dirty="0"/>
              <a:t>elke lidstaat zal een fysieke versie van de EDC en parkeerkaart voor gehandicapten moeten uitreiken</a:t>
            </a:r>
            <a:r>
              <a:rPr lang="en-BE" sz="2100" dirty="0"/>
              <a:t> - </a:t>
            </a:r>
            <a:r>
              <a:rPr lang="fr-BE" sz="2100" dirty="0" err="1"/>
              <a:t>Richtlijn</a:t>
            </a:r>
            <a:r>
              <a:rPr lang="fr-BE" sz="2100" dirty="0"/>
              <a:t> (EU) 2024/2841</a:t>
            </a:r>
            <a:endParaRPr lang="nl-NL" sz="2100" dirty="0"/>
          </a:p>
          <a:p>
            <a:r>
              <a:rPr lang="nl-NL" sz="2100" dirty="0"/>
              <a:t>fysieke kaart </a:t>
            </a:r>
            <a:r>
              <a:rPr lang="en-BE" sz="2100" dirty="0">
                <a:sym typeface="Wingdings" panose="05000000000000000000" pitchFamily="2" charset="2"/>
              </a:rPr>
              <a:t></a:t>
            </a:r>
            <a:r>
              <a:rPr lang="nl-NL" sz="2100" dirty="0"/>
              <a:t> verrijkt met een QR-code of andere digitale kenmerken om</a:t>
            </a:r>
          </a:p>
          <a:p>
            <a:pPr lvl="1"/>
            <a:r>
              <a:rPr lang="nl-NL" sz="1900" dirty="0"/>
              <a:t>geldigheid en authenticiteit van de kaart </a:t>
            </a:r>
            <a:r>
              <a:rPr lang="en-BE" sz="1900" dirty="0"/>
              <a:t>+</a:t>
            </a:r>
            <a:r>
              <a:rPr lang="nl-NL" sz="1900" dirty="0"/>
              <a:t> integriteit van de gegevens te waarborgen</a:t>
            </a:r>
          </a:p>
          <a:p>
            <a:pPr lvl="1"/>
            <a:r>
              <a:rPr lang="nl-NL" sz="1900" dirty="0"/>
              <a:t>fraude te voorkomen</a:t>
            </a:r>
          </a:p>
          <a:p>
            <a:pPr lvl="1"/>
            <a:r>
              <a:rPr lang="nl-NL" sz="1900" dirty="0"/>
              <a:t>interoperabiliteitskwesties voor het lezen van de gegevens te regelen</a:t>
            </a:r>
          </a:p>
          <a:p>
            <a:r>
              <a:rPr lang="nl-NL" sz="2100" dirty="0"/>
              <a:t>uitrol binnen de lidstaten tegen uiterlijk 5 juni 2028</a:t>
            </a:r>
          </a:p>
          <a:p>
            <a:r>
              <a:rPr lang="nl-NL" sz="2100" dirty="0"/>
              <a:t>een digitale versie </a:t>
            </a:r>
            <a:r>
              <a:rPr lang="en-BE" sz="2100" dirty="0"/>
              <a:t>is </a:t>
            </a:r>
            <a:r>
              <a:rPr lang="nl-NL" sz="2100" dirty="0"/>
              <a:t>voorzie</a:t>
            </a:r>
            <a:r>
              <a:rPr lang="en-BE" sz="2100" dirty="0"/>
              <a:t>n</a:t>
            </a:r>
            <a:r>
              <a:rPr lang="nl-NL" sz="2100" dirty="0"/>
              <a:t> </a:t>
            </a:r>
            <a:endParaRPr lang="en-BE" sz="2100" dirty="0"/>
          </a:p>
          <a:p>
            <a:r>
              <a:rPr lang="nl-NL" sz="2100" dirty="0"/>
              <a:t>contacten opgestart met FOD Sociale Zekerheid en FOD BOSA tot integratie binnen MyGov.be</a:t>
            </a:r>
            <a:endParaRPr lang="en-BE" sz="2100" dirty="0"/>
          </a:p>
        </p:txBody>
      </p:sp>
      <p:sp>
        <p:nvSpPr>
          <p:cNvPr id="2" name="Title 1"/>
          <p:cNvSpPr>
            <a:spLocks noGrp="1"/>
          </p:cNvSpPr>
          <p:nvPr>
            <p:ph type="title"/>
          </p:nvPr>
        </p:nvSpPr>
        <p:spPr>
          <a:noFill/>
        </p:spPr>
        <p:txBody>
          <a:bodyPr/>
          <a:lstStyle/>
          <a:p>
            <a:r>
              <a:rPr lang="nl-NL" dirty="0"/>
              <a:t>EDC en Europese parkeerkaart</a:t>
            </a:r>
            <a:r>
              <a:rPr lang="nl-BE" dirty="0">
                <a:highlight>
                  <a:srgbClr val="FFFF00"/>
                </a:highlight>
              </a:rPr>
              <a:t> </a:t>
            </a:r>
            <a:endParaRPr lang="en-US" dirty="0"/>
          </a:p>
        </p:txBody>
      </p:sp>
    </p:spTree>
    <p:extLst>
      <p:ext uri="{BB962C8B-B14F-4D97-AF65-F5344CB8AC3E}">
        <p14:creationId xmlns:p14="http://schemas.microsoft.com/office/powerpoint/2010/main" val="1876031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7F42-8DC2-4359-B6F6-636A049567FC}"/>
              </a:ext>
            </a:extLst>
          </p:cNvPr>
          <p:cNvSpPr>
            <a:spLocks noGrp="1"/>
          </p:cNvSpPr>
          <p:nvPr>
            <p:ph type="title"/>
          </p:nvPr>
        </p:nvSpPr>
        <p:spPr/>
        <p:txBody>
          <a:bodyPr/>
          <a:lstStyle/>
          <a:p>
            <a:r>
              <a:rPr lang="nl-BE"/>
              <a:t>Single Digital Gateway (SDG)</a:t>
            </a:r>
          </a:p>
        </p:txBody>
      </p:sp>
      <p:sp>
        <p:nvSpPr>
          <p:cNvPr id="3" name="Content Placeholder 2">
            <a:extLst>
              <a:ext uri="{FF2B5EF4-FFF2-40B4-BE49-F238E27FC236}">
                <a16:creationId xmlns:a16="http://schemas.microsoft.com/office/drawing/2014/main" id="{D7579CDA-D00E-46EC-B84D-D0981AB2C6A9}"/>
              </a:ext>
            </a:extLst>
          </p:cNvPr>
          <p:cNvSpPr>
            <a:spLocks noGrp="1"/>
          </p:cNvSpPr>
          <p:nvPr>
            <p:ph idx="1"/>
          </p:nvPr>
        </p:nvSpPr>
        <p:spPr/>
        <p:txBody>
          <a:bodyPr>
            <a:normAutofit lnSpcReduction="10000"/>
          </a:bodyPr>
          <a:lstStyle/>
          <a:p>
            <a:r>
              <a:rPr lang="nl-BE" dirty="0"/>
              <a:t>de SDG richt een digitale toegangspoort op overeenkomstig de Europese reglementering</a:t>
            </a:r>
          </a:p>
          <a:p>
            <a:r>
              <a:rPr lang="nl-BE" dirty="0"/>
              <a:t>waar alle burgers en ondernemingen van een EU-land informatie, procedures en online diensten kunnen vinden voor ondersteuning en het oplossen van hun problemen binnen een ander EU-land</a:t>
            </a:r>
          </a:p>
          <a:p>
            <a:r>
              <a:rPr lang="nl-BE" dirty="0"/>
              <a:t>doel</a:t>
            </a:r>
          </a:p>
          <a:p>
            <a:pPr lvl="1"/>
            <a:r>
              <a:rPr lang="nl-BE" dirty="0"/>
              <a:t>de administratieve rompslomp van de burgers en ondernemingen verminderen</a:t>
            </a:r>
          </a:p>
          <a:p>
            <a:pPr lvl="1"/>
            <a:r>
              <a:rPr lang="nl-BE" dirty="0"/>
              <a:t>de werking van de interne markt verbeteren</a:t>
            </a:r>
          </a:p>
          <a:p>
            <a:pPr lvl="1"/>
            <a:r>
              <a:rPr lang="nl-BE" dirty="0"/>
              <a:t>discriminatie uit de wereld helpen</a:t>
            </a:r>
          </a:p>
          <a:p>
            <a:r>
              <a:rPr lang="nl-BE" dirty="0" err="1"/>
              <a:t>inproductiestelling</a:t>
            </a:r>
            <a:r>
              <a:rPr lang="nl-BE" dirty="0"/>
              <a:t> van de processen waarvoor de KSZ als trekker werd aangeduid</a:t>
            </a:r>
          </a:p>
          <a:p>
            <a:pPr lvl="1"/>
            <a:r>
              <a:rPr lang="nl-BE" dirty="0"/>
              <a:t>aanvraag van een EZVK</a:t>
            </a:r>
          </a:p>
          <a:p>
            <a:pPr lvl="1"/>
            <a:r>
              <a:rPr lang="nl-BE" dirty="0"/>
              <a:t>aanvraag (pre)pensioenuitkering van verplichte regelingen</a:t>
            </a:r>
          </a:p>
          <a:p>
            <a:pPr lvl="1"/>
            <a:r>
              <a:rPr lang="nl-BE" dirty="0"/>
              <a:t>verzoek om informatie over pensioengegevens van verplichte regelingen</a:t>
            </a:r>
          </a:p>
          <a:p>
            <a:pPr lvl="1"/>
            <a:r>
              <a:rPr lang="nl-BE" dirty="0"/>
              <a:t>kennisgeving van wijzigingen in de persoonlijke of beroepssituatie van de persoon die socialezekerheidsuitkeringen ontvangt</a:t>
            </a:r>
          </a:p>
        </p:txBody>
      </p:sp>
    </p:spTree>
    <p:extLst>
      <p:ext uri="{BB962C8B-B14F-4D97-AF65-F5344CB8AC3E}">
        <p14:creationId xmlns:p14="http://schemas.microsoft.com/office/powerpoint/2010/main" val="4244421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B82">
            <a:alpha val="20000"/>
          </a:srgb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8F52499-BB69-4D2A-AE69-1EB76F4DB9AA}"/>
              </a:ext>
            </a:extLst>
          </p:cNvPr>
          <p:cNvGrpSpPr/>
          <p:nvPr/>
        </p:nvGrpSpPr>
        <p:grpSpPr>
          <a:xfrm>
            <a:off x="235975" y="250724"/>
            <a:ext cx="11720052" cy="6356554"/>
            <a:chOff x="235975" y="250724"/>
            <a:chExt cx="11720052" cy="6356554"/>
          </a:xfrm>
        </p:grpSpPr>
        <p:sp>
          <p:nvSpPr>
            <p:cNvPr id="6" name="Rectangle: Rounded Corners 5">
              <a:extLst>
                <a:ext uri="{FF2B5EF4-FFF2-40B4-BE49-F238E27FC236}">
                  <a16:creationId xmlns:a16="http://schemas.microsoft.com/office/drawing/2014/main" id="{5C6ADA7F-7524-40BD-87D8-D3EF8B7C555B}"/>
                </a:ext>
              </a:extLst>
            </p:cNvPr>
            <p:cNvSpPr/>
            <p:nvPr/>
          </p:nvSpPr>
          <p:spPr>
            <a:xfrm>
              <a:off x="235975" y="250724"/>
              <a:ext cx="11720052" cy="6356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ECDB4AD-DE8E-488F-9C63-A9476BC6A589}"/>
                </a:ext>
              </a:extLst>
            </p:cNvPr>
            <p:cNvPicPr>
              <a:picLocks noChangeAspect="1"/>
            </p:cNvPicPr>
            <p:nvPr/>
          </p:nvPicPr>
          <p:blipFill>
            <a:blip r:embed="rId2"/>
            <a:stretch>
              <a:fillRect/>
            </a:stretch>
          </p:blipFill>
          <p:spPr>
            <a:xfrm>
              <a:off x="817956" y="431540"/>
              <a:ext cx="10556087" cy="5994919"/>
            </a:xfrm>
            <a:prstGeom prst="rect">
              <a:avLst/>
            </a:prstGeom>
          </p:spPr>
        </p:pic>
      </p:grpSp>
    </p:spTree>
    <p:extLst>
      <p:ext uri="{BB962C8B-B14F-4D97-AF65-F5344CB8AC3E}">
        <p14:creationId xmlns:p14="http://schemas.microsoft.com/office/powerpoint/2010/main" val="163258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Verwachtingen</a:t>
            </a:r>
            <a:r>
              <a:rPr lang="en-US" dirty="0"/>
              <a:t> &gt; burgers/</a:t>
            </a:r>
            <a:r>
              <a:rPr lang="en-US" dirty="0" err="1"/>
              <a:t>werkgevers</a:t>
            </a:r>
            <a:endParaRPr lang="en-US" dirty="0"/>
          </a:p>
        </p:txBody>
      </p:sp>
      <p:sp>
        <p:nvSpPr>
          <p:cNvPr id="3" name="Content Placeholder 2"/>
          <p:cNvSpPr>
            <a:spLocks noGrp="1"/>
          </p:cNvSpPr>
          <p:nvPr>
            <p:ph idx="1"/>
          </p:nvPr>
        </p:nvSpPr>
        <p:spPr/>
        <p:txBody>
          <a:bodyPr>
            <a:noAutofit/>
          </a:bodyPr>
          <a:lstStyle/>
          <a:p>
            <a:r>
              <a:rPr lang="nl-BE" dirty="0"/>
              <a:t>effectieve sociale bescherming</a:t>
            </a:r>
            <a:endParaRPr lang="nl-BE" sz="2000" dirty="0"/>
          </a:p>
          <a:p>
            <a:r>
              <a:rPr lang="nl-BE" dirty="0"/>
              <a:t>geïntegreerde diensten</a:t>
            </a:r>
            <a:endParaRPr lang="nl-BE" sz="2000" dirty="0"/>
          </a:p>
          <a:p>
            <a:pPr lvl="1"/>
            <a:r>
              <a:rPr lang="nl-BE" dirty="0"/>
              <a:t>a</a:t>
            </a:r>
            <a:r>
              <a:rPr lang="nl-BE" sz="1800" dirty="0"/>
              <a:t>fgestemd op hun concrete situatie</a:t>
            </a:r>
            <a:r>
              <a:rPr lang="nl-BE" dirty="0"/>
              <a:t>, waar mogelijk gepersonaliseerd </a:t>
            </a:r>
            <a:endParaRPr lang="nl-BE" sz="1800" dirty="0"/>
          </a:p>
          <a:p>
            <a:pPr lvl="1"/>
            <a:r>
              <a:rPr lang="nl-BE" dirty="0"/>
              <a:t>aangeboden bij gebeurtenissen die zich voordoen tijdens hun levenscyclus</a:t>
            </a:r>
            <a:endParaRPr lang="nl-BE" sz="1800" dirty="0"/>
          </a:p>
          <a:p>
            <a:pPr lvl="2"/>
            <a:r>
              <a:rPr lang="nl-BE" dirty="0"/>
              <a:t>geboorte</a:t>
            </a:r>
            <a:endParaRPr lang="nl-BE" sz="1600" dirty="0"/>
          </a:p>
          <a:p>
            <a:pPr lvl="2"/>
            <a:r>
              <a:rPr lang="nl-BE" dirty="0"/>
              <a:t>school</a:t>
            </a:r>
            <a:endParaRPr lang="nl-BE" sz="1600" dirty="0"/>
          </a:p>
          <a:p>
            <a:pPr lvl="2"/>
            <a:r>
              <a:rPr lang="nl-BE" dirty="0"/>
              <a:t>werk</a:t>
            </a:r>
            <a:endParaRPr lang="nl-BE" sz="1600" dirty="0"/>
          </a:p>
          <a:p>
            <a:pPr lvl="2"/>
            <a:r>
              <a:rPr lang="nl-BE" dirty="0"/>
              <a:t>verhuis</a:t>
            </a:r>
            <a:endParaRPr lang="nl-BE" sz="1600" dirty="0"/>
          </a:p>
          <a:p>
            <a:pPr lvl="2"/>
            <a:r>
              <a:rPr lang="nl-BE" dirty="0"/>
              <a:t>ziekte</a:t>
            </a:r>
            <a:endParaRPr lang="nl-BE" sz="1600" dirty="0"/>
          </a:p>
          <a:p>
            <a:pPr lvl="2"/>
            <a:r>
              <a:rPr lang="nl-BE" sz="1600" dirty="0"/>
              <a:t>pensioen</a:t>
            </a:r>
          </a:p>
          <a:p>
            <a:pPr lvl="2"/>
            <a:r>
              <a:rPr lang="nl-BE" dirty="0"/>
              <a:t>overlijden</a:t>
            </a:r>
            <a:endParaRPr lang="nl-BE" sz="1600" dirty="0"/>
          </a:p>
          <a:p>
            <a:pPr lvl="2"/>
            <a:r>
              <a:rPr lang="nl-BE" dirty="0"/>
              <a:t>oprichting van een onderneming</a:t>
            </a:r>
            <a:endParaRPr lang="nl-BE" sz="1600" dirty="0"/>
          </a:p>
          <a:p>
            <a:pPr lvl="2"/>
            <a:r>
              <a:rPr lang="nl-BE" sz="1600" dirty="0"/>
              <a:t>…</a:t>
            </a:r>
          </a:p>
          <a:p>
            <a:pPr lvl="1"/>
            <a:r>
              <a:rPr lang="nl-BE" dirty="0"/>
              <a:t>over overheidsniveaus, overheidsdiensten en private instanties heen</a:t>
            </a:r>
            <a:endParaRPr lang="nl-BE" sz="1800" dirty="0"/>
          </a:p>
        </p:txBody>
      </p:sp>
    </p:spTree>
    <p:extLst>
      <p:ext uri="{BB962C8B-B14F-4D97-AF65-F5344CB8AC3E}">
        <p14:creationId xmlns:p14="http://schemas.microsoft.com/office/powerpoint/2010/main" val="1870529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7545"/>
            <a:ext cx="10921181" cy="1325563"/>
          </a:xfrm>
        </p:spPr>
        <p:txBody>
          <a:bodyPr/>
          <a:lstStyle/>
          <a:p>
            <a:r>
              <a:rPr lang="nl-BE"/>
              <a:t>Electronic Exchange of Social Security Information (EESSI)</a:t>
            </a:r>
          </a:p>
        </p:txBody>
      </p:sp>
      <p:sp>
        <p:nvSpPr>
          <p:cNvPr id="3" name="Content Placeholder 2"/>
          <p:cNvSpPr>
            <a:spLocks noGrp="1"/>
          </p:cNvSpPr>
          <p:nvPr>
            <p:ph idx="1"/>
          </p:nvPr>
        </p:nvSpPr>
        <p:spPr>
          <a:xfrm>
            <a:off x="838199" y="1718045"/>
            <a:ext cx="10793361" cy="4351338"/>
          </a:xfrm>
        </p:spPr>
        <p:txBody>
          <a:bodyPr>
            <a:normAutofit/>
          </a:bodyPr>
          <a:lstStyle/>
          <a:p>
            <a:r>
              <a:rPr lang="nl-BE" dirty="0"/>
              <a:t>de burgers van de EU en van de EVA (Europese Vrijhandelsassociatie) kunnen vrij reizen, wonen en werken in andere landen van de EER/EVA</a:t>
            </a:r>
          </a:p>
          <a:p>
            <a:r>
              <a:rPr lang="nl-BE" dirty="0"/>
              <a:t>de socialezekerheidsstelsels moeten deze mobiliteit weerspiegelen en ervoor zorgen dat burgers in een grensoverschrijdende context volledige toegang hebben tot sociale zekerheid</a:t>
            </a:r>
          </a:p>
          <a:p>
            <a:r>
              <a:rPr lang="nl-BE" dirty="0"/>
              <a:t>EESSI = beveiligd Europees elektronisch netwerk waarin de sociale zekerheidsinstellingen met elkaar zijn verbonden</a:t>
            </a:r>
          </a:p>
          <a:p>
            <a:r>
              <a:rPr lang="nl-BE" dirty="0"/>
              <a:t>de KSZ is verantwoordelijk voor het Access Point (unieke toegangspoort voor BE) en de Nationale Gateway (bus naar de backoffice-toepassingen)</a:t>
            </a:r>
          </a:p>
        </p:txBody>
      </p:sp>
    </p:spTree>
    <p:extLst>
      <p:ext uri="{BB962C8B-B14F-4D97-AF65-F5344CB8AC3E}">
        <p14:creationId xmlns:p14="http://schemas.microsoft.com/office/powerpoint/2010/main" val="2954621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57545"/>
            <a:ext cx="11353801" cy="1325563"/>
          </a:xfrm>
          <a:noFill/>
        </p:spPr>
        <p:txBody>
          <a:bodyPr/>
          <a:lstStyle/>
          <a:p>
            <a:r>
              <a:rPr lang="nl-BE"/>
              <a:t>Reference Implementation for a National Applications (RINA)</a:t>
            </a:r>
          </a:p>
        </p:txBody>
      </p:sp>
      <p:sp>
        <p:nvSpPr>
          <p:cNvPr id="4" name="Content Placeholder 3"/>
          <p:cNvSpPr>
            <a:spLocks noGrp="1"/>
          </p:cNvSpPr>
          <p:nvPr>
            <p:ph idx="1"/>
          </p:nvPr>
        </p:nvSpPr>
        <p:spPr>
          <a:xfrm>
            <a:off x="838200" y="1718044"/>
            <a:ext cx="10515600" cy="5139955"/>
          </a:xfrm>
        </p:spPr>
        <p:txBody>
          <a:bodyPr>
            <a:normAutofit/>
          </a:bodyPr>
          <a:lstStyle/>
          <a:p>
            <a:r>
              <a:rPr lang="nl-BE"/>
              <a:t>RINA = Europese online dienst voor het elektronisch uitwisselen van socialezekerheidsdossiers tussen de bevoegde instellingen van de landen van de Europese Unie</a:t>
            </a:r>
          </a:p>
          <a:p>
            <a:r>
              <a:rPr lang="nl-BE"/>
              <a:t>vloeit voor uit het project EESSI </a:t>
            </a:r>
          </a:p>
          <a:p>
            <a:r>
              <a:rPr lang="nl-BE"/>
              <a:t>staat in voor alle administratieve processen met betrekking tot de uitwisseling van socialezekerheidsgegevens op Europees niveau</a:t>
            </a:r>
          </a:p>
          <a:p>
            <a:r>
              <a:rPr lang="nl-BE"/>
              <a:t>tools voor het beheer van de dossiers en het optimaliseren van de interne workflows</a:t>
            </a:r>
          </a:p>
          <a:p>
            <a:r>
              <a:rPr lang="nl-BE"/>
              <a:t>RINA is toegankelijk voor de sociale dienstverleners</a:t>
            </a:r>
          </a:p>
        </p:txBody>
      </p:sp>
    </p:spTree>
    <p:extLst>
      <p:ext uri="{BB962C8B-B14F-4D97-AF65-F5344CB8AC3E}">
        <p14:creationId xmlns:p14="http://schemas.microsoft.com/office/powerpoint/2010/main" val="1959178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18C51-39DD-4979-B72D-B75C3C3D38E7}"/>
              </a:ext>
            </a:extLst>
          </p:cNvPr>
          <p:cNvSpPr>
            <a:spLocks noGrp="1"/>
          </p:cNvSpPr>
          <p:nvPr>
            <p:ph type="title"/>
          </p:nvPr>
        </p:nvSpPr>
        <p:spPr/>
        <p:txBody>
          <a:bodyPr/>
          <a:lstStyle/>
          <a:p>
            <a:r>
              <a:rPr lang="nl-BE"/>
              <a:t>Network &amp; Information Security (NIS2) </a:t>
            </a:r>
          </a:p>
        </p:txBody>
      </p:sp>
      <p:sp>
        <p:nvSpPr>
          <p:cNvPr id="3" name="Content Placeholder 2">
            <a:extLst>
              <a:ext uri="{FF2B5EF4-FFF2-40B4-BE49-F238E27FC236}">
                <a16:creationId xmlns:a16="http://schemas.microsoft.com/office/drawing/2014/main" id="{3138E8EB-1770-4CEB-B457-86B4C8042CAA}"/>
              </a:ext>
            </a:extLst>
          </p:cNvPr>
          <p:cNvSpPr>
            <a:spLocks noGrp="1"/>
          </p:cNvSpPr>
          <p:nvPr>
            <p:ph idx="1"/>
          </p:nvPr>
        </p:nvSpPr>
        <p:spPr/>
        <p:txBody>
          <a:bodyPr>
            <a:normAutofit/>
          </a:bodyPr>
          <a:lstStyle/>
          <a:p>
            <a:r>
              <a:rPr lang="nl-BE"/>
              <a:t>Europese Richtlijn inzake cyberveiligheid</a:t>
            </a:r>
          </a:p>
          <a:p>
            <a:r>
              <a:rPr lang="nl-BE"/>
              <a:t>reeks maatregelen voor een hoog gemeenschappelijk niveau van cyberveiligheid in de Europese Unie</a:t>
            </a:r>
          </a:p>
          <a:p>
            <a:pPr lvl="1"/>
            <a:r>
              <a:rPr lang="nl-BE"/>
              <a:t>van toepassing op de kritieke sectoren</a:t>
            </a:r>
          </a:p>
          <a:p>
            <a:pPr lvl="2"/>
            <a:r>
              <a:rPr lang="nl-BE"/>
              <a:t>publieke ondernemingen</a:t>
            </a:r>
          </a:p>
          <a:p>
            <a:pPr lvl="2"/>
            <a:r>
              <a:rPr lang="nl-BE"/>
              <a:t>sector van de gezondheid</a:t>
            </a:r>
          </a:p>
          <a:p>
            <a:pPr lvl="2"/>
            <a:r>
              <a:rPr lang="nl-BE"/>
              <a:t>andere kritieke sectoren zoals de overheidsdiensten, de financiële markten, het vervoer, ...</a:t>
            </a:r>
          </a:p>
          <a:p>
            <a:r>
              <a:rPr lang="nl-BE"/>
              <a:t>beoogt het risicobeheer met betrekking tot de informatieverwerking</a:t>
            </a:r>
          </a:p>
          <a:p>
            <a:r>
              <a:rPr lang="nl-BE"/>
              <a:t>van toepassing uiterlijk in oktober 2024</a:t>
            </a:r>
          </a:p>
        </p:txBody>
      </p:sp>
    </p:spTree>
    <p:extLst>
      <p:ext uri="{BB962C8B-B14F-4D97-AF65-F5344CB8AC3E}">
        <p14:creationId xmlns:p14="http://schemas.microsoft.com/office/powerpoint/2010/main" val="1731769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solidFill>
                <a:srgbClr val="E254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96413" y="2721114"/>
              <a:ext cx="78559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6. </a:t>
              </a:r>
              <a:r>
                <a:rPr kumimoji="0" lang="fr-FR" altLang="en-US" sz="4000" b="1" i="0" u="none" strike="noStrike" kern="1200" cap="none" spc="0" normalizeH="0" baseline="0" noProof="0" dirty="0" err="1">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rPr>
                <a:t>Projecten</a:t>
              </a:r>
              <a:endParaRPr kumimoji="0" lang="fr-FR" altLang="en-US" sz="4000" b="1" i="0" u="none" strike="noStrike" kern="1200" cap="none" spc="0" normalizeH="0" baseline="0" noProof="0" dirty="0">
                <a:ln>
                  <a:noFill/>
                </a:ln>
                <a:solidFill>
                  <a:prstClr val="white"/>
                </a:solidFill>
                <a:effectLst/>
                <a:uLnTx/>
                <a:uFillTx/>
                <a:latin typeface="Microsoft JhengHei Light" panose="020B0304030504040204" pitchFamily="34" charset="-120"/>
                <a:ea typeface="Microsoft JhengHei Light" panose="020B0304030504040204" pitchFamily="34" charset="-120"/>
                <a:cs typeface="+mn-cs"/>
              </a:endParaRPr>
            </a:p>
          </p:txBody>
        </p:sp>
      </p:grpSp>
    </p:spTree>
    <p:extLst>
      <p:ext uri="{BB962C8B-B14F-4D97-AF65-F5344CB8AC3E}">
        <p14:creationId xmlns:p14="http://schemas.microsoft.com/office/powerpoint/2010/main" val="735425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solidFill>
            <a:schemeClr val="bg1"/>
          </a:solidFill>
        </p:spPr>
        <p:txBody>
          <a:bodyPr/>
          <a:lstStyle/>
          <a:p>
            <a:r>
              <a:rPr lang="nl-BE" dirty="0"/>
              <a:t>Projecten van de KSZ</a:t>
            </a:r>
            <a:endParaRPr lang="en-US" altLang="en-US" dirty="0"/>
          </a:p>
        </p:txBody>
      </p:sp>
      <p:sp>
        <p:nvSpPr>
          <p:cNvPr id="39939" name="Content Placeholder 2"/>
          <p:cNvSpPr>
            <a:spLocks noGrp="1"/>
          </p:cNvSpPr>
          <p:nvPr>
            <p:ph idx="1"/>
          </p:nvPr>
        </p:nvSpPr>
        <p:spPr/>
        <p:txBody>
          <a:bodyPr>
            <a:normAutofit/>
          </a:bodyPr>
          <a:lstStyle/>
          <a:p>
            <a:r>
              <a:rPr lang="nl-BE" dirty="0"/>
              <a:t>de nadruk wordt gelegd op projecten betreffende de administratieve vereenvoudiging en het principe dat gegevens eenmalig worden ingezameld (</a:t>
            </a:r>
            <a:r>
              <a:rPr lang="nl-BE" dirty="0" err="1"/>
              <a:t>only</a:t>
            </a:r>
            <a:r>
              <a:rPr lang="nl-BE" dirty="0"/>
              <a:t> </a:t>
            </a:r>
            <a:r>
              <a:rPr lang="nl-BE" dirty="0" err="1"/>
              <a:t>once</a:t>
            </a:r>
            <a:r>
              <a:rPr lang="nl-BE" dirty="0"/>
              <a:t>), wat tot uiting komt in een goede Return On Investment (ROI) en de zoektocht naar efficiëntie</a:t>
            </a:r>
          </a:p>
          <a:p>
            <a:pPr lvl="1"/>
            <a:r>
              <a:rPr lang="nl-BE" dirty="0"/>
              <a:t>procesoptimalisatie</a:t>
            </a:r>
          </a:p>
          <a:p>
            <a:pPr lvl="1"/>
            <a:r>
              <a:rPr lang="nl-BE" dirty="0"/>
              <a:t>hergebruik van bestaande stromen / berichten</a:t>
            </a:r>
          </a:p>
          <a:p>
            <a:pPr lvl="1">
              <a:defRPr/>
            </a:pPr>
            <a:r>
              <a:rPr lang="nl-BE" dirty="0"/>
              <a:t>nadenken over projecten in algemene zin</a:t>
            </a:r>
          </a:p>
          <a:p>
            <a:pPr>
              <a:defRPr/>
            </a:pPr>
            <a:r>
              <a:rPr lang="nl-BE" dirty="0"/>
              <a:t>matrix </a:t>
            </a:r>
            <a:r>
              <a:rPr lang="nl-BE" dirty="0" err="1"/>
              <a:t>only</a:t>
            </a:r>
            <a:r>
              <a:rPr lang="nl-BE" dirty="0"/>
              <a:t> </a:t>
            </a:r>
            <a:r>
              <a:rPr lang="nl-BE" dirty="0" err="1"/>
              <a:t>once</a:t>
            </a:r>
            <a:r>
              <a:rPr lang="nl-BE" dirty="0"/>
              <a:t> : d</a:t>
            </a:r>
            <a:r>
              <a:rPr lang="nl-NL" dirty="0"/>
              <a:t>e gegevensuitwisselingen in de sociale sector in één oogopslag</a:t>
            </a:r>
            <a:r>
              <a:rPr lang="nl-BE" dirty="0"/>
              <a:t> </a:t>
            </a:r>
          </a:p>
          <a:p>
            <a:pPr lvl="1">
              <a:defRPr/>
            </a:pPr>
            <a:r>
              <a:rPr lang="nl-BE" dirty="0"/>
              <a:t>stand van zaken van het programma “</a:t>
            </a:r>
            <a:r>
              <a:rPr lang="nl-BE" dirty="0" err="1"/>
              <a:t>only</a:t>
            </a:r>
            <a:r>
              <a:rPr lang="nl-BE" dirty="0"/>
              <a:t> </a:t>
            </a:r>
            <a:r>
              <a:rPr lang="nl-BE" dirty="0" err="1"/>
              <a:t>once</a:t>
            </a:r>
            <a:r>
              <a:rPr lang="nl-BE" dirty="0"/>
              <a:t>” </a:t>
            </a:r>
          </a:p>
          <a:p>
            <a:pPr lvl="1">
              <a:defRPr/>
            </a:pPr>
            <a:r>
              <a:rPr lang="nl-BE" dirty="0"/>
              <a:t>gegevensuitwisselingen vanuit en naar het netwerk van de sociale zekerheid</a:t>
            </a:r>
          </a:p>
          <a:p>
            <a:pPr lvl="1">
              <a:defRPr/>
            </a:pPr>
            <a:r>
              <a:rPr lang="nl-BE" dirty="0"/>
              <a:t>vermelding van het hergebruik van relevante authentieke bronnen</a:t>
            </a:r>
          </a:p>
          <a:p>
            <a:pPr lvl="1">
              <a:defRPr/>
            </a:pPr>
            <a:endParaRPr lang="fr-BE" dirty="0"/>
          </a:p>
          <a:p>
            <a:pPr lvl="1">
              <a:defRPr/>
            </a:pPr>
            <a:endParaRPr lang="fr-FR" dirty="0"/>
          </a:p>
          <a:p>
            <a:pPr>
              <a:defRPr/>
            </a:pPr>
            <a:endParaRPr lang="fr-BE" dirty="0"/>
          </a:p>
        </p:txBody>
      </p:sp>
    </p:spTree>
    <p:extLst>
      <p:ext uri="{BB962C8B-B14F-4D97-AF65-F5344CB8AC3E}">
        <p14:creationId xmlns:p14="http://schemas.microsoft.com/office/powerpoint/2010/main" val="1874742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only once</a:t>
            </a:r>
          </a:p>
        </p:txBody>
      </p:sp>
      <p:sp>
        <p:nvSpPr>
          <p:cNvPr id="3" name="Content Placeholder 2"/>
          <p:cNvSpPr>
            <a:spLocks noGrp="1"/>
          </p:cNvSpPr>
          <p:nvPr>
            <p:ph idx="1"/>
          </p:nvPr>
        </p:nvSpPr>
        <p:spPr/>
        <p:txBody>
          <a:bodyPr/>
          <a:lstStyle/>
          <a:p>
            <a:r>
              <a:rPr lang="en-US" dirty="0"/>
              <a:t>4 </a:t>
            </a:r>
            <a:r>
              <a:rPr lang="en-US" dirty="0" err="1"/>
              <a:t>tabellen</a:t>
            </a:r>
            <a:endParaRPr lang="en-US" dirty="0"/>
          </a:p>
          <a:p>
            <a:pPr lvl="1"/>
            <a:r>
              <a:rPr lang="nl-NL" dirty="0"/>
              <a:t>de soorten persoonsgegevens die uitgewisseld worden tussen de instellingen van sociale zekerheid</a:t>
            </a:r>
          </a:p>
          <a:p>
            <a:pPr lvl="1"/>
            <a:r>
              <a:rPr lang="nl-NL" dirty="0"/>
              <a:t>de soorten persoonsgegevens die door overheidsinstellingen actief buiten de sociale sector worden verstrekt aan de instellingen van sociale zekerheid</a:t>
            </a:r>
          </a:p>
          <a:p>
            <a:pPr lvl="1"/>
            <a:r>
              <a:rPr lang="nl-NL" dirty="0"/>
              <a:t>de soorten persoonsgegevens die door de instellingen van sociale zekerheid worden verstrekt aan overheidsinstellingen actief buiten de sociale sector</a:t>
            </a:r>
          </a:p>
          <a:p>
            <a:pPr lvl="1"/>
            <a:r>
              <a:rPr lang="nl-NL" dirty="0"/>
              <a:t>de soorten persoonsgegevens die door de instellingen van sociale zekerheid worden verstrekt aan onderscheiden overheidsinstellingen van de Gemeenschappen en Gewesten (precisering van de laatste 4 kolommen uit de vorige tabel)</a:t>
            </a:r>
          </a:p>
          <a:p>
            <a:pPr marL="360000" lvl="1" indent="0">
              <a:buNone/>
            </a:pPr>
            <a:r>
              <a:rPr lang="en-US" dirty="0">
                <a:sym typeface="Wingdings" panose="05000000000000000000" pitchFamily="2" charset="2"/>
              </a:rPr>
              <a:t> </a:t>
            </a:r>
            <a:r>
              <a:rPr lang="en-US" dirty="0">
                <a:sym typeface="Wingdings" panose="05000000000000000000" pitchFamily="2" charset="2"/>
                <a:hlinkClick r:id="rId2"/>
              </a:rPr>
              <a:t>link </a:t>
            </a:r>
            <a:r>
              <a:rPr lang="en-US" dirty="0" err="1">
                <a:sym typeface="Wingdings" panose="05000000000000000000" pitchFamily="2" charset="2"/>
                <a:hlinkClick r:id="rId2"/>
              </a:rPr>
              <a:t>naar</a:t>
            </a:r>
            <a:r>
              <a:rPr lang="en-US" dirty="0">
                <a:sym typeface="Wingdings" panose="05000000000000000000" pitchFamily="2" charset="2"/>
                <a:hlinkClick r:id="rId2"/>
              </a:rPr>
              <a:t> de </a:t>
            </a:r>
            <a:r>
              <a:rPr lang="en-US" dirty="0" err="1">
                <a:sym typeface="Wingdings" panose="05000000000000000000" pitchFamily="2" charset="2"/>
                <a:hlinkClick r:id="rId2"/>
              </a:rPr>
              <a:t>tabellen</a:t>
            </a:r>
            <a:r>
              <a:rPr lang="en-US" dirty="0">
                <a:sym typeface="Wingdings" panose="05000000000000000000" pitchFamily="2" charset="2"/>
                <a:hlinkClick r:id="rId2"/>
              </a:rPr>
              <a:t> van de matrix op de website van de KSZ</a:t>
            </a:r>
            <a:endParaRPr lang="en-US" dirty="0"/>
          </a:p>
        </p:txBody>
      </p:sp>
    </p:spTree>
    <p:extLst>
      <p:ext uri="{BB962C8B-B14F-4D97-AF65-F5344CB8AC3E}">
        <p14:creationId xmlns:p14="http://schemas.microsoft.com/office/powerpoint/2010/main" val="3603955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a:t>Prioriteiten</a:t>
            </a:r>
            <a:r>
              <a:rPr lang="fr-BE" altLang="en-US" dirty="0"/>
              <a:t> 202</a:t>
            </a:r>
            <a:r>
              <a:rPr lang="en-BE" altLang="en-US" dirty="0"/>
              <a:t>5</a:t>
            </a:r>
            <a:endParaRPr lang="en-US" altLang="en-US" dirty="0"/>
          </a:p>
        </p:txBody>
      </p:sp>
      <p:sp>
        <p:nvSpPr>
          <p:cNvPr id="3" name="Content Placeholder 2"/>
          <p:cNvSpPr>
            <a:spLocks noGrp="1"/>
          </p:cNvSpPr>
          <p:nvPr>
            <p:ph idx="1"/>
          </p:nvPr>
        </p:nvSpPr>
        <p:spPr/>
        <p:txBody>
          <a:bodyPr/>
          <a:lstStyle/>
          <a:p>
            <a:r>
              <a:rPr lang="nl-NL" altLang="en-US" dirty="0"/>
              <a:t>lijst van de prioriteiten </a:t>
            </a:r>
            <a:r>
              <a:rPr lang="nl-NL" altLang="en-US" dirty="0">
                <a:solidFill>
                  <a:srgbClr val="0070C0"/>
                </a:solidFill>
              </a:rPr>
              <a:t>202</a:t>
            </a:r>
            <a:r>
              <a:rPr lang="en-BE" altLang="en-US" dirty="0">
                <a:solidFill>
                  <a:srgbClr val="0070C0"/>
                </a:solidFill>
              </a:rPr>
              <a:t>5</a:t>
            </a:r>
            <a:endParaRPr lang="nl-NL" altLang="en-US" dirty="0">
              <a:solidFill>
                <a:srgbClr val="0070C0"/>
              </a:solidFill>
            </a:endParaRPr>
          </a:p>
          <a:p>
            <a:pPr lvl="1"/>
            <a:r>
              <a:rPr lang="nl-NL" altLang="en-US" dirty="0">
                <a:latin typeface="Calibri" panose="020F0502020204030204" pitchFamily="34" charset="0"/>
                <a:cs typeface="Calibri" panose="020F0502020204030204" pitchFamily="34" charset="0"/>
              </a:rPr>
              <a:t>geconsolideerde portfolio van </a:t>
            </a:r>
            <a:r>
              <a:rPr lang="en-BE" dirty="0"/>
              <a:t>117</a:t>
            </a:r>
            <a:r>
              <a:rPr lang="fr-BE" dirty="0"/>
              <a:t>  </a:t>
            </a:r>
            <a:r>
              <a:rPr lang="nl-NL" altLang="en-US" dirty="0">
                <a:latin typeface="Calibri" panose="020F0502020204030204" pitchFamily="34" charset="0"/>
                <a:cs typeface="Calibri" panose="020F0502020204030204" pitchFamily="34" charset="0"/>
              </a:rPr>
              <a:t>aanvragen </a:t>
            </a:r>
            <a:r>
              <a:rPr lang="nl-NL" altLang="en-US" dirty="0"/>
              <a:t>beschikbaar op de pagina van het Algemeen Coördinatiecomité op de website</a:t>
            </a:r>
            <a:br>
              <a:rPr lang="nl-NL" altLang="en-US" dirty="0"/>
            </a:br>
            <a:r>
              <a:rPr lang="nl-NL" altLang="en-US" dirty="0">
                <a:hlinkClick r:id="rId2"/>
              </a:rPr>
              <a:t>https://www.ksz-bcss.fgov.be/nl/over-de-ksz/beheer/algemeen-coordinatiecomite#prioriteiten</a:t>
            </a:r>
            <a:endParaRPr lang="nl-NL" altLang="en-US" dirty="0"/>
          </a:p>
          <a:p>
            <a:pPr lvl="1"/>
            <a:endParaRPr lang="nl-NL" altLang="en-US" dirty="0"/>
          </a:p>
          <a:p>
            <a:endParaRPr lang="en-US" dirty="0"/>
          </a:p>
        </p:txBody>
      </p:sp>
      <p:grpSp>
        <p:nvGrpSpPr>
          <p:cNvPr id="11" name="Group 10">
            <a:extLst>
              <a:ext uri="{FF2B5EF4-FFF2-40B4-BE49-F238E27FC236}">
                <a16:creationId xmlns:a16="http://schemas.microsoft.com/office/drawing/2014/main" id="{A4A7A812-22B6-47A3-913E-4CE80445445D}"/>
              </a:ext>
            </a:extLst>
          </p:cNvPr>
          <p:cNvGrpSpPr>
            <a:grpSpLocks noChangeAspect="1"/>
          </p:cNvGrpSpPr>
          <p:nvPr/>
        </p:nvGrpSpPr>
        <p:grpSpPr>
          <a:xfrm>
            <a:off x="3022158" y="2944055"/>
            <a:ext cx="6158880" cy="3494484"/>
            <a:chOff x="2444620" y="3089284"/>
            <a:chExt cx="6843200" cy="3882762"/>
          </a:xfrm>
        </p:grpSpPr>
        <p:sp>
          <p:nvSpPr>
            <p:cNvPr id="13" name="Rectangle 12">
              <a:extLst>
                <a:ext uri="{FF2B5EF4-FFF2-40B4-BE49-F238E27FC236}">
                  <a16:creationId xmlns:a16="http://schemas.microsoft.com/office/drawing/2014/main" id="{CE94041A-C2E6-4A23-B37C-BD94968916C0}"/>
                </a:ext>
              </a:extLst>
            </p:cNvPr>
            <p:cNvSpPr/>
            <p:nvPr/>
          </p:nvSpPr>
          <p:spPr>
            <a:xfrm>
              <a:off x="2444620" y="3089284"/>
              <a:ext cx="6843200" cy="3882762"/>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4" name="Rectangle: Rounded Corners 13">
              <a:extLst>
                <a:ext uri="{FF2B5EF4-FFF2-40B4-BE49-F238E27FC236}">
                  <a16:creationId xmlns:a16="http://schemas.microsoft.com/office/drawing/2014/main" id="{D61E09D3-79AA-433D-8734-5388CF3778A6}"/>
                </a:ext>
              </a:extLst>
            </p:cNvPr>
            <p:cNvSpPr/>
            <p:nvPr/>
          </p:nvSpPr>
          <p:spPr>
            <a:xfrm>
              <a:off x="2829956" y="3296271"/>
              <a:ext cx="6092889" cy="34597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aphicFrame>
        <p:nvGraphicFramePr>
          <p:cNvPr id="9" name="Chart 1">
            <a:extLst>
              <a:ext uri="{FF2B5EF4-FFF2-40B4-BE49-F238E27FC236}">
                <a16:creationId xmlns:a16="http://schemas.microsoft.com/office/drawing/2014/main" id="{E3D416E9-DEF8-488A-99F4-B157956DB1AC}"/>
              </a:ext>
            </a:extLst>
          </p:cNvPr>
          <p:cNvGraphicFramePr>
            <a:graphicFrameLocks/>
          </p:cNvGraphicFramePr>
          <p:nvPr>
            <p:extLst>
              <p:ext uri="{D42A27DB-BD31-4B8C-83A1-F6EECF244321}">
                <p14:modId xmlns:p14="http://schemas.microsoft.com/office/powerpoint/2010/main" val="1075307522"/>
              </p:ext>
            </p:extLst>
          </p:nvPr>
        </p:nvGraphicFramePr>
        <p:xfrm>
          <a:off x="3810000" y="334076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3356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C7852CC-9C36-4407-A65D-E015A4F1EE6F}"/>
              </a:ext>
            </a:extLst>
          </p:cNvPr>
          <p:cNvSpPr/>
          <p:nvPr/>
        </p:nvSpPr>
        <p:spPr>
          <a:xfrm>
            <a:off x="963561" y="6701062"/>
            <a:ext cx="10205884" cy="156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9B1B2F77-7F31-4CCC-87F0-8A3F0A492833}"/>
              </a:ext>
            </a:extLst>
          </p:cNvPr>
          <p:cNvSpPr/>
          <p:nvPr/>
        </p:nvSpPr>
        <p:spPr>
          <a:xfrm>
            <a:off x="955551" y="1186293"/>
            <a:ext cx="10272888" cy="5593238"/>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p:cNvSpPr>
            <a:spLocks noGrp="1"/>
          </p:cNvSpPr>
          <p:nvPr>
            <p:ph type="title"/>
          </p:nvPr>
        </p:nvSpPr>
        <p:spPr>
          <a:noFill/>
        </p:spPr>
        <p:txBody>
          <a:bodyPr/>
          <a:lstStyle/>
          <a:p>
            <a:r>
              <a:rPr lang="nl-NL" dirty="0"/>
              <a:t>Een paar projecten waaraan de KSZ deel neemt</a:t>
            </a:r>
            <a:endParaRPr lang="en-US" dirty="0"/>
          </a:p>
        </p:txBody>
      </p:sp>
      <p:sp>
        <p:nvSpPr>
          <p:cNvPr id="9" name="Rectangle: Rounded Corners 8">
            <a:hlinkClick r:id="" action="ppaction://hlinkshowjump?jump=nextslide"/>
            <a:extLst>
              <a:ext uri="{FF2B5EF4-FFF2-40B4-BE49-F238E27FC236}">
                <a16:creationId xmlns:a16="http://schemas.microsoft.com/office/drawing/2014/main" id="{7C13FBA7-BE12-4215-9997-8F537C72F7AC}"/>
              </a:ext>
            </a:extLst>
          </p:cNvPr>
          <p:cNvSpPr/>
          <p:nvPr/>
        </p:nvSpPr>
        <p:spPr>
          <a:xfrm>
            <a:off x="1229020" y="1435276"/>
            <a:ext cx="4799600" cy="6767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err="1">
                <a:solidFill>
                  <a:schemeClr val="tx1"/>
                </a:solidFill>
              </a:rPr>
              <a:t>aanvullende</a:t>
            </a:r>
            <a:r>
              <a:rPr lang="fr-FR" altLang="en-US" dirty="0">
                <a:solidFill>
                  <a:schemeClr val="tx1"/>
                </a:solidFill>
              </a:rPr>
              <a:t> </a:t>
            </a:r>
            <a:r>
              <a:rPr lang="fr-FR" altLang="en-US" dirty="0" err="1">
                <a:solidFill>
                  <a:schemeClr val="tx1"/>
                </a:solidFill>
              </a:rPr>
              <a:t>rechten</a:t>
            </a:r>
            <a:r>
              <a:rPr lang="fr-FR" altLang="en-US" dirty="0">
                <a:solidFill>
                  <a:schemeClr val="tx1"/>
                </a:solidFill>
              </a:rPr>
              <a:t> – </a:t>
            </a:r>
            <a:r>
              <a:rPr lang="fr-FR" altLang="en-US" dirty="0" err="1">
                <a:solidFill>
                  <a:schemeClr val="tx1"/>
                </a:solidFill>
              </a:rPr>
              <a:t>geharmoniseerde</a:t>
            </a:r>
            <a:r>
              <a:rPr lang="fr-FR" altLang="en-US" dirty="0">
                <a:solidFill>
                  <a:schemeClr val="tx1"/>
                </a:solidFill>
              </a:rPr>
              <a:t> sociale </a:t>
            </a:r>
            <a:r>
              <a:rPr lang="fr-FR" altLang="en-US" dirty="0" err="1">
                <a:solidFill>
                  <a:schemeClr val="tx1"/>
                </a:solidFill>
              </a:rPr>
              <a:t>statuten</a:t>
            </a:r>
            <a:r>
              <a:rPr lang="fr-FR" altLang="en-US" dirty="0">
                <a:solidFill>
                  <a:schemeClr val="tx1"/>
                </a:solidFill>
              </a:rPr>
              <a:t> (GSS) &amp; MyBEnefits</a:t>
            </a:r>
          </a:p>
        </p:txBody>
      </p:sp>
      <p:sp>
        <p:nvSpPr>
          <p:cNvPr id="10" name="Rectangle: Rounded Corners 9">
            <a:extLst>
              <a:ext uri="{FF2B5EF4-FFF2-40B4-BE49-F238E27FC236}">
                <a16:creationId xmlns:a16="http://schemas.microsoft.com/office/drawing/2014/main" id="{66F3ABBF-4BC7-47AD-B4AA-7B4B78B9F779}"/>
              </a:ext>
            </a:extLst>
          </p:cNvPr>
          <p:cNvSpPr/>
          <p:nvPr/>
        </p:nvSpPr>
        <p:spPr>
          <a:xfrm>
            <a:off x="6183033" y="1441656"/>
            <a:ext cx="4799597" cy="674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BE" altLang="en-US" dirty="0" err="1">
                <a:solidFill>
                  <a:schemeClr val="tx1"/>
                </a:solidFill>
              </a:rPr>
              <a:t>eBox</a:t>
            </a:r>
            <a:r>
              <a:rPr lang="fr-BE" altLang="en-US" dirty="0">
                <a:solidFill>
                  <a:schemeClr val="tx1"/>
                </a:solidFill>
              </a:rPr>
              <a:t> burger</a:t>
            </a:r>
          </a:p>
        </p:txBody>
      </p:sp>
      <p:sp>
        <p:nvSpPr>
          <p:cNvPr id="11" name="Rectangle: Rounded Corners 10">
            <a:extLst>
              <a:ext uri="{FF2B5EF4-FFF2-40B4-BE49-F238E27FC236}">
                <a16:creationId xmlns:a16="http://schemas.microsoft.com/office/drawing/2014/main" id="{F391BC58-F2E5-48DB-8C66-160DBDCADBFD}"/>
              </a:ext>
            </a:extLst>
          </p:cNvPr>
          <p:cNvSpPr/>
          <p:nvPr/>
        </p:nvSpPr>
        <p:spPr>
          <a:xfrm>
            <a:off x="1229020" y="2251528"/>
            <a:ext cx="4799597" cy="6359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BE" altLang="en-US" dirty="0" err="1">
                <a:solidFill>
                  <a:schemeClr val="tx1"/>
                </a:solidFill>
              </a:rPr>
              <a:t>regionalisering</a:t>
            </a:r>
            <a:endParaRPr lang="fr-BE" altLang="en-US" dirty="0">
              <a:solidFill>
                <a:schemeClr val="tx1"/>
              </a:solidFill>
            </a:endParaRPr>
          </a:p>
        </p:txBody>
      </p:sp>
      <p:sp>
        <p:nvSpPr>
          <p:cNvPr id="12" name="Rectangle: Rounded Corners 11">
            <a:extLst>
              <a:ext uri="{FF2B5EF4-FFF2-40B4-BE49-F238E27FC236}">
                <a16:creationId xmlns:a16="http://schemas.microsoft.com/office/drawing/2014/main" id="{1F48F852-0FF6-40E6-965D-56A88ABDE728}"/>
              </a:ext>
            </a:extLst>
          </p:cNvPr>
          <p:cNvSpPr/>
          <p:nvPr/>
        </p:nvSpPr>
        <p:spPr>
          <a:xfrm>
            <a:off x="6183033" y="2216827"/>
            <a:ext cx="4799594" cy="674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BE" altLang="en-US" dirty="0" err="1">
                <a:solidFill>
                  <a:schemeClr val="tx1"/>
                </a:solidFill>
              </a:rPr>
              <a:t>OCMW’s</a:t>
            </a:r>
            <a:endParaRPr lang="fr-BE" altLang="en-US" dirty="0">
              <a:solidFill>
                <a:schemeClr val="tx1"/>
              </a:solidFill>
            </a:endParaRPr>
          </a:p>
        </p:txBody>
      </p:sp>
      <p:sp>
        <p:nvSpPr>
          <p:cNvPr id="13" name="Rectangle: Rounded Corners 12">
            <a:extLst>
              <a:ext uri="{FF2B5EF4-FFF2-40B4-BE49-F238E27FC236}">
                <a16:creationId xmlns:a16="http://schemas.microsoft.com/office/drawing/2014/main" id="{9BF18BE1-727E-4756-80D2-60D0274CF177}"/>
              </a:ext>
            </a:extLst>
          </p:cNvPr>
          <p:cNvSpPr/>
          <p:nvPr/>
        </p:nvSpPr>
        <p:spPr>
          <a:xfrm>
            <a:off x="1229020" y="3070793"/>
            <a:ext cx="4799596"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err="1">
                <a:solidFill>
                  <a:schemeClr val="tx1"/>
                </a:solidFill>
              </a:rPr>
              <a:t>fraudebestrijding</a:t>
            </a:r>
            <a:endParaRPr lang="fr-FR" altLang="en-US" dirty="0">
              <a:solidFill>
                <a:schemeClr val="tx1"/>
              </a:solidFill>
            </a:endParaRPr>
          </a:p>
        </p:txBody>
      </p:sp>
      <p:sp>
        <p:nvSpPr>
          <p:cNvPr id="14" name="Rectangle: Rounded Corners 13">
            <a:extLst>
              <a:ext uri="{FF2B5EF4-FFF2-40B4-BE49-F238E27FC236}">
                <a16:creationId xmlns:a16="http://schemas.microsoft.com/office/drawing/2014/main" id="{56C2608E-CA08-4F78-A595-76D057C33070}"/>
              </a:ext>
            </a:extLst>
          </p:cNvPr>
          <p:cNvSpPr/>
          <p:nvPr/>
        </p:nvSpPr>
        <p:spPr>
          <a:xfrm>
            <a:off x="6202699" y="3070793"/>
            <a:ext cx="4799594"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err="1">
                <a:solidFill>
                  <a:schemeClr val="tx1"/>
                </a:solidFill>
              </a:rPr>
              <a:t>isi</a:t>
            </a:r>
            <a:r>
              <a:rPr lang="fr-FR" altLang="en-US" dirty="0">
                <a:solidFill>
                  <a:schemeClr val="tx1"/>
                </a:solidFill>
              </a:rPr>
              <a:t>+-</a:t>
            </a:r>
            <a:r>
              <a:rPr lang="fr-FR" altLang="en-US" dirty="0" err="1">
                <a:solidFill>
                  <a:schemeClr val="tx1"/>
                </a:solidFill>
              </a:rPr>
              <a:t>kaart</a:t>
            </a:r>
            <a:endParaRPr lang="fr-FR" altLang="en-US" dirty="0">
              <a:solidFill>
                <a:schemeClr val="tx1"/>
              </a:solidFill>
            </a:endParaRPr>
          </a:p>
        </p:txBody>
      </p:sp>
      <p:sp>
        <p:nvSpPr>
          <p:cNvPr id="15" name="Rectangle: Rounded Corners 14">
            <a:extLst>
              <a:ext uri="{FF2B5EF4-FFF2-40B4-BE49-F238E27FC236}">
                <a16:creationId xmlns:a16="http://schemas.microsoft.com/office/drawing/2014/main" id="{77D7B519-88CA-45DE-A0DF-87E4B4EF7989}"/>
              </a:ext>
            </a:extLst>
          </p:cNvPr>
          <p:cNvSpPr/>
          <p:nvPr/>
        </p:nvSpPr>
        <p:spPr>
          <a:xfrm>
            <a:off x="1229032" y="3992001"/>
            <a:ext cx="4779936"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a:solidFill>
                  <a:schemeClr val="tx1"/>
                </a:solidFill>
              </a:rPr>
              <a:t>G-Cloud</a:t>
            </a:r>
          </a:p>
        </p:txBody>
      </p:sp>
      <p:sp>
        <p:nvSpPr>
          <p:cNvPr id="16" name="Rectangle: Rounded Corners 15">
            <a:extLst>
              <a:ext uri="{FF2B5EF4-FFF2-40B4-BE49-F238E27FC236}">
                <a16:creationId xmlns:a16="http://schemas.microsoft.com/office/drawing/2014/main" id="{63029487-A7EC-4805-A73E-D728DC8266DF}"/>
              </a:ext>
            </a:extLst>
          </p:cNvPr>
          <p:cNvSpPr/>
          <p:nvPr/>
        </p:nvSpPr>
        <p:spPr>
          <a:xfrm>
            <a:off x="6183033" y="3997759"/>
            <a:ext cx="4819260" cy="7550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schemeClr val="tx1"/>
                </a:solidFill>
              </a:rPr>
              <a:t>Datawarehouse arbeidsmarkt en sociale bescherming</a:t>
            </a:r>
          </a:p>
        </p:txBody>
      </p:sp>
      <p:sp>
        <p:nvSpPr>
          <p:cNvPr id="17" name="Rectangle: Rounded Corners 16">
            <a:extLst>
              <a:ext uri="{FF2B5EF4-FFF2-40B4-BE49-F238E27FC236}">
                <a16:creationId xmlns:a16="http://schemas.microsoft.com/office/drawing/2014/main" id="{9040A633-159A-4646-8456-7BACB9664282}"/>
              </a:ext>
            </a:extLst>
          </p:cNvPr>
          <p:cNvSpPr/>
          <p:nvPr/>
        </p:nvSpPr>
        <p:spPr>
          <a:xfrm>
            <a:off x="1229029" y="4916586"/>
            <a:ext cx="4799593" cy="73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schemeClr val="tx1"/>
                </a:solidFill>
              </a:rPr>
              <a:t>diensten voor werkgevers </a:t>
            </a:r>
          </a:p>
          <a:p>
            <a:pPr marL="176213" lvl="1"/>
            <a:r>
              <a:rPr lang="nl-NL" altLang="en-US" dirty="0">
                <a:solidFill>
                  <a:schemeClr val="tx1"/>
                </a:solidFill>
              </a:rPr>
              <a:t>(</a:t>
            </a:r>
            <a:r>
              <a:rPr lang="nl-NL" altLang="en-US" dirty="0" err="1">
                <a:solidFill>
                  <a:schemeClr val="tx1"/>
                </a:solidFill>
              </a:rPr>
              <a:t>Dimona</a:t>
            </a:r>
            <a:r>
              <a:rPr lang="nl-NL" altLang="en-US" dirty="0">
                <a:solidFill>
                  <a:schemeClr val="tx1"/>
                </a:solidFill>
              </a:rPr>
              <a:t> – </a:t>
            </a:r>
            <a:r>
              <a:rPr lang="nl-NL" altLang="en-US" dirty="0" err="1">
                <a:solidFill>
                  <a:schemeClr val="tx1"/>
                </a:solidFill>
              </a:rPr>
              <a:t>DmfA</a:t>
            </a:r>
            <a:r>
              <a:rPr lang="nl-NL" altLang="en-US" dirty="0">
                <a:solidFill>
                  <a:schemeClr val="tx1"/>
                </a:solidFill>
              </a:rPr>
              <a:t> – ASR)</a:t>
            </a:r>
          </a:p>
        </p:txBody>
      </p:sp>
      <p:sp>
        <p:nvSpPr>
          <p:cNvPr id="18" name="Rectangle: Rounded Corners 17">
            <a:extLst>
              <a:ext uri="{FF2B5EF4-FFF2-40B4-BE49-F238E27FC236}">
                <a16:creationId xmlns:a16="http://schemas.microsoft.com/office/drawing/2014/main" id="{E11749EF-EF63-449F-B0DB-FD79EED02E50}"/>
              </a:ext>
            </a:extLst>
          </p:cNvPr>
          <p:cNvSpPr/>
          <p:nvPr/>
        </p:nvSpPr>
        <p:spPr>
          <a:xfrm>
            <a:off x="6183033" y="5802678"/>
            <a:ext cx="4799593" cy="682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nl-NL" altLang="en-US" dirty="0">
                <a:solidFill>
                  <a:schemeClr val="tx1"/>
                </a:solidFill>
              </a:rPr>
              <a:t>portaal van de sociale zekerheid</a:t>
            </a:r>
          </a:p>
        </p:txBody>
      </p:sp>
      <p:sp>
        <p:nvSpPr>
          <p:cNvPr id="19" name="Rectangle: Rounded Corners 18">
            <a:extLst>
              <a:ext uri="{FF2B5EF4-FFF2-40B4-BE49-F238E27FC236}">
                <a16:creationId xmlns:a16="http://schemas.microsoft.com/office/drawing/2014/main" id="{B178DAC4-8E72-493D-855A-84EF1313B2B4}"/>
              </a:ext>
            </a:extLst>
          </p:cNvPr>
          <p:cNvSpPr/>
          <p:nvPr/>
        </p:nvSpPr>
        <p:spPr>
          <a:xfrm>
            <a:off x="1229029" y="5806424"/>
            <a:ext cx="4799588" cy="6926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err="1">
                <a:solidFill>
                  <a:schemeClr val="tx1"/>
                </a:solidFill>
              </a:rPr>
              <a:t>diensten</a:t>
            </a:r>
            <a:r>
              <a:rPr lang="fr-FR" altLang="en-US" dirty="0">
                <a:solidFill>
                  <a:schemeClr val="tx1"/>
                </a:solidFill>
              </a:rPr>
              <a:t> </a:t>
            </a:r>
            <a:r>
              <a:rPr lang="fr-FR" altLang="en-US" dirty="0" err="1">
                <a:solidFill>
                  <a:schemeClr val="tx1"/>
                </a:solidFill>
              </a:rPr>
              <a:t>voor</a:t>
            </a:r>
            <a:r>
              <a:rPr lang="fr-FR" altLang="en-US" dirty="0">
                <a:solidFill>
                  <a:schemeClr val="tx1"/>
                </a:solidFill>
              </a:rPr>
              <a:t> </a:t>
            </a:r>
            <a:r>
              <a:rPr lang="fr-FR" altLang="en-US" dirty="0" err="1">
                <a:solidFill>
                  <a:schemeClr val="tx1"/>
                </a:solidFill>
              </a:rPr>
              <a:t>derden</a:t>
            </a:r>
            <a:endParaRPr lang="fr-FR" altLang="en-US" dirty="0">
              <a:solidFill>
                <a:schemeClr val="tx1"/>
              </a:solidFill>
            </a:endParaRPr>
          </a:p>
        </p:txBody>
      </p:sp>
      <p:sp>
        <p:nvSpPr>
          <p:cNvPr id="20" name="Rectangle: Rounded Corners 19">
            <a:extLst>
              <a:ext uri="{FF2B5EF4-FFF2-40B4-BE49-F238E27FC236}">
                <a16:creationId xmlns:a16="http://schemas.microsoft.com/office/drawing/2014/main" id="{ABE9B2F0-4DA7-45D0-A264-8ED23042D8B6}"/>
              </a:ext>
            </a:extLst>
          </p:cNvPr>
          <p:cNvSpPr/>
          <p:nvPr/>
        </p:nvSpPr>
        <p:spPr>
          <a:xfrm>
            <a:off x="6183033" y="4927658"/>
            <a:ext cx="4819260" cy="7241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r>
              <a:rPr lang="fr-FR" altLang="en-US" dirty="0" err="1">
                <a:solidFill>
                  <a:schemeClr val="tx1"/>
                </a:solidFill>
              </a:rPr>
              <a:t>diensten</a:t>
            </a:r>
            <a:r>
              <a:rPr lang="fr-FR" altLang="en-US" dirty="0">
                <a:solidFill>
                  <a:schemeClr val="tx1"/>
                </a:solidFill>
              </a:rPr>
              <a:t> </a:t>
            </a:r>
            <a:r>
              <a:rPr lang="fr-FR" altLang="en-US" dirty="0" err="1">
                <a:solidFill>
                  <a:schemeClr val="tx1"/>
                </a:solidFill>
              </a:rPr>
              <a:t>voor</a:t>
            </a:r>
            <a:r>
              <a:rPr lang="fr-FR" altLang="en-US" dirty="0">
                <a:solidFill>
                  <a:schemeClr val="tx1"/>
                </a:solidFill>
              </a:rPr>
              <a:t> burgers</a:t>
            </a:r>
          </a:p>
        </p:txBody>
      </p:sp>
    </p:spTree>
    <p:extLst>
      <p:ext uri="{BB962C8B-B14F-4D97-AF65-F5344CB8AC3E}">
        <p14:creationId xmlns:p14="http://schemas.microsoft.com/office/powerpoint/2010/main" val="26014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Aanvullende rechten</a:t>
            </a:r>
          </a:p>
        </p:txBody>
      </p:sp>
      <p:sp>
        <p:nvSpPr>
          <p:cNvPr id="3" name="Content Placeholder 2"/>
          <p:cNvSpPr>
            <a:spLocks noGrp="1"/>
          </p:cNvSpPr>
          <p:nvPr>
            <p:ph idx="1"/>
          </p:nvPr>
        </p:nvSpPr>
        <p:spPr/>
        <p:txBody>
          <a:bodyPr>
            <a:normAutofit/>
          </a:bodyPr>
          <a:lstStyle/>
          <a:p>
            <a:r>
              <a:rPr lang="nl-BE" dirty="0"/>
              <a:t>sociaal statuut voor iets meer dan 2 miljoen burgers in België </a:t>
            </a:r>
          </a:p>
          <a:p>
            <a:pPr lvl="1"/>
            <a:r>
              <a:rPr lang="nl-BE" dirty="0"/>
              <a:t>laag inkomen </a:t>
            </a:r>
          </a:p>
          <a:p>
            <a:pPr lvl="1"/>
            <a:r>
              <a:rPr lang="nl-BE" dirty="0"/>
              <a:t>fysieke of mentale handicap</a:t>
            </a:r>
          </a:p>
          <a:p>
            <a:pPr lvl="1"/>
            <a:r>
              <a:rPr lang="nl-BE" dirty="0"/>
              <a:t>kind met een specifieke zorgbehoefte</a:t>
            </a:r>
          </a:p>
          <a:p>
            <a:pPr lvl="1"/>
            <a:r>
              <a:rPr lang="nl-BE" dirty="0"/>
              <a:t>...</a:t>
            </a:r>
          </a:p>
          <a:p>
            <a:r>
              <a:rPr lang="nl-BE" dirty="0"/>
              <a:t>burgers met een sociaal statuut genieten aanvullende rechten</a:t>
            </a:r>
          </a:p>
          <a:p>
            <a:pPr lvl="1"/>
            <a:r>
              <a:rPr lang="nl-BE" dirty="0"/>
              <a:t>sociaal tarief voor gas, elektriciteit, water, telecommunicatie</a:t>
            </a:r>
          </a:p>
          <a:p>
            <a:pPr lvl="1"/>
            <a:r>
              <a:rPr lang="nl-BE" dirty="0"/>
              <a:t>sociaal tarief voor openbaar vervoer (NMBS, De Lijn, TEC, ...)</a:t>
            </a:r>
          </a:p>
          <a:p>
            <a:pPr lvl="1"/>
            <a:r>
              <a:rPr lang="nl-BE" dirty="0"/>
              <a:t>sociale huisvesting</a:t>
            </a:r>
          </a:p>
          <a:p>
            <a:pPr lvl="1"/>
            <a:r>
              <a:rPr lang="nl-BE" dirty="0" err="1"/>
              <a:t>belastingsvermindering</a:t>
            </a:r>
            <a:r>
              <a:rPr lang="nl-BE" dirty="0"/>
              <a:t>, gratis huisvuilophaling</a:t>
            </a:r>
          </a:p>
          <a:p>
            <a:pPr lvl="1"/>
            <a:r>
              <a:rPr lang="nl-BE" dirty="0"/>
              <a:t>verminderd tarief voor socioculturele activiteiten, sport, ...</a:t>
            </a:r>
          </a:p>
          <a:p>
            <a:pPr lvl="1"/>
            <a:r>
              <a:rPr lang="nl-BE" dirty="0"/>
              <a:t>...</a:t>
            </a:r>
          </a:p>
          <a:p>
            <a:endParaRPr lang="en-US" dirty="0"/>
          </a:p>
        </p:txBody>
      </p:sp>
    </p:spTree>
    <p:extLst>
      <p:ext uri="{BB962C8B-B14F-4D97-AF65-F5344CB8AC3E}">
        <p14:creationId xmlns:p14="http://schemas.microsoft.com/office/powerpoint/2010/main" val="991208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Aanvullende</a:t>
            </a:r>
            <a:r>
              <a:rPr lang="en-US" dirty="0"/>
              <a:t> </a:t>
            </a:r>
            <a:r>
              <a:rPr lang="en-US" dirty="0" err="1"/>
              <a:t>rechten</a:t>
            </a:r>
            <a:endParaRPr lang="en-US" dirty="0"/>
          </a:p>
        </p:txBody>
      </p:sp>
      <p:sp>
        <p:nvSpPr>
          <p:cNvPr id="3" name="Content Placeholder 2"/>
          <p:cNvSpPr>
            <a:spLocks noGrp="1"/>
          </p:cNvSpPr>
          <p:nvPr>
            <p:ph idx="1"/>
          </p:nvPr>
        </p:nvSpPr>
        <p:spPr/>
        <p:txBody>
          <a:bodyPr>
            <a:normAutofit/>
          </a:bodyPr>
          <a:lstStyle/>
          <a:p>
            <a:r>
              <a:rPr lang="nl-NL" dirty="0"/>
              <a:t> vaststelling van non-take up </a:t>
            </a:r>
          </a:p>
          <a:p>
            <a:pPr lvl="1"/>
            <a:r>
              <a:rPr lang="nl-NL" dirty="0" err="1"/>
              <a:t>intransparantie</a:t>
            </a:r>
            <a:r>
              <a:rPr lang="nl-NL" dirty="0"/>
              <a:t>: mensen zijn weinig of niet op de hoogte van hun rechten </a:t>
            </a:r>
          </a:p>
          <a:p>
            <a:pPr lvl="1"/>
            <a:r>
              <a:rPr lang="nl-NL" dirty="0"/>
              <a:t>Mattheüseffect: rechten komen niet bij de beoogde (kwetsbare) doelgroep terecht</a:t>
            </a:r>
          </a:p>
          <a:p>
            <a:pPr lvl="1"/>
            <a:r>
              <a:rPr lang="nl-NL" dirty="0"/>
              <a:t>drempel: de aanvraag- en toekenningsprocedure voor sociale rechten is vaak omslachtig en tijdsintensief</a:t>
            </a:r>
          </a:p>
          <a:p>
            <a:pPr lvl="1"/>
            <a:r>
              <a:rPr lang="nl-NL" dirty="0"/>
              <a:t>ineffectiviteit: sociale maatregelen bereiken hun doel niet</a:t>
            </a:r>
          </a:p>
          <a:p>
            <a:pPr lvl="1"/>
            <a:r>
              <a:rPr lang="nl-NL" dirty="0"/>
              <a:t>status quo van de armoederatio i.p.v. sociale inclusie: het aantal armen daalt verhoudingsgewijs niet</a:t>
            </a:r>
          </a:p>
          <a:p>
            <a:endParaRPr lang="en-US" dirty="0"/>
          </a:p>
        </p:txBody>
      </p:sp>
    </p:spTree>
    <p:extLst>
      <p:ext uri="{BB962C8B-B14F-4D97-AF65-F5344CB8AC3E}">
        <p14:creationId xmlns:p14="http://schemas.microsoft.com/office/powerpoint/2010/main" val="92701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Verwachtingen</a:t>
            </a:r>
            <a:r>
              <a:rPr lang="en-US" dirty="0"/>
              <a:t> &gt; burgers / </a:t>
            </a:r>
            <a:r>
              <a:rPr lang="en-US" dirty="0" err="1"/>
              <a:t>werkgevers</a:t>
            </a:r>
            <a:endParaRPr lang="en-US" dirty="0"/>
          </a:p>
        </p:txBody>
      </p:sp>
      <p:sp>
        <p:nvSpPr>
          <p:cNvPr id="3" name="Content Placeholder 2"/>
          <p:cNvSpPr>
            <a:spLocks noGrp="1"/>
          </p:cNvSpPr>
          <p:nvPr>
            <p:ph idx="1"/>
          </p:nvPr>
        </p:nvSpPr>
        <p:spPr/>
        <p:txBody>
          <a:bodyPr>
            <a:noAutofit/>
          </a:bodyPr>
          <a:lstStyle/>
          <a:p>
            <a:r>
              <a:rPr lang="nl-BE" sz="2000" dirty="0"/>
              <a:t>klantgerichtheid</a:t>
            </a:r>
          </a:p>
          <a:p>
            <a:r>
              <a:rPr lang="nl-BE" dirty="0"/>
              <a:t>afgestemd op de eigen processen</a:t>
            </a:r>
          </a:p>
          <a:p>
            <a:r>
              <a:rPr lang="nl-BE" dirty="0"/>
              <a:t>met een minimum aan kosten en administratieve formaliteiten</a:t>
            </a:r>
          </a:p>
          <a:p>
            <a:r>
              <a:rPr lang="nl-BE" dirty="0"/>
              <a:t>zo mogelijk automatisch verstrekt</a:t>
            </a:r>
          </a:p>
          <a:p>
            <a:r>
              <a:rPr lang="nl-BE" dirty="0"/>
              <a:t>met actieve inbreng van de gebruiker (zelfbediening – zelfsturing - opvolging) </a:t>
            </a:r>
          </a:p>
          <a:p>
            <a:r>
              <a:rPr lang="nl-BE" dirty="0"/>
              <a:t>performant en gebruiksvriendelijk aangeboden</a:t>
            </a:r>
          </a:p>
          <a:p>
            <a:r>
              <a:rPr lang="nl-BE" dirty="0"/>
              <a:t>betrouwbaar, veilig en permanent beschikbaar</a:t>
            </a:r>
            <a:endParaRPr lang="nl-BE" sz="2000" dirty="0"/>
          </a:p>
          <a:p>
            <a:r>
              <a:rPr lang="nl-BE" sz="2000" dirty="0"/>
              <a:t>via </a:t>
            </a:r>
            <a:r>
              <a:rPr lang="nl-BE" dirty="0"/>
              <a:t>de kanalen van hun keuze (rechtstreeks contact, telefoon, elektronisch,…)</a:t>
            </a:r>
          </a:p>
          <a:p>
            <a:r>
              <a:rPr lang="nl-BE" dirty="0"/>
              <a:t>met respect voor de privacy</a:t>
            </a:r>
          </a:p>
        </p:txBody>
      </p:sp>
    </p:spTree>
    <p:extLst>
      <p:ext uri="{BB962C8B-B14F-4D97-AF65-F5344CB8AC3E}">
        <p14:creationId xmlns:p14="http://schemas.microsoft.com/office/powerpoint/2010/main" val="3695453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Geharmoniseerde</a:t>
            </a:r>
            <a:r>
              <a:rPr lang="en-US" dirty="0"/>
              <a:t> </a:t>
            </a:r>
            <a:r>
              <a:rPr lang="en-US" dirty="0" err="1"/>
              <a:t>sociale</a:t>
            </a:r>
            <a:r>
              <a:rPr lang="en-US" dirty="0"/>
              <a:t> </a:t>
            </a:r>
            <a:r>
              <a:rPr lang="en-US" dirty="0" err="1"/>
              <a:t>statuten</a:t>
            </a:r>
            <a:r>
              <a:rPr lang="en-US" dirty="0"/>
              <a:t> (GSS)</a:t>
            </a:r>
          </a:p>
        </p:txBody>
      </p:sp>
      <p:sp>
        <p:nvSpPr>
          <p:cNvPr id="3" name="Content Placeholder 2"/>
          <p:cNvSpPr>
            <a:spLocks noGrp="1"/>
          </p:cNvSpPr>
          <p:nvPr>
            <p:ph idx="1"/>
          </p:nvPr>
        </p:nvSpPr>
        <p:spPr/>
        <p:txBody>
          <a:bodyPr>
            <a:normAutofit/>
          </a:bodyPr>
          <a:lstStyle/>
          <a:p>
            <a:r>
              <a:rPr lang="nl-NL" dirty="0"/>
              <a:t>context</a:t>
            </a:r>
          </a:p>
          <a:p>
            <a:pPr lvl="1"/>
            <a:r>
              <a:rPr lang="nl-NL" dirty="0"/>
              <a:t>sociale statuten zijn vaak complex en worden niet altijd begrepen door de verschillende betrokken partijen</a:t>
            </a:r>
          </a:p>
          <a:p>
            <a:pPr lvl="1"/>
            <a:r>
              <a:rPr lang="nl-NL" dirty="0"/>
              <a:t>regionalisering van de sociale statuten</a:t>
            </a:r>
          </a:p>
          <a:p>
            <a:pPr lvl="1"/>
            <a:r>
              <a:rPr lang="nl-NL" dirty="0"/>
              <a:t>reglementering inzake toekenning van ‘aanvullende rechten’ is ook complex (voordelen/voorwaarden/referteperiodes)</a:t>
            </a:r>
          </a:p>
          <a:p>
            <a:pPr lvl="1"/>
            <a:r>
              <a:rPr lang="nl-NL" dirty="0"/>
              <a:t>geen eenduidig begrippenapparaat</a:t>
            </a:r>
          </a:p>
          <a:p>
            <a:pPr lvl="1"/>
            <a:r>
              <a:rPr lang="nl-NL" dirty="0"/>
              <a:t>er bestaat reeds een groot aantal gegevensuitwisselingen (voorkeurtarief, vrijstelling van heffingen of belastingen, …)</a:t>
            </a:r>
          </a:p>
          <a:p>
            <a:pPr lvl="1"/>
            <a:r>
              <a:rPr lang="nl-NL" dirty="0"/>
              <a:t>regelmatig nieuwe aanvragen bij gegevensleveranciers leiden tot ad hoc ontwikkelingen</a:t>
            </a:r>
          </a:p>
        </p:txBody>
      </p:sp>
    </p:spTree>
    <p:extLst>
      <p:ext uri="{BB962C8B-B14F-4D97-AF65-F5344CB8AC3E}">
        <p14:creationId xmlns:p14="http://schemas.microsoft.com/office/powerpoint/2010/main" val="2376951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noFill/>
        </p:spPr>
        <p:txBody>
          <a:bodyPr>
            <a:normAutofit/>
          </a:bodyPr>
          <a:lstStyle/>
          <a:p>
            <a:r>
              <a:rPr lang="fr-BE" altLang="fr-FR" dirty="0"/>
              <a:t>GSS - sociale </a:t>
            </a:r>
            <a:r>
              <a:rPr lang="fr-BE" altLang="fr-FR" dirty="0" err="1"/>
              <a:t>statuten</a:t>
            </a:r>
            <a:r>
              <a:rPr lang="fr-BE" altLang="fr-FR" dirty="0"/>
              <a:t> / </a:t>
            </a:r>
            <a:r>
              <a:rPr lang="fr-BE" altLang="fr-FR" dirty="0" err="1"/>
              <a:t>voorbeelden</a:t>
            </a:r>
            <a:endParaRPr lang="fr-BE" altLang="fr-FR" dirty="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23879" y="1535430"/>
            <a:ext cx="7759339" cy="532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AutoShape 5"/>
          <p:cNvSpPr>
            <a:spLocks noChangeAspect="1" noChangeArrowheads="1"/>
          </p:cNvSpPr>
          <p:nvPr/>
        </p:nvSpPr>
        <p:spPr bwMode="auto">
          <a:xfrm>
            <a:off x="1524001" y="1125539"/>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fr-FR" sz="1800"/>
          </a:p>
        </p:txBody>
      </p:sp>
    </p:spTree>
    <p:extLst>
      <p:ext uri="{BB962C8B-B14F-4D97-AF65-F5344CB8AC3E}">
        <p14:creationId xmlns:p14="http://schemas.microsoft.com/office/powerpoint/2010/main" val="3449074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Geharmoniseerde</a:t>
            </a:r>
            <a:r>
              <a:rPr lang="en-US" dirty="0"/>
              <a:t> </a:t>
            </a:r>
            <a:r>
              <a:rPr lang="en-US" dirty="0" err="1"/>
              <a:t>sociale</a:t>
            </a:r>
            <a:r>
              <a:rPr lang="en-US" dirty="0"/>
              <a:t> </a:t>
            </a:r>
            <a:r>
              <a:rPr lang="en-US" dirty="0" err="1"/>
              <a:t>statuten</a:t>
            </a:r>
            <a:r>
              <a:rPr lang="en-US" dirty="0"/>
              <a:t> (GSS) - </a:t>
            </a:r>
            <a:r>
              <a:rPr lang="en-US" dirty="0" err="1"/>
              <a:t>principes</a:t>
            </a:r>
            <a:endParaRPr lang="en-US" dirty="0"/>
          </a:p>
        </p:txBody>
      </p:sp>
      <p:sp>
        <p:nvSpPr>
          <p:cNvPr id="3" name="Content Placeholder 2"/>
          <p:cNvSpPr>
            <a:spLocks noGrp="1"/>
          </p:cNvSpPr>
          <p:nvPr>
            <p:ph idx="1"/>
          </p:nvPr>
        </p:nvSpPr>
        <p:spPr/>
        <p:txBody>
          <a:bodyPr/>
          <a:lstStyle/>
          <a:p>
            <a:r>
              <a:rPr lang="nl-NL" dirty="0"/>
              <a:t>feitelijke informatie beschikbaar bij één of meerdere authentieke bron(</a:t>
            </a:r>
            <a:r>
              <a:rPr lang="nl-NL" dirty="0" err="1"/>
              <a:t>nen</a:t>
            </a:r>
            <a:r>
              <a:rPr lang="nl-NL" dirty="0"/>
              <a:t>) wordt ter beschikking gesteld van actoren die op basis daarvan automatisch rechten toekennen aan de burger zonder dat hij/zij daartoe een aanvraag moet doen</a:t>
            </a:r>
          </a:p>
          <a:p>
            <a:r>
              <a:rPr lang="nl-NL" dirty="0"/>
              <a:t>gestandaardiseerde diensten om zoveel mogelijk te antwoorden op informatieaanvragen en meervoudige ontwikkelingen te vermijden/beperken, zowel voor de gegevensleveranciers (authentieke bronnen) als voor de instanties die voordelen toekennen</a:t>
            </a:r>
          </a:p>
          <a:p>
            <a:r>
              <a:rPr lang="nl-NL" dirty="0"/>
              <a:t>vermindering van het aantal gebruikte statuten en van de complexiteit ervan, een vermindering van de gegevensuitwisselingen</a:t>
            </a:r>
          </a:p>
          <a:p>
            <a:r>
              <a:rPr lang="nl-NL" dirty="0"/>
              <a:t>vermindering van het aantal administratieve formaliteiten en papieren attesten die aan deze kwetsbare bevolkingsgroep wordt gevraagd</a:t>
            </a:r>
          </a:p>
        </p:txBody>
      </p:sp>
    </p:spTree>
    <p:extLst>
      <p:ext uri="{BB962C8B-B14F-4D97-AF65-F5344CB8AC3E}">
        <p14:creationId xmlns:p14="http://schemas.microsoft.com/office/powerpoint/2010/main" val="1575879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fr-BE" dirty="0"/>
              <a:t>GSS - </a:t>
            </a:r>
            <a:r>
              <a:rPr lang="fr-BE" dirty="0" err="1"/>
              <a:t>Doelstellingen</a:t>
            </a:r>
            <a:r>
              <a:rPr lang="fr-BE" dirty="0"/>
              <a:t> </a:t>
            </a:r>
          </a:p>
        </p:txBody>
      </p:sp>
      <p:sp>
        <p:nvSpPr>
          <p:cNvPr id="3" name="Content Placeholder 2"/>
          <p:cNvSpPr>
            <a:spLocks noGrp="1"/>
          </p:cNvSpPr>
          <p:nvPr>
            <p:ph idx="1"/>
          </p:nvPr>
        </p:nvSpPr>
        <p:spPr/>
        <p:txBody>
          <a:bodyPr/>
          <a:lstStyle/>
          <a:p>
            <a:r>
              <a:rPr lang="nl-BE" dirty="0"/>
              <a:t>voor de sociaal verzekerden</a:t>
            </a:r>
          </a:p>
          <a:p>
            <a:pPr lvl="1"/>
            <a:r>
              <a:rPr lang="nl-NL" dirty="0"/>
              <a:t>burgers maximaal laten genieten van de aanvullende rechten waar ze recht op hebben</a:t>
            </a:r>
          </a:p>
          <a:p>
            <a:pPr lvl="1"/>
            <a:r>
              <a:rPr lang="nl-NL" dirty="0"/>
              <a:t>administratieve formaliteiten tot een minimum beperken &amp; rekening houden met de realiteit op het terrein</a:t>
            </a:r>
          </a:p>
          <a:p>
            <a:r>
              <a:rPr lang="nl-BE" dirty="0"/>
              <a:t>voor de instellingen / actoren die het voordeel toekennen</a:t>
            </a:r>
          </a:p>
          <a:p>
            <a:pPr lvl="1"/>
            <a:r>
              <a:rPr lang="nl-NL" dirty="0"/>
              <a:t>vlot alle nodige informatie ter beschikking krijgen voor de toekenning (sociaal statuut, domicilieadres…)</a:t>
            </a:r>
          </a:p>
          <a:p>
            <a:pPr lvl="1"/>
            <a:r>
              <a:rPr lang="nl-BE" dirty="0"/>
              <a:t>vermijden van eventueel misbruik</a:t>
            </a:r>
          </a:p>
          <a:p>
            <a:pPr marL="0" indent="0">
              <a:buNone/>
            </a:pPr>
            <a:endParaRPr lang="fr-BE" dirty="0"/>
          </a:p>
        </p:txBody>
      </p:sp>
      <p:sp>
        <p:nvSpPr>
          <p:cNvPr id="11" name="Rectangle 10">
            <a:extLst>
              <a:ext uri="{FF2B5EF4-FFF2-40B4-BE49-F238E27FC236}">
                <a16:creationId xmlns:a16="http://schemas.microsoft.com/office/drawing/2014/main" id="{2FAE534E-51DC-4B73-A2B6-26729C3FB11F}"/>
              </a:ext>
            </a:extLst>
          </p:cNvPr>
          <p:cNvSpPr/>
          <p:nvPr/>
        </p:nvSpPr>
        <p:spPr>
          <a:xfrm>
            <a:off x="1550505" y="4713348"/>
            <a:ext cx="9144000" cy="1106311"/>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Rounded Corners 11">
            <a:extLst>
              <a:ext uri="{FF2B5EF4-FFF2-40B4-BE49-F238E27FC236}">
                <a16:creationId xmlns:a16="http://schemas.microsoft.com/office/drawing/2014/main" id="{58708032-D854-4451-9D90-C235B4BA69C8}"/>
              </a:ext>
            </a:extLst>
          </p:cNvPr>
          <p:cNvSpPr/>
          <p:nvPr/>
        </p:nvSpPr>
        <p:spPr>
          <a:xfrm>
            <a:off x="1830294" y="4986507"/>
            <a:ext cx="8557880" cy="5490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2200" dirty="0">
                <a:solidFill>
                  <a:schemeClr val="tx1"/>
                </a:solidFill>
                <a:ea typeface="+mj-ea"/>
                <a:cs typeface="+mj-cs"/>
                <a:sym typeface="Wingdings" panose="05000000000000000000" pitchFamily="2" charset="2"/>
              </a:rPr>
              <a:t>verder verbeteren van de automatische toekenning van rechten</a:t>
            </a:r>
          </a:p>
        </p:txBody>
      </p:sp>
    </p:spTree>
    <p:extLst>
      <p:ext uri="{BB962C8B-B14F-4D97-AF65-F5344CB8AC3E}">
        <p14:creationId xmlns:p14="http://schemas.microsoft.com/office/powerpoint/2010/main" val="347804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nl-BE"/>
              <a:t>Geharmoniseerde sociale statuten (GSS) - 3 benaderingen </a:t>
            </a:r>
          </a:p>
        </p:txBody>
      </p:sp>
      <p:sp>
        <p:nvSpPr>
          <p:cNvPr id="3" name="Content Placeholder 2"/>
          <p:cNvSpPr>
            <a:spLocks noGrp="1"/>
          </p:cNvSpPr>
          <p:nvPr>
            <p:ph idx="1"/>
          </p:nvPr>
        </p:nvSpPr>
        <p:spPr/>
        <p:txBody>
          <a:bodyPr>
            <a:normAutofit/>
          </a:bodyPr>
          <a:lstStyle/>
          <a:p>
            <a:r>
              <a:rPr lang="nl-BE"/>
              <a:t>de KSZ en de authentieke bronnen werken aan de beschikbaarstelling van 3 complementaire methodes</a:t>
            </a:r>
          </a:p>
          <a:p>
            <a:pPr marL="540000" lvl="2" indent="0">
              <a:buNone/>
            </a:pPr>
            <a:endParaRPr lang="fr-FR" dirty="0"/>
          </a:p>
          <a:p>
            <a:pPr marL="271463" lvl="1" indent="0">
              <a:buNone/>
            </a:pPr>
            <a:endParaRPr lang="fr-FR" dirty="0"/>
          </a:p>
          <a:p>
            <a:pPr lvl="2">
              <a:buFont typeface="Calibri" panose="020F0502020204030204" pitchFamily="34" charset="0"/>
              <a:buChar char="-"/>
            </a:pPr>
            <a:endParaRPr lang="fr-FR" dirty="0"/>
          </a:p>
          <a:p>
            <a:pPr>
              <a:buFont typeface="Arial" panose="020B0604020202020204" pitchFamily="34" charset="0"/>
              <a:buChar char="•"/>
            </a:pPr>
            <a:endParaRPr lang="fr-FR" dirty="0"/>
          </a:p>
          <a:p>
            <a:pPr marL="0" indent="0">
              <a:buNone/>
            </a:pPr>
            <a:endParaRPr lang="fr-BE" dirty="0"/>
          </a:p>
        </p:txBody>
      </p:sp>
      <p:grpSp>
        <p:nvGrpSpPr>
          <p:cNvPr id="29" name="Group 28">
            <a:extLst>
              <a:ext uri="{FF2B5EF4-FFF2-40B4-BE49-F238E27FC236}">
                <a16:creationId xmlns:a16="http://schemas.microsoft.com/office/drawing/2014/main" id="{780798E4-BA77-4762-A08D-73462E4648F8}"/>
              </a:ext>
            </a:extLst>
          </p:cNvPr>
          <p:cNvGrpSpPr/>
          <p:nvPr/>
        </p:nvGrpSpPr>
        <p:grpSpPr>
          <a:xfrm>
            <a:off x="1074553" y="2683560"/>
            <a:ext cx="10056427" cy="1915159"/>
            <a:chOff x="1074553" y="3877877"/>
            <a:chExt cx="10056427" cy="1915159"/>
          </a:xfrm>
        </p:grpSpPr>
        <p:grpSp>
          <p:nvGrpSpPr>
            <p:cNvPr id="22" name="Group 21">
              <a:extLst>
                <a:ext uri="{FF2B5EF4-FFF2-40B4-BE49-F238E27FC236}">
                  <a16:creationId xmlns:a16="http://schemas.microsoft.com/office/drawing/2014/main" id="{EA36712A-A206-48AD-93A3-7DDB4BAF7F79}"/>
                </a:ext>
              </a:extLst>
            </p:cNvPr>
            <p:cNvGrpSpPr/>
            <p:nvPr/>
          </p:nvGrpSpPr>
          <p:grpSpPr>
            <a:xfrm>
              <a:off x="1074553" y="3877881"/>
              <a:ext cx="3239568" cy="1899322"/>
              <a:chOff x="1074552" y="3877881"/>
              <a:chExt cx="2892489" cy="1899322"/>
            </a:xfrm>
          </p:grpSpPr>
          <p:sp>
            <p:nvSpPr>
              <p:cNvPr id="17" name="Rectangle 16">
                <a:extLst>
                  <a:ext uri="{FF2B5EF4-FFF2-40B4-BE49-F238E27FC236}">
                    <a16:creationId xmlns:a16="http://schemas.microsoft.com/office/drawing/2014/main" id="{BDB3C2BE-598F-43B0-8E1E-E90EA22AD4E7}"/>
                  </a:ext>
                </a:extLst>
              </p:cNvPr>
              <p:cNvSpPr/>
              <p:nvPr/>
            </p:nvSpPr>
            <p:spPr>
              <a:xfrm>
                <a:off x="1074552" y="3877881"/>
                <a:ext cx="2892489" cy="1899322"/>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Rectangle: Rounded Corners 17">
                <a:extLst>
                  <a:ext uri="{FF2B5EF4-FFF2-40B4-BE49-F238E27FC236}">
                    <a16:creationId xmlns:a16="http://schemas.microsoft.com/office/drawing/2014/main" id="{900D6E2B-B3A0-4E64-A6C4-61D7676E25B3}"/>
                  </a:ext>
                </a:extLst>
              </p:cNvPr>
              <p:cNvSpPr/>
              <p:nvPr/>
            </p:nvSpPr>
            <p:spPr>
              <a:xfrm>
                <a:off x="1343608" y="4152122"/>
                <a:ext cx="2388637" cy="14509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nl-BE">
                    <a:solidFill>
                      <a:schemeClr val="tx1"/>
                    </a:solidFill>
                  </a:rPr>
                  <a:t>gebruik in </a:t>
                </a:r>
              </a:p>
              <a:p>
                <a:pPr>
                  <a:defRPr/>
                </a:pPr>
                <a:r>
                  <a:rPr lang="nl-BE">
                    <a:solidFill>
                      <a:schemeClr val="tx1"/>
                    </a:solidFill>
                  </a:rPr>
                  <a:t>batch-modus van de</a:t>
                </a:r>
                <a:r>
                  <a:rPr lang="nl-BE" b="1">
                    <a:solidFill>
                      <a:schemeClr val="tx1"/>
                    </a:solidFill>
                  </a:rPr>
                  <a:t> </a:t>
                </a:r>
              </a:p>
              <a:p>
                <a:pPr>
                  <a:defRPr/>
                </a:pPr>
                <a:r>
                  <a:rPr lang="nl-BE" b="1">
                    <a:solidFill>
                      <a:schemeClr val="tx1"/>
                    </a:solidFill>
                  </a:rPr>
                  <a:t>bufferdatabank</a:t>
                </a:r>
              </a:p>
            </p:txBody>
          </p:sp>
        </p:grpSp>
        <p:grpSp>
          <p:nvGrpSpPr>
            <p:cNvPr id="23" name="Group 22">
              <a:extLst>
                <a:ext uri="{FF2B5EF4-FFF2-40B4-BE49-F238E27FC236}">
                  <a16:creationId xmlns:a16="http://schemas.microsoft.com/office/drawing/2014/main" id="{D3646A0E-9382-45E7-AC1A-C747AC15E1A2}"/>
                </a:ext>
              </a:extLst>
            </p:cNvPr>
            <p:cNvGrpSpPr/>
            <p:nvPr/>
          </p:nvGrpSpPr>
          <p:grpSpPr>
            <a:xfrm>
              <a:off x="4470675" y="3893714"/>
              <a:ext cx="3264183" cy="1899322"/>
              <a:chOff x="1074552" y="3877881"/>
              <a:chExt cx="2892489" cy="1899322"/>
            </a:xfrm>
          </p:grpSpPr>
          <p:sp>
            <p:nvSpPr>
              <p:cNvPr id="24" name="Rectangle 23">
                <a:extLst>
                  <a:ext uri="{FF2B5EF4-FFF2-40B4-BE49-F238E27FC236}">
                    <a16:creationId xmlns:a16="http://schemas.microsoft.com/office/drawing/2014/main" id="{C3F21861-BA88-41E1-80A8-175DC0C77BAD}"/>
                  </a:ext>
                </a:extLst>
              </p:cNvPr>
              <p:cNvSpPr/>
              <p:nvPr/>
            </p:nvSpPr>
            <p:spPr>
              <a:xfrm>
                <a:off x="1074552" y="3877881"/>
                <a:ext cx="2892489" cy="1899322"/>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Rectangle: Rounded Corners 24">
                <a:extLst>
                  <a:ext uri="{FF2B5EF4-FFF2-40B4-BE49-F238E27FC236}">
                    <a16:creationId xmlns:a16="http://schemas.microsoft.com/office/drawing/2014/main" id="{CF46FD96-8068-4CE4-B263-2AAD2725C79F}"/>
                  </a:ext>
                </a:extLst>
              </p:cNvPr>
              <p:cNvSpPr/>
              <p:nvPr/>
            </p:nvSpPr>
            <p:spPr>
              <a:xfrm>
                <a:off x="1343608" y="4152122"/>
                <a:ext cx="2388637" cy="14350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nl-BE" b="1">
                    <a:solidFill>
                      <a:schemeClr val="tx1"/>
                    </a:solidFill>
                  </a:rPr>
                  <a:t>online raadpleging van de authentieke bronnen</a:t>
                </a:r>
                <a:r>
                  <a:rPr lang="nl-BE">
                    <a:solidFill>
                      <a:schemeClr val="tx1"/>
                    </a:solidFill>
                  </a:rPr>
                  <a:t> door de toekennende instanties</a:t>
                </a:r>
              </a:p>
            </p:txBody>
          </p:sp>
        </p:grpSp>
        <p:grpSp>
          <p:nvGrpSpPr>
            <p:cNvPr id="26" name="Group 25">
              <a:extLst>
                <a:ext uri="{FF2B5EF4-FFF2-40B4-BE49-F238E27FC236}">
                  <a16:creationId xmlns:a16="http://schemas.microsoft.com/office/drawing/2014/main" id="{64D699A2-6E7F-4821-8390-DFDA4C8815B1}"/>
                </a:ext>
              </a:extLst>
            </p:cNvPr>
            <p:cNvGrpSpPr/>
            <p:nvPr/>
          </p:nvGrpSpPr>
          <p:grpSpPr>
            <a:xfrm>
              <a:off x="7891412" y="3877877"/>
              <a:ext cx="3239568" cy="1899322"/>
              <a:chOff x="1074552" y="3877881"/>
              <a:chExt cx="2892489" cy="1899322"/>
            </a:xfrm>
          </p:grpSpPr>
          <p:sp>
            <p:nvSpPr>
              <p:cNvPr id="27" name="Rectangle 26">
                <a:extLst>
                  <a:ext uri="{FF2B5EF4-FFF2-40B4-BE49-F238E27FC236}">
                    <a16:creationId xmlns:a16="http://schemas.microsoft.com/office/drawing/2014/main" id="{90C7A1C6-7F3E-4B0A-91AB-E234F7718A9A}"/>
                  </a:ext>
                </a:extLst>
              </p:cNvPr>
              <p:cNvSpPr/>
              <p:nvPr/>
            </p:nvSpPr>
            <p:spPr>
              <a:xfrm>
                <a:off x="1074552" y="3877881"/>
                <a:ext cx="2892489" cy="1899322"/>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Rectangle: Rounded Corners 27">
                <a:extLst>
                  <a:ext uri="{FF2B5EF4-FFF2-40B4-BE49-F238E27FC236}">
                    <a16:creationId xmlns:a16="http://schemas.microsoft.com/office/drawing/2014/main" id="{81EE60BB-00D6-4FCF-B718-181AAF704815}"/>
                  </a:ext>
                </a:extLst>
              </p:cNvPr>
              <p:cNvSpPr/>
              <p:nvPr/>
            </p:nvSpPr>
            <p:spPr>
              <a:xfrm>
                <a:off x="1343608" y="4152122"/>
                <a:ext cx="2388637" cy="14509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nl-BE" dirty="0">
                    <a:solidFill>
                      <a:schemeClr val="tx1"/>
                    </a:solidFill>
                  </a:rPr>
                  <a:t>raadpleging van de sociale statuten via </a:t>
                </a:r>
                <a:r>
                  <a:rPr lang="nl-BE" b="1" dirty="0">
                    <a:solidFill>
                      <a:schemeClr val="tx1"/>
                    </a:solidFill>
                  </a:rPr>
                  <a:t>de toepassingen MyBEnefits en MyGov.be</a:t>
                </a:r>
              </a:p>
            </p:txBody>
          </p:sp>
        </p:grpSp>
      </p:grpSp>
    </p:spTree>
    <p:extLst>
      <p:ext uri="{BB962C8B-B14F-4D97-AF65-F5344CB8AC3E}">
        <p14:creationId xmlns:p14="http://schemas.microsoft.com/office/powerpoint/2010/main" val="3781452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nl-BE" dirty="0"/>
              <a:t>Geharmoniseerde sociale statuten (</a:t>
            </a:r>
            <a:r>
              <a:rPr lang="en-US" dirty="0"/>
              <a:t>GSS) - </a:t>
            </a:r>
            <a:r>
              <a:rPr lang="en-US" dirty="0" err="1"/>
              <a:t>benadering</a:t>
            </a:r>
            <a:r>
              <a:rPr lang="en-US" dirty="0"/>
              <a:t> 1</a:t>
            </a:r>
          </a:p>
        </p:txBody>
      </p:sp>
      <p:sp>
        <p:nvSpPr>
          <p:cNvPr id="3" name="Content Placeholder 2"/>
          <p:cNvSpPr>
            <a:spLocks noGrp="1"/>
          </p:cNvSpPr>
          <p:nvPr>
            <p:ph idx="1"/>
          </p:nvPr>
        </p:nvSpPr>
        <p:spPr/>
        <p:txBody>
          <a:bodyPr>
            <a:normAutofit/>
          </a:bodyPr>
          <a:lstStyle/>
          <a:p>
            <a:r>
              <a:rPr lang="nl-NL" b="1" dirty="0"/>
              <a:t>batch-raadpleging van de gegevensbank GSS in de bufferdatabank</a:t>
            </a:r>
          </a:p>
          <a:p>
            <a:pPr lvl="1"/>
            <a:r>
              <a:rPr lang="nl-BE" dirty="0"/>
              <a:t>wordt driemaandelijks gevoed door de 11 authentieke bronnen</a:t>
            </a:r>
            <a:endParaRPr lang="nl-NL" dirty="0"/>
          </a:p>
          <a:p>
            <a:pPr lvl="1"/>
            <a:r>
              <a:rPr lang="nl-BE" dirty="0"/>
              <a:t>mogelijkheid tot automatische toekenning van aanvullende rechten aan een categorie van personen die op voorhand zijn gekend bij de toekennende instantie</a:t>
            </a:r>
          </a:p>
          <a:p>
            <a:pPr lvl="2"/>
            <a:r>
              <a:rPr lang="nl-BE" dirty="0"/>
              <a:t>vb. alle inwoners van een gemeente, alle gezinnen aangesloten op gas</a:t>
            </a:r>
            <a:endParaRPr lang="nl-NL" dirty="0"/>
          </a:p>
          <a:p>
            <a:pPr lvl="1"/>
            <a:r>
              <a:rPr lang="nl-BE" dirty="0"/>
              <a:t>mogelijkheid tot verwerking van grote volumes</a:t>
            </a:r>
          </a:p>
          <a:p>
            <a:pPr lvl="1"/>
            <a:r>
              <a:rPr lang="nl-BE" dirty="0"/>
              <a:t>mogelijkheid om na te gaan of een persoon voldoet aan een geheel van criteria die in de beraadslaging van het IVC zijn vastgelegd (vb. woonplaats, statuut op een bepaalde datum, …)</a:t>
            </a:r>
          </a:p>
          <a:p>
            <a:pPr lvl="1"/>
            <a:r>
              <a:rPr lang="nl-BE" dirty="0"/>
              <a:t>enkele voorbeelden </a:t>
            </a:r>
            <a:endParaRPr lang="en-US" dirty="0"/>
          </a:p>
          <a:p>
            <a:pPr lvl="2"/>
            <a:r>
              <a:rPr lang="nl-BE" dirty="0"/>
              <a:t>sociaal tarief gas / elektriciteit in België</a:t>
            </a:r>
          </a:p>
          <a:p>
            <a:pPr lvl="2"/>
            <a:r>
              <a:rPr lang="nl-BE" dirty="0"/>
              <a:t>sociaal tarief water in Vlaanderen</a:t>
            </a:r>
          </a:p>
          <a:p>
            <a:pPr lvl="2"/>
            <a:r>
              <a:rPr lang="nl-BE" dirty="0"/>
              <a:t>vrijstelling verkeersbelasting in Brussels Gewest</a:t>
            </a:r>
          </a:p>
          <a:p>
            <a:pPr lvl="2"/>
            <a:r>
              <a:rPr lang="nl-BE" dirty="0"/>
              <a:t>gemeenten en provincies (bv. verminderd tarief buitenschoolse kinderopvang, verminderde heffing voor huisvuilophaling, korting belasting)</a:t>
            </a:r>
          </a:p>
          <a:p>
            <a:pPr marL="1127738" lvl="3" indent="-231775">
              <a:buFont typeface="Calibri" panose="020F0502020204030204" pitchFamily="34" charset="0"/>
              <a:buChar char="-"/>
            </a:pPr>
            <a:endParaRPr lang="nl-NL" dirty="0"/>
          </a:p>
          <a:p>
            <a:pPr marL="948600" lvl="2" indent="-457200">
              <a:lnSpc>
                <a:spcPct val="100000"/>
              </a:lnSpc>
              <a:buFont typeface="Calibri" panose="020F0502020204030204" pitchFamily="34" charset="0"/>
              <a:buChar char="-"/>
            </a:pPr>
            <a:endParaRPr lang="en-US" dirty="0">
              <a:solidFill>
                <a:srgbClr val="FF0000"/>
              </a:solidFill>
            </a:endParaRPr>
          </a:p>
        </p:txBody>
      </p:sp>
    </p:spTree>
    <p:extLst>
      <p:ext uri="{BB962C8B-B14F-4D97-AF65-F5344CB8AC3E}">
        <p14:creationId xmlns:p14="http://schemas.microsoft.com/office/powerpoint/2010/main" val="2096843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70C0"/>
                </a:solidFill>
              </a:rPr>
              <a:t>Bufferdatabank - 11 authentieke bronnen</a:t>
            </a:r>
          </a:p>
        </p:txBody>
      </p:sp>
      <p:sp>
        <p:nvSpPr>
          <p:cNvPr id="3" name="Content Placeholder 2"/>
          <p:cNvSpPr>
            <a:spLocks noGrp="1"/>
          </p:cNvSpPr>
          <p:nvPr>
            <p:ph idx="1"/>
          </p:nvPr>
        </p:nvSpPr>
        <p:spPr/>
        <p:txBody>
          <a:bodyPr>
            <a:normAutofit fontScale="92500" lnSpcReduction="20000"/>
          </a:bodyPr>
          <a:lstStyle/>
          <a:p>
            <a:r>
              <a:rPr lang="nl-BE" dirty="0"/>
              <a:t>federaal</a:t>
            </a:r>
          </a:p>
          <a:p>
            <a:pPr lvl="1"/>
            <a:r>
              <a:rPr lang="nl-BE" dirty="0"/>
              <a:t>POD Maatschappelijke Integratie (POD MI) en </a:t>
            </a:r>
            <a:r>
              <a:rPr lang="nl-BE" dirty="0" err="1"/>
              <a:t>OCMW’s</a:t>
            </a:r>
            <a:r>
              <a:rPr lang="nl-BE" dirty="0"/>
              <a:t> (vb. leefloon ((e)LL)</a:t>
            </a:r>
          </a:p>
          <a:p>
            <a:pPr lvl="1"/>
            <a:r>
              <a:rPr lang="nl-BE" dirty="0"/>
              <a:t>DG Personen met een Handicap (DGPH) (vb. erkende handicap, </a:t>
            </a:r>
            <a:r>
              <a:rPr lang="nl-BE" dirty="0" err="1"/>
              <a:t>inkomensvervangende</a:t>
            </a:r>
            <a:r>
              <a:rPr lang="nl-BE" dirty="0"/>
              <a:t> tegemoetkoming (IVT))</a:t>
            </a:r>
          </a:p>
          <a:p>
            <a:pPr lvl="1"/>
            <a:r>
              <a:rPr lang="nl-BE" dirty="0"/>
              <a:t>ziekenfondsen (vb.  recht op een verhoogde verzekeringstegemoetkoming (RVV))</a:t>
            </a:r>
          </a:p>
          <a:p>
            <a:pPr lvl="1"/>
            <a:r>
              <a:rPr lang="nl-BE" dirty="0"/>
              <a:t>Federale </a:t>
            </a:r>
            <a:r>
              <a:rPr lang="nl-BE" dirty="0" err="1"/>
              <a:t>PensioenDienst</a:t>
            </a:r>
            <a:r>
              <a:rPr lang="nl-BE" dirty="0"/>
              <a:t> (FPD) (vb. inkomensgarantie voor ouderen (IGO))</a:t>
            </a:r>
          </a:p>
          <a:p>
            <a:r>
              <a:rPr lang="nl-BE" dirty="0"/>
              <a:t>Vlaanderen</a:t>
            </a:r>
          </a:p>
          <a:p>
            <a:pPr lvl="1"/>
            <a:r>
              <a:rPr lang="nl-BE" dirty="0"/>
              <a:t>Vlaamse Sociale Bescherming (VSB) (vb. tegemoetkoming hulp aan bejaarden (THAB))</a:t>
            </a:r>
          </a:p>
          <a:p>
            <a:pPr lvl="1"/>
            <a:r>
              <a:rPr lang="nl-BE" dirty="0"/>
              <a:t>Agentschap Opgroeien (vb. kinderen met specifieke ondersteuningsbehoefte (P1-4))</a:t>
            </a:r>
          </a:p>
          <a:p>
            <a:r>
              <a:rPr lang="fr-FR" dirty="0" err="1"/>
              <a:t>Wallonië</a:t>
            </a:r>
            <a:endParaRPr lang="fr-FR" dirty="0"/>
          </a:p>
          <a:p>
            <a:pPr lvl="1"/>
            <a:r>
              <a:rPr lang="fr-FR" dirty="0"/>
              <a:t>Agence wallonne pour une Vie de Qualité (</a:t>
            </a:r>
            <a:r>
              <a:rPr lang="nl-BE" dirty="0" err="1"/>
              <a:t>AViQ</a:t>
            </a:r>
            <a:r>
              <a:rPr lang="nl-BE" dirty="0"/>
              <a:t>) (vb. erkende handicap kinderen)</a:t>
            </a:r>
          </a:p>
          <a:p>
            <a:pPr lvl="1"/>
            <a:r>
              <a:rPr lang="nl-BE" dirty="0"/>
              <a:t>Organismes </a:t>
            </a:r>
            <a:r>
              <a:rPr lang="nl-BE" dirty="0" err="1"/>
              <a:t>Assureurs</a:t>
            </a:r>
            <a:r>
              <a:rPr lang="nl-BE" dirty="0"/>
              <a:t> </a:t>
            </a:r>
            <a:r>
              <a:rPr lang="nl-BE" dirty="0" err="1"/>
              <a:t>Wallons</a:t>
            </a:r>
            <a:r>
              <a:rPr lang="nl-BE" dirty="0"/>
              <a:t> (OAW) (vb. vermindering zelfredzaamheid)</a:t>
            </a:r>
          </a:p>
          <a:p>
            <a:r>
              <a:rPr lang="nl-BE" dirty="0"/>
              <a:t>Brussel</a:t>
            </a:r>
          </a:p>
          <a:p>
            <a:pPr lvl="1"/>
            <a:r>
              <a:rPr lang="nl-BE" dirty="0" err="1"/>
              <a:t>IrisCare</a:t>
            </a:r>
            <a:r>
              <a:rPr lang="nl-BE" dirty="0"/>
              <a:t> (vb. tegemoetkoming hulp aan bejaarden (THAB))</a:t>
            </a:r>
          </a:p>
          <a:p>
            <a:r>
              <a:rPr lang="nl-BE" dirty="0"/>
              <a:t>Duitstalige gemeenschap</a:t>
            </a:r>
          </a:p>
          <a:p>
            <a:pPr lvl="1"/>
            <a:r>
              <a:rPr lang="nl-BE" dirty="0"/>
              <a:t>Dienststelle </a:t>
            </a:r>
            <a:r>
              <a:rPr lang="nl-BE" dirty="0" err="1"/>
              <a:t>für</a:t>
            </a:r>
            <a:r>
              <a:rPr lang="nl-BE" dirty="0"/>
              <a:t> </a:t>
            </a:r>
            <a:r>
              <a:rPr lang="nl-BE" dirty="0" err="1"/>
              <a:t>Selbstbestimmtes</a:t>
            </a:r>
            <a:r>
              <a:rPr lang="nl-BE" dirty="0"/>
              <a:t> Leben (DSL) (vb. erkende handicap kinderen)</a:t>
            </a:r>
          </a:p>
          <a:p>
            <a:pPr lvl="1"/>
            <a:r>
              <a:rPr lang="nl-BE" dirty="0" err="1"/>
              <a:t>Ministerium</a:t>
            </a:r>
            <a:r>
              <a:rPr lang="nl-BE" dirty="0"/>
              <a:t> der </a:t>
            </a:r>
            <a:r>
              <a:rPr lang="nl-BE" dirty="0" err="1"/>
              <a:t>Deutschsprachigen</a:t>
            </a:r>
            <a:r>
              <a:rPr lang="nl-BE" dirty="0"/>
              <a:t> </a:t>
            </a:r>
            <a:r>
              <a:rPr lang="nl-BE" dirty="0" err="1"/>
              <a:t>Gemeinschaft</a:t>
            </a:r>
            <a:r>
              <a:rPr lang="nl-BE" dirty="0"/>
              <a:t> (MDG) (vb. tegemoetkoming hulp aan bejaarden (THAB))</a:t>
            </a:r>
          </a:p>
          <a:p>
            <a:pPr lvl="1"/>
            <a:endParaRPr lang="nl-BE" dirty="0"/>
          </a:p>
          <a:p>
            <a:pPr lvl="1"/>
            <a:endParaRPr lang="nl-BE" dirty="0"/>
          </a:p>
          <a:p>
            <a:endParaRPr lang="nl-BE" dirty="0"/>
          </a:p>
        </p:txBody>
      </p:sp>
    </p:spTree>
    <p:extLst>
      <p:ext uri="{BB962C8B-B14F-4D97-AF65-F5344CB8AC3E}">
        <p14:creationId xmlns:p14="http://schemas.microsoft.com/office/powerpoint/2010/main" val="3371848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BE" dirty="0"/>
              <a:t>Buffer-DB - voeding / gebruik </a:t>
            </a:r>
            <a:endParaRPr lang="fr-BE" altLang="fr-F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4" y="1700809"/>
            <a:ext cx="7560071" cy="4641513"/>
          </a:xfrm>
          <a:prstGeom prst="rect">
            <a:avLst/>
          </a:prstGeom>
        </p:spPr>
      </p:pic>
    </p:spTree>
    <p:extLst>
      <p:ext uri="{BB962C8B-B14F-4D97-AF65-F5344CB8AC3E}">
        <p14:creationId xmlns:p14="http://schemas.microsoft.com/office/powerpoint/2010/main" val="2460837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Bufferdatabank</a:t>
            </a:r>
            <a:r>
              <a:rPr lang="en-US" dirty="0"/>
              <a:t> - </a:t>
            </a:r>
            <a:r>
              <a:rPr lang="en-US" dirty="0" err="1"/>
              <a:t>voordelen</a:t>
            </a:r>
            <a:endParaRPr lang="en-US" dirty="0"/>
          </a:p>
        </p:txBody>
      </p:sp>
      <p:sp>
        <p:nvSpPr>
          <p:cNvPr id="3" name="Content Placeholder 2"/>
          <p:cNvSpPr>
            <a:spLocks noGrp="1"/>
          </p:cNvSpPr>
          <p:nvPr>
            <p:ph idx="1"/>
          </p:nvPr>
        </p:nvSpPr>
        <p:spPr/>
        <p:txBody>
          <a:bodyPr/>
          <a:lstStyle/>
          <a:p>
            <a:r>
              <a:rPr lang="nl-NL" dirty="0"/>
              <a:t>voor de gebruikers van de gegevens</a:t>
            </a:r>
          </a:p>
          <a:p>
            <a:pPr lvl="1"/>
            <a:r>
              <a:rPr lang="nl-NL" dirty="0"/>
              <a:t>geheel van informatie is op gecoördineerde en gevalideerde wijze beschikbaar</a:t>
            </a:r>
          </a:p>
          <a:p>
            <a:pPr lvl="1"/>
            <a:r>
              <a:rPr lang="nl-NL" dirty="0"/>
              <a:t>mogelijkheid tot toepassing van beslissingsregels door de KSZ in functie van de concrete behoeften van elke gebruiker (waarborg proportionaliteitsbeginsel)</a:t>
            </a:r>
          </a:p>
          <a:p>
            <a:r>
              <a:rPr lang="nl-NL" dirty="0"/>
              <a:t>voor de beheerders van authentieke bronnen</a:t>
            </a:r>
          </a:p>
          <a:p>
            <a:pPr lvl="1"/>
            <a:r>
              <a:rPr lang="nl-NL" dirty="0"/>
              <a:t>vermijden van ad hoc ontwikkelingen voor elke gegevensaanvraag</a:t>
            </a:r>
          </a:p>
          <a:p>
            <a:pPr lvl="1"/>
            <a:r>
              <a:rPr lang="nl-NL" dirty="0"/>
              <a:t>vermijden van terbeschikkingstelling van gegevens  volgens behoeften van elke gebruiker</a:t>
            </a:r>
          </a:p>
          <a:p>
            <a:r>
              <a:rPr lang="nl-NL" dirty="0"/>
              <a:t>voor het systeem</a:t>
            </a:r>
          </a:p>
          <a:p>
            <a:pPr lvl="1"/>
            <a:r>
              <a:rPr lang="nl-NL" dirty="0"/>
              <a:t>aanzet tot standaardisatie van de feitelijke gegevens waarmee rekening wordt gehouden bij de vaststelling van aanvullende rechten en het tijdstip of periode waarover ze beschikbaar moeten zijn (‘legoblokjesfilosofie’)</a:t>
            </a:r>
          </a:p>
          <a:p>
            <a:pPr lvl="1"/>
            <a:endParaRPr lang="en-US" dirty="0"/>
          </a:p>
          <a:p>
            <a:endParaRPr lang="en-US" dirty="0"/>
          </a:p>
        </p:txBody>
      </p:sp>
    </p:spTree>
    <p:extLst>
      <p:ext uri="{BB962C8B-B14F-4D97-AF65-F5344CB8AC3E}">
        <p14:creationId xmlns:p14="http://schemas.microsoft.com/office/powerpoint/2010/main" val="40916369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err="1"/>
              <a:t>Bufferdatabank</a:t>
            </a:r>
            <a:r>
              <a:rPr lang="en-US" dirty="0"/>
              <a:t> - </a:t>
            </a:r>
            <a:r>
              <a:rPr lang="en-US" dirty="0" err="1"/>
              <a:t>juridische</a:t>
            </a:r>
            <a:r>
              <a:rPr lang="en-US" dirty="0"/>
              <a:t> </a:t>
            </a:r>
            <a:r>
              <a:rPr lang="en-US" dirty="0" err="1"/>
              <a:t>aspecten</a:t>
            </a:r>
            <a:endParaRPr lang="en-US" dirty="0"/>
          </a:p>
        </p:txBody>
      </p:sp>
      <p:sp>
        <p:nvSpPr>
          <p:cNvPr id="3" name="Content Placeholder 2"/>
          <p:cNvSpPr>
            <a:spLocks noGrp="1"/>
          </p:cNvSpPr>
          <p:nvPr>
            <p:ph idx="1"/>
          </p:nvPr>
        </p:nvSpPr>
        <p:spPr/>
        <p:txBody>
          <a:bodyPr/>
          <a:lstStyle/>
          <a:p>
            <a:r>
              <a:rPr lang="nl-NL" dirty="0"/>
              <a:t>algemene beraadslaging nr. 16/008 van 2 februari 2016 over de oprichting van de buffer-gegevensbank bij de Kruispuntbank van de Sociale Zekerheid voor de automatische toekenning van aanvullende rechten</a:t>
            </a:r>
          </a:p>
          <a:p>
            <a:r>
              <a:rPr lang="nl-NL" dirty="0"/>
              <a:t>dit project is nauw verbonden met de harmonisatie van de statuten die gebruikt worden voor de toekenning van aanvullende rechten ; dit essentiële aspect van het project zal onder meer in overleg met de sociale partners worden gerealiseerd</a:t>
            </a:r>
          </a:p>
          <a:p>
            <a:r>
              <a:rPr lang="nl-NL" dirty="0"/>
              <a:t>noodzakelijke vereenvoudiging van de wetgevingen om de legoblokfilosofie in acht te nemen</a:t>
            </a:r>
          </a:p>
          <a:p>
            <a:pPr lvl="1"/>
            <a:endParaRPr lang="en-US" dirty="0"/>
          </a:p>
          <a:p>
            <a:endParaRPr lang="en-US" dirty="0"/>
          </a:p>
        </p:txBody>
      </p:sp>
    </p:spTree>
    <p:extLst>
      <p:ext uri="{BB962C8B-B14F-4D97-AF65-F5344CB8AC3E}">
        <p14:creationId xmlns:p14="http://schemas.microsoft.com/office/powerpoint/2010/main" val="378975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338BC-75AF-4482-9EF0-25D8BBE4D69E}"/>
              </a:ext>
            </a:extLst>
          </p:cNvPr>
          <p:cNvSpPr>
            <a:spLocks noGrp="1"/>
          </p:cNvSpPr>
          <p:nvPr>
            <p:ph type="title"/>
          </p:nvPr>
        </p:nvSpPr>
        <p:spPr/>
        <p:txBody>
          <a:bodyPr/>
          <a:lstStyle/>
          <a:p>
            <a:r>
              <a:rPr lang="fr-BE" dirty="0" err="1"/>
              <a:t>Klantgerichtheid</a:t>
            </a:r>
            <a:endParaRPr lang="nl-BE" dirty="0"/>
          </a:p>
        </p:txBody>
      </p:sp>
      <p:pic>
        <p:nvPicPr>
          <p:cNvPr id="4" name="Picture 4">
            <a:extLst>
              <a:ext uri="{FF2B5EF4-FFF2-40B4-BE49-F238E27FC236}">
                <a16:creationId xmlns:a16="http://schemas.microsoft.com/office/drawing/2014/main" id="{DF65B24C-EDC4-413A-B08C-7D7474E8CCD9}"/>
              </a:ext>
            </a:extLst>
          </p:cNvPr>
          <p:cNvPicPr>
            <a:picLocks noGrp="1" noChangeAspect="1"/>
          </p:cNvPicPr>
          <p:nvPr>
            <p:ph idx="1"/>
          </p:nvPr>
        </p:nvPicPr>
        <p:blipFill rotWithShape="1">
          <a:blip r:embed="rId2"/>
          <a:srcRect t="5040" b="8875"/>
          <a:stretch/>
        </p:blipFill>
        <p:spPr>
          <a:xfrm>
            <a:off x="868372" y="1210779"/>
            <a:ext cx="8358188" cy="16165504"/>
          </a:xfrm>
          <a:prstGeom prst="rect">
            <a:avLst/>
          </a:prstGeom>
        </p:spPr>
      </p:pic>
      <p:grpSp>
        <p:nvGrpSpPr>
          <p:cNvPr id="5" name="Group 29">
            <a:extLst>
              <a:ext uri="{FF2B5EF4-FFF2-40B4-BE49-F238E27FC236}">
                <a16:creationId xmlns:a16="http://schemas.microsoft.com/office/drawing/2014/main" id="{96441FE4-C9D1-45FD-9E24-1770BA393295}"/>
              </a:ext>
            </a:extLst>
          </p:cNvPr>
          <p:cNvGrpSpPr/>
          <p:nvPr/>
        </p:nvGrpSpPr>
        <p:grpSpPr>
          <a:xfrm>
            <a:off x="9238723" y="1804655"/>
            <a:ext cx="1915050" cy="4137306"/>
            <a:chOff x="9238723" y="1145894"/>
            <a:chExt cx="1915050" cy="4137306"/>
          </a:xfrm>
        </p:grpSpPr>
        <p:sp>
          <p:nvSpPr>
            <p:cNvPr id="6" name="Rectangle 5">
              <a:extLst>
                <a:ext uri="{FF2B5EF4-FFF2-40B4-BE49-F238E27FC236}">
                  <a16:creationId xmlns:a16="http://schemas.microsoft.com/office/drawing/2014/main" id="{01A9494A-0B4A-4BE6-A414-F02CF6D43C45}"/>
                </a:ext>
              </a:extLst>
            </p:cNvPr>
            <p:cNvSpPr/>
            <p:nvPr/>
          </p:nvSpPr>
          <p:spPr>
            <a:xfrm>
              <a:off x="9238723" y="1145894"/>
              <a:ext cx="1915050" cy="4137306"/>
            </a:xfrm>
            <a:prstGeom prst="rect">
              <a:avLst/>
            </a:prstGeom>
            <a:solidFill>
              <a:srgbClr val="002B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14">
              <a:extLst>
                <a:ext uri="{FF2B5EF4-FFF2-40B4-BE49-F238E27FC236}">
                  <a16:creationId xmlns:a16="http://schemas.microsoft.com/office/drawing/2014/main" id="{B274AD27-A652-4913-9F8D-967CD7F586C6}"/>
                </a:ext>
              </a:extLst>
            </p:cNvPr>
            <p:cNvGrpSpPr/>
            <p:nvPr/>
          </p:nvGrpSpPr>
          <p:grpSpPr>
            <a:xfrm>
              <a:off x="9471697" y="1292295"/>
              <a:ext cx="1433371" cy="489391"/>
              <a:chOff x="10403029" y="1981200"/>
              <a:chExt cx="1433371" cy="489391"/>
            </a:xfrm>
          </p:grpSpPr>
          <p:sp>
            <p:nvSpPr>
              <p:cNvPr id="26" name="Rectangle: Rounded Corners 12">
                <a:extLst>
                  <a:ext uri="{FF2B5EF4-FFF2-40B4-BE49-F238E27FC236}">
                    <a16:creationId xmlns:a16="http://schemas.microsoft.com/office/drawing/2014/main" id="{60CF71D0-E3E8-4037-AD8A-0C4BB253C7A4}"/>
                  </a:ext>
                </a:extLst>
              </p:cNvPr>
              <p:cNvSpPr/>
              <p:nvPr/>
            </p:nvSpPr>
            <p:spPr>
              <a:xfrm>
                <a:off x="10403029" y="1981200"/>
                <a:ext cx="1433371" cy="489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13" descr="Afbeeldingsresultaat voor &quot;break@work&quot;">
                <a:extLst>
                  <a:ext uri="{FF2B5EF4-FFF2-40B4-BE49-F238E27FC236}">
                    <a16:creationId xmlns:a16="http://schemas.microsoft.com/office/drawing/2014/main" id="{59DEC15A-A2F2-4230-A866-87C8A3D5CC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88" t="43031" r="18013" b="34949"/>
              <a:stretch/>
            </p:blipFill>
            <p:spPr bwMode="auto">
              <a:xfrm>
                <a:off x="10475040" y="2123021"/>
                <a:ext cx="1289348" cy="205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28">
              <a:extLst>
                <a:ext uri="{FF2B5EF4-FFF2-40B4-BE49-F238E27FC236}">
                  <a16:creationId xmlns:a16="http://schemas.microsoft.com/office/drawing/2014/main" id="{54AFB16F-DBE3-45A7-ABDC-4665CE16F83A}"/>
                </a:ext>
              </a:extLst>
            </p:cNvPr>
            <p:cNvGrpSpPr/>
            <p:nvPr/>
          </p:nvGrpSpPr>
          <p:grpSpPr>
            <a:xfrm>
              <a:off x="9471697" y="1855611"/>
              <a:ext cx="1433371" cy="489391"/>
              <a:chOff x="9471697" y="1855611"/>
              <a:chExt cx="1433371" cy="489391"/>
            </a:xfrm>
          </p:grpSpPr>
          <p:sp>
            <p:nvSpPr>
              <p:cNvPr id="24" name="Rectangle: Rounded Corners 16">
                <a:extLst>
                  <a:ext uri="{FF2B5EF4-FFF2-40B4-BE49-F238E27FC236}">
                    <a16:creationId xmlns:a16="http://schemas.microsoft.com/office/drawing/2014/main" id="{F6AB3EB4-CBEB-4BFF-A2FD-4E4AB95EA472}"/>
                  </a:ext>
                </a:extLst>
              </p:cNvPr>
              <p:cNvSpPr/>
              <p:nvPr/>
            </p:nvSpPr>
            <p:spPr>
              <a:xfrm>
                <a:off x="9471697" y="1855611"/>
                <a:ext cx="1433371" cy="489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10" descr="Afbeeldingsresultaat voor &quot;horeca@work&quot;">
                <a:extLst>
                  <a:ext uri="{FF2B5EF4-FFF2-40B4-BE49-F238E27FC236}">
                    <a16:creationId xmlns:a16="http://schemas.microsoft.com/office/drawing/2014/main" id="{73176D2D-CCC0-4432-B351-BED916847A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8298" y="1885993"/>
                <a:ext cx="857250" cy="428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7">
              <a:extLst>
                <a:ext uri="{FF2B5EF4-FFF2-40B4-BE49-F238E27FC236}">
                  <a16:creationId xmlns:a16="http://schemas.microsoft.com/office/drawing/2014/main" id="{D70FD687-91BC-4D96-8834-FD8126EC48B8}"/>
                </a:ext>
              </a:extLst>
            </p:cNvPr>
            <p:cNvGrpSpPr/>
            <p:nvPr/>
          </p:nvGrpSpPr>
          <p:grpSpPr>
            <a:xfrm>
              <a:off x="9471697" y="2414373"/>
              <a:ext cx="1433371" cy="489391"/>
              <a:chOff x="9471697" y="2414373"/>
              <a:chExt cx="1433371" cy="489391"/>
            </a:xfrm>
          </p:grpSpPr>
          <p:sp>
            <p:nvSpPr>
              <p:cNvPr id="22" name="Rectangle: Rounded Corners 18">
                <a:extLst>
                  <a:ext uri="{FF2B5EF4-FFF2-40B4-BE49-F238E27FC236}">
                    <a16:creationId xmlns:a16="http://schemas.microsoft.com/office/drawing/2014/main" id="{A07AB116-246B-4859-BD65-8EA6EE5A1E2D}"/>
                  </a:ext>
                </a:extLst>
              </p:cNvPr>
              <p:cNvSpPr/>
              <p:nvPr/>
            </p:nvSpPr>
            <p:spPr>
              <a:xfrm>
                <a:off x="9471697" y="2414373"/>
                <a:ext cx="1433371" cy="489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EDD44870-081A-4F76-B158-C50AECFCAE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250"/>
              <a:stretch/>
            </p:blipFill>
            <p:spPr>
              <a:xfrm>
                <a:off x="9576933" y="2511898"/>
                <a:ext cx="1172718" cy="278521"/>
              </a:xfrm>
              <a:prstGeom prst="rect">
                <a:avLst/>
              </a:prstGeom>
            </p:spPr>
          </p:pic>
        </p:grpSp>
        <p:grpSp>
          <p:nvGrpSpPr>
            <p:cNvPr id="10" name="Group 6">
              <a:extLst>
                <a:ext uri="{FF2B5EF4-FFF2-40B4-BE49-F238E27FC236}">
                  <a16:creationId xmlns:a16="http://schemas.microsoft.com/office/drawing/2014/main" id="{CA1A7465-6235-44CA-9246-915F937BB4F8}"/>
                </a:ext>
              </a:extLst>
            </p:cNvPr>
            <p:cNvGrpSpPr/>
            <p:nvPr/>
          </p:nvGrpSpPr>
          <p:grpSpPr>
            <a:xfrm>
              <a:off x="9466802" y="2973135"/>
              <a:ext cx="1433371" cy="489391"/>
              <a:chOff x="9466802" y="2973135"/>
              <a:chExt cx="1433371" cy="489391"/>
            </a:xfrm>
          </p:grpSpPr>
          <p:sp>
            <p:nvSpPr>
              <p:cNvPr id="20" name="Rectangle: Rounded Corners 19">
                <a:extLst>
                  <a:ext uri="{FF2B5EF4-FFF2-40B4-BE49-F238E27FC236}">
                    <a16:creationId xmlns:a16="http://schemas.microsoft.com/office/drawing/2014/main" id="{8A2C84A0-A6EB-40CB-B8B4-95BB8796A7E0}"/>
                  </a:ext>
                </a:extLst>
              </p:cNvPr>
              <p:cNvSpPr/>
              <p:nvPr/>
            </p:nvSpPr>
            <p:spPr>
              <a:xfrm>
                <a:off x="9466802" y="2973135"/>
                <a:ext cx="1433371" cy="489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3">
                <a:extLst>
                  <a:ext uri="{FF2B5EF4-FFF2-40B4-BE49-F238E27FC236}">
                    <a16:creationId xmlns:a16="http://schemas.microsoft.com/office/drawing/2014/main" id="{A78E040E-69C3-4E35-893B-56BA69E3BEEE}"/>
                  </a:ext>
                </a:extLst>
              </p:cNvPr>
              <p:cNvPicPr>
                <a:picLocks noChangeAspect="1"/>
              </p:cNvPicPr>
              <p:nvPr/>
            </p:nvPicPr>
            <p:blipFill>
              <a:blip r:embed="rId6"/>
              <a:stretch>
                <a:fillRect/>
              </a:stretch>
            </p:blipFill>
            <p:spPr>
              <a:xfrm>
                <a:off x="9562225" y="3028809"/>
                <a:ext cx="1262676" cy="368667"/>
              </a:xfrm>
              <a:prstGeom prst="rect">
                <a:avLst/>
              </a:prstGeom>
            </p:spPr>
          </p:pic>
        </p:grpSp>
        <p:grpSp>
          <p:nvGrpSpPr>
            <p:cNvPr id="11" name="Group 5">
              <a:extLst>
                <a:ext uri="{FF2B5EF4-FFF2-40B4-BE49-F238E27FC236}">
                  <a16:creationId xmlns:a16="http://schemas.microsoft.com/office/drawing/2014/main" id="{F2A641F1-2BB8-4BBD-AC46-C9184F5C795D}"/>
                </a:ext>
              </a:extLst>
            </p:cNvPr>
            <p:cNvGrpSpPr/>
            <p:nvPr/>
          </p:nvGrpSpPr>
          <p:grpSpPr>
            <a:xfrm>
              <a:off x="9473481" y="3524876"/>
              <a:ext cx="1433371" cy="489391"/>
              <a:chOff x="9473481" y="3524876"/>
              <a:chExt cx="1433371" cy="489391"/>
            </a:xfrm>
          </p:grpSpPr>
          <p:sp>
            <p:nvSpPr>
              <p:cNvPr id="18" name="Rectangle: Rounded Corners 10">
                <a:extLst>
                  <a:ext uri="{FF2B5EF4-FFF2-40B4-BE49-F238E27FC236}">
                    <a16:creationId xmlns:a16="http://schemas.microsoft.com/office/drawing/2014/main" id="{A61C7068-8D00-40AC-9C9A-E8258FDCB47D}"/>
                  </a:ext>
                </a:extLst>
              </p:cNvPr>
              <p:cNvSpPr/>
              <p:nvPr/>
            </p:nvSpPr>
            <p:spPr>
              <a:xfrm>
                <a:off x="9473481" y="3524876"/>
                <a:ext cx="1433371" cy="489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24">
                <a:extLst>
                  <a:ext uri="{FF2B5EF4-FFF2-40B4-BE49-F238E27FC236}">
                    <a16:creationId xmlns:a16="http://schemas.microsoft.com/office/drawing/2014/main" id="{F9991581-A697-4F85-BC94-B4A417974891}"/>
                  </a:ext>
                </a:extLst>
              </p:cNvPr>
              <p:cNvPicPr>
                <a:picLocks noChangeAspect="1"/>
              </p:cNvPicPr>
              <p:nvPr/>
            </p:nvPicPr>
            <p:blipFill rotWithShape="1">
              <a:blip r:embed="rId7"/>
              <a:srcRect t="40009" b="36678"/>
              <a:stretch/>
            </p:blipFill>
            <p:spPr>
              <a:xfrm>
                <a:off x="9556714" y="3623831"/>
                <a:ext cx="1268730" cy="302441"/>
              </a:xfrm>
              <a:prstGeom prst="rect">
                <a:avLst/>
              </a:prstGeom>
            </p:spPr>
          </p:pic>
        </p:grpSp>
        <p:grpSp>
          <p:nvGrpSpPr>
            <p:cNvPr id="12" name="Group 4">
              <a:extLst>
                <a:ext uri="{FF2B5EF4-FFF2-40B4-BE49-F238E27FC236}">
                  <a16:creationId xmlns:a16="http://schemas.microsoft.com/office/drawing/2014/main" id="{5CF6CF19-A873-4014-A4A8-EC4E0084AFA0}"/>
                </a:ext>
              </a:extLst>
            </p:cNvPr>
            <p:cNvGrpSpPr/>
            <p:nvPr/>
          </p:nvGrpSpPr>
          <p:grpSpPr>
            <a:xfrm>
              <a:off x="9471697" y="4094032"/>
              <a:ext cx="1433371" cy="489391"/>
              <a:chOff x="9471697" y="4094032"/>
              <a:chExt cx="1433371" cy="489391"/>
            </a:xfrm>
          </p:grpSpPr>
          <p:sp>
            <p:nvSpPr>
              <p:cNvPr id="16" name="Rectangle: Rounded Corners 15">
                <a:extLst>
                  <a:ext uri="{FF2B5EF4-FFF2-40B4-BE49-F238E27FC236}">
                    <a16:creationId xmlns:a16="http://schemas.microsoft.com/office/drawing/2014/main" id="{028461B6-B9E6-42CB-9FBF-70B7D48102BD}"/>
                  </a:ext>
                </a:extLst>
              </p:cNvPr>
              <p:cNvSpPr/>
              <p:nvPr/>
            </p:nvSpPr>
            <p:spPr>
              <a:xfrm>
                <a:off x="9471697" y="4094032"/>
                <a:ext cx="1433371" cy="489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25">
                <a:extLst>
                  <a:ext uri="{FF2B5EF4-FFF2-40B4-BE49-F238E27FC236}">
                    <a16:creationId xmlns:a16="http://schemas.microsoft.com/office/drawing/2014/main" id="{B1A5E1BF-9F2C-43EB-ADBE-2AB23113627F}"/>
                  </a:ext>
                </a:extLst>
              </p:cNvPr>
              <p:cNvPicPr>
                <a:picLocks noChangeAspect="1"/>
              </p:cNvPicPr>
              <p:nvPr/>
            </p:nvPicPr>
            <p:blipFill>
              <a:blip r:embed="rId8"/>
              <a:stretch>
                <a:fillRect/>
              </a:stretch>
            </p:blipFill>
            <p:spPr>
              <a:xfrm>
                <a:off x="9743345" y="4154198"/>
                <a:ext cx="925830" cy="377190"/>
              </a:xfrm>
              <a:prstGeom prst="rect">
                <a:avLst/>
              </a:prstGeom>
            </p:spPr>
          </p:pic>
        </p:grpSp>
        <p:grpSp>
          <p:nvGrpSpPr>
            <p:cNvPr id="13" name="Group 3">
              <a:extLst>
                <a:ext uri="{FF2B5EF4-FFF2-40B4-BE49-F238E27FC236}">
                  <a16:creationId xmlns:a16="http://schemas.microsoft.com/office/drawing/2014/main" id="{307AA0BF-25EC-475A-A520-2ED931101263}"/>
                </a:ext>
              </a:extLst>
            </p:cNvPr>
            <p:cNvGrpSpPr/>
            <p:nvPr/>
          </p:nvGrpSpPr>
          <p:grpSpPr>
            <a:xfrm>
              <a:off x="9471697" y="4661188"/>
              <a:ext cx="1433371" cy="489391"/>
              <a:chOff x="9471697" y="4661188"/>
              <a:chExt cx="1433371" cy="489391"/>
            </a:xfrm>
          </p:grpSpPr>
          <p:sp>
            <p:nvSpPr>
              <p:cNvPr id="14" name="Rectangle: Rounded Corners 17">
                <a:extLst>
                  <a:ext uri="{FF2B5EF4-FFF2-40B4-BE49-F238E27FC236}">
                    <a16:creationId xmlns:a16="http://schemas.microsoft.com/office/drawing/2014/main" id="{1B949F38-0233-431A-A2DE-A244C41D76CC}"/>
                  </a:ext>
                </a:extLst>
              </p:cNvPr>
              <p:cNvSpPr/>
              <p:nvPr/>
            </p:nvSpPr>
            <p:spPr>
              <a:xfrm>
                <a:off x="9471697" y="4661188"/>
                <a:ext cx="1433371" cy="4893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26" descr="Afbeeldingsresultaat voor ebox burger">
                <a:extLst>
                  <a:ext uri="{FF2B5EF4-FFF2-40B4-BE49-F238E27FC236}">
                    <a16:creationId xmlns:a16="http://schemas.microsoft.com/office/drawing/2014/main" id="{1FCF49A3-8669-42D8-828A-43187A2BB2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8643" y="4667988"/>
                <a:ext cx="891540" cy="46291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00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1.85185E-6 L -0.00352 -1.55995 " pathEditMode="relative" rAng="0" ptsTypes="AA">
                                      <p:cBhvr>
                                        <p:cTn id="6" dur="5000" fill="hold"/>
                                        <p:tgtEl>
                                          <p:spTgt spid="4"/>
                                        </p:tgtEl>
                                        <p:attrNameLst>
                                          <p:attrName>ppt_x</p:attrName>
                                          <p:attrName>ppt_y</p:attrName>
                                        </p:attrNameLst>
                                      </p:cBhvr>
                                      <p:rCtr x="-182" y="-7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5E3CC5-07D3-4681-B37C-69C1AC98964C}"/>
              </a:ext>
            </a:extLst>
          </p:cNvPr>
          <p:cNvSpPr/>
          <p:nvPr/>
        </p:nvSpPr>
        <p:spPr>
          <a:xfrm>
            <a:off x="1072444" y="1546765"/>
            <a:ext cx="4693871" cy="4891358"/>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7971EA7C-0A74-43DD-B5F3-219D73B71931}"/>
              </a:ext>
            </a:extLst>
          </p:cNvPr>
          <p:cNvSpPr/>
          <p:nvPr/>
        </p:nvSpPr>
        <p:spPr>
          <a:xfrm>
            <a:off x="6398370" y="1546763"/>
            <a:ext cx="4693871" cy="4891359"/>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Rectangle 4"/>
          <p:cNvSpPr/>
          <p:nvPr/>
        </p:nvSpPr>
        <p:spPr>
          <a:xfrm>
            <a:off x="6734540" y="2606080"/>
            <a:ext cx="4067944" cy="4008790"/>
          </a:xfrm>
          <a:prstGeom prst="rect">
            <a:avLst/>
          </a:prstGeom>
          <a:solidFill>
            <a:schemeClr val="bg1"/>
          </a:solidFill>
          <a:ln w="19050">
            <a:solidFill>
              <a:schemeClr val="accent6"/>
            </a:solidFill>
          </a:ln>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Een toelage wordt toegekend aan de referentiepersoon van het gezin dat ingeschreven is in de gemeente en waarvan minstens 1 gezinslid op 1 januari van het betrokken dienstjaar recht heeft op </a:t>
            </a:r>
            <a:br>
              <a:rPr lang="nl-BE" sz="1350" dirty="0">
                <a:latin typeface="Calibri" panose="020F0502020204030204" pitchFamily="34" charset="0"/>
                <a:ea typeface="Calibri" panose="020F0502020204030204" pitchFamily="34" charset="0"/>
                <a:cs typeface="Times New Roman" panose="02020603050405020304" pitchFamily="18" charset="0"/>
              </a:rPr>
            </a:br>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een verhoogde tegemoetkoming in de gezondheidszorg</a:t>
            </a:r>
            <a:r>
              <a:rPr lang="nl-BE" sz="1600" dirty="0">
                <a:latin typeface="Calibri" panose="020F0502020204030204" pitchFamily="34" charset="0"/>
                <a:ea typeface="Calibri" panose="020F0502020204030204" pitchFamily="34" charset="0"/>
                <a:cs typeface="Times New Roman" panose="02020603050405020304" pitchFamily="18" charset="0"/>
              </a:rPr>
              <a:t> (bedoeld in artikel 37, § 19, van de wet betreffende de verplichte verzekering voor geneeskundige verzorging en uitkeringen, gecoördineerd op 14 juli 1994)</a:t>
            </a:r>
          </a:p>
          <a:p>
            <a:pPr marL="180975" indent="-11113"/>
            <a:endParaRPr lang="fr-BE" sz="1600" dirty="0">
              <a:latin typeface="Calibri" panose="020F0502020204030204" pitchFamily="34" charset="0"/>
              <a:ea typeface="Calibri" panose="020F0502020204030204" pitchFamily="34" charset="0"/>
              <a:cs typeface="Times New Roman" panose="02020603050405020304" pitchFamily="18" charset="0"/>
            </a:endParaRP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p>
          <a:p>
            <a:pPr marL="250984" indent="-80963"/>
            <a:r>
              <a:rPr lang="nl-BE" sz="135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ounded Rectangle 5"/>
          <p:cNvSpPr/>
          <p:nvPr/>
        </p:nvSpPr>
        <p:spPr>
          <a:xfrm>
            <a:off x="2139007" y="1922104"/>
            <a:ext cx="2592288" cy="648072"/>
          </a:xfrm>
          <a:prstGeom prst="roundRect">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a:solidFill>
                  <a:srgbClr val="FF0000"/>
                </a:solidFill>
              </a:rPr>
              <a:t>bv. Don’t</a:t>
            </a:r>
          </a:p>
        </p:txBody>
      </p:sp>
      <p:sp>
        <p:nvSpPr>
          <p:cNvPr id="7" name="Rounded Rectangle 6"/>
          <p:cNvSpPr/>
          <p:nvPr/>
        </p:nvSpPr>
        <p:spPr>
          <a:xfrm>
            <a:off x="7472368" y="1920684"/>
            <a:ext cx="2592288" cy="648072"/>
          </a:xfrm>
          <a:prstGeom prst="roundRect">
            <a:avLst/>
          </a:prstGeom>
          <a:ln w="1905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b="1">
                <a:solidFill>
                  <a:srgbClr val="00B050"/>
                </a:solidFill>
              </a:rPr>
              <a:t>bv. Do</a:t>
            </a:r>
          </a:p>
        </p:txBody>
      </p:sp>
      <p:sp>
        <p:nvSpPr>
          <p:cNvPr id="12" name="Title 1"/>
          <p:cNvSpPr txBox="1">
            <a:spLocks/>
          </p:cNvSpPr>
          <p:nvPr/>
        </p:nvSpPr>
        <p:spPr>
          <a:xfrm>
            <a:off x="831576" y="290677"/>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rgbClr val="008CB2"/>
                </a:solidFill>
                <a:latin typeface="+mj-lt"/>
                <a:ea typeface="+mj-ea"/>
                <a:cs typeface="+mj-cs"/>
              </a:defRPr>
            </a:lvl1pPr>
          </a:lstStyle>
          <a:p>
            <a:r>
              <a:rPr lang="nl-BE"/>
              <a:t>Bufferdatabank - vereenvoudiging van de reglementering</a:t>
            </a:r>
          </a:p>
        </p:txBody>
      </p:sp>
      <p:sp>
        <p:nvSpPr>
          <p:cNvPr id="4" name="Rectangle 3"/>
          <p:cNvSpPr/>
          <p:nvPr/>
        </p:nvSpPr>
        <p:spPr>
          <a:xfrm>
            <a:off x="1454931" y="2602807"/>
            <a:ext cx="3960440" cy="3500958"/>
          </a:xfrm>
          <a:prstGeom prst="rect">
            <a:avLst/>
          </a:prstGeom>
          <a:solidFill>
            <a:schemeClr val="bg1"/>
          </a:solidFill>
          <a:ln w="19050">
            <a:solidFill>
              <a:srgbClr val="FF0000"/>
            </a:solidFill>
          </a:ln>
        </p:spPr>
        <p:txBody>
          <a:bodyPr wrap="square">
            <a:spAutoFit/>
          </a:bodyPr>
          <a:lstStyle/>
          <a:p>
            <a:pPr marL="250984" indent="-80963"/>
            <a:endParaRPr lang="nl-BE" sz="1350" dirty="0">
              <a:latin typeface="Calibri" panose="020F0502020204030204" pitchFamily="34" charset="0"/>
              <a:ea typeface="Calibri" panose="020F0502020204030204" pitchFamily="34" charset="0"/>
              <a:cs typeface="Times New Roman" panose="02020603050405020304" pitchFamily="18" charset="0"/>
            </a:endParaRPr>
          </a:p>
          <a:p>
            <a:pPr marL="180975" indent="-11113"/>
            <a:r>
              <a:rPr lang="nl-BE" sz="1600" dirty="0">
                <a:latin typeface="Calibri" panose="020F0502020204030204" pitchFamily="34" charset="0"/>
                <a:ea typeface="Calibri" panose="020F0502020204030204" pitchFamily="34" charset="0"/>
                <a:cs typeface="Times New Roman" panose="02020603050405020304" pitchFamily="18" charset="0"/>
              </a:rPr>
              <a:t>Een toelage wordt toegekend aan de referentiepersoon van het gezin dat ingeschreven is in de gemeente en waarvan minstens 1 gezinslid op 1 januari van het betrokken dienstjaar recht heeft op</a:t>
            </a:r>
          </a:p>
          <a:p>
            <a:pPr marL="360363" indent="-179388">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een verminderd tarief voor de gezondheidszorg</a:t>
            </a:r>
          </a:p>
          <a:p>
            <a:pPr marL="360363" indent="-179388">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een inkomensgarantie voor ouderen (IGO)</a:t>
            </a:r>
          </a:p>
          <a:p>
            <a:pPr marL="360363" indent="-179388">
              <a:buFont typeface="Arial" panose="020B0604020202020204" pitchFamily="34" charset="0"/>
              <a:buChar char="•"/>
            </a:pPr>
            <a:r>
              <a:rPr lang="nl-BE" sz="1600" dirty="0">
                <a:latin typeface="Calibri" panose="020F0502020204030204" pitchFamily="34" charset="0"/>
                <a:ea typeface="Calibri" panose="020F0502020204030204" pitchFamily="34" charset="0"/>
                <a:cs typeface="Times New Roman" panose="02020603050405020304" pitchFamily="18" charset="0"/>
              </a:rPr>
              <a:t>een uitkering voor personen met een handicap</a:t>
            </a:r>
          </a:p>
          <a:p>
            <a:pPr marL="360363" indent="-179388">
              <a:buFont typeface="Arial" panose="020B0604020202020204" pitchFamily="34" charset="0"/>
              <a:buChar char="•"/>
            </a:pPr>
            <a:r>
              <a:rPr lang="nl-B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verhoogde kinderbijslag (stelsel van de werknemers of van de zelfstandigen)</a:t>
            </a:r>
          </a:p>
        </p:txBody>
      </p:sp>
    </p:spTree>
    <p:extLst>
      <p:ext uri="{BB962C8B-B14F-4D97-AF65-F5344CB8AC3E}">
        <p14:creationId xmlns:p14="http://schemas.microsoft.com/office/powerpoint/2010/main" val="3531107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16">
            <a:extLst>
              <a:ext uri="{FF2B5EF4-FFF2-40B4-BE49-F238E27FC236}">
                <a16:creationId xmlns:a16="http://schemas.microsoft.com/office/drawing/2014/main" id="{60A4E14B-1FA3-4BD1-AA2A-B8D78B96C4E5}"/>
              </a:ext>
            </a:extLst>
          </p:cNvPr>
          <p:cNvSpPr/>
          <p:nvPr/>
        </p:nvSpPr>
        <p:spPr>
          <a:xfrm rot="5400000">
            <a:off x="7651921" y="2996148"/>
            <a:ext cx="1658741" cy="1749067"/>
          </a:xfrm>
          <a:prstGeom prst="rect">
            <a:avLst/>
          </a:prstGeom>
          <a:solidFill>
            <a:srgbClr val="002060">
              <a:alpha val="20000"/>
            </a:srgbClr>
          </a:solidFill>
          <a:ln>
            <a:noFill/>
          </a:ln>
        </p:spPr>
        <p:style>
          <a:lnRef idx="1">
            <a:schemeClr val="accent1"/>
          </a:lnRef>
          <a:fillRef idx="3">
            <a:schemeClr val="accent1"/>
          </a:fillRef>
          <a:effectRef idx="2">
            <a:schemeClr val="accent1"/>
          </a:effectRef>
          <a:fontRef idx="minor">
            <a:schemeClr val="lt1"/>
          </a:fontRef>
        </p:style>
        <p:txBody>
          <a:bodyPr vert="vert270" rtlCol="0" anchor="t"/>
          <a:lstStyle/>
          <a:p>
            <a:pPr algn="ctr"/>
            <a:r>
              <a:rPr lang="fr-BE" sz="1600" dirty="0" err="1">
                <a:solidFill>
                  <a:schemeClr val="tx1"/>
                </a:solidFill>
              </a:rPr>
              <a:t>Toekennende</a:t>
            </a:r>
            <a:r>
              <a:rPr lang="fr-BE" sz="1600" dirty="0">
                <a:solidFill>
                  <a:schemeClr val="tx1"/>
                </a:solidFill>
              </a:rPr>
              <a:t> </a:t>
            </a:r>
            <a:r>
              <a:rPr lang="fr-BE" sz="1600" dirty="0" err="1">
                <a:solidFill>
                  <a:schemeClr val="tx1"/>
                </a:solidFill>
              </a:rPr>
              <a:t>instanties</a:t>
            </a:r>
            <a:endParaRPr lang="en-US" sz="1600" dirty="0">
              <a:solidFill>
                <a:schemeClr val="tx1"/>
              </a:solidFill>
            </a:endParaRPr>
          </a:p>
        </p:txBody>
      </p:sp>
      <p:sp>
        <p:nvSpPr>
          <p:cNvPr id="5" name="Title 4"/>
          <p:cNvSpPr>
            <a:spLocks noGrp="1"/>
          </p:cNvSpPr>
          <p:nvPr>
            <p:ph type="title"/>
          </p:nvPr>
        </p:nvSpPr>
        <p:spPr>
          <a:noFill/>
        </p:spPr>
        <p:txBody>
          <a:bodyPr/>
          <a:lstStyle/>
          <a:p>
            <a:r>
              <a:rPr lang="en-US" dirty="0" err="1"/>
              <a:t>Legoblok-filosofie</a:t>
            </a:r>
            <a:endParaRPr lang="en-US" dirty="0"/>
          </a:p>
        </p:txBody>
      </p:sp>
      <p:grpSp>
        <p:nvGrpSpPr>
          <p:cNvPr id="7" name="Group 6"/>
          <p:cNvGrpSpPr>
            <a:grpSpLocks noChangeAspect="1"/>
          </p:cNvGrpSpPr>
          <p:nvPr/>
        </p:nvGrpSpPr>
        <p:grpSpPr>
          <a:xfrm>
            <a:off x="2413592" y="1444879"/>
            <a:ext cx="6845330" cy="4565249"/>
            <a:chOff x="378866" y="548680"/>
            <a:chExt cx="7605923" cy="5072500"/>
          </a:xfrm>
        </p:grpSpPr>
        <p:grpSp>
          <p:nvGrpSpPr>
            <p:cNvPr id="8" name="Group 7"/>
            <p:cNvGrpSpPr/>
            <p:nvPr/>
          </p:nvGrpSpPr>
          <p:grpSpPr>
            <a:xfrm>
              <a:off x="378866" y="548680"/>
              <a:ext cx="1888878" cy="5072500"/>
              <a:chOff x="378866" y="823206"/>
              <a:chExt cx="1888878" cy="5072500"/>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Verblijfplaats</a:t>
                  </a:r>
                </a:p>
              </p:txBody>
            </p:sp>
            <p:sp>
              <p:nvSpPr>
                <p:cNvPr id="36" name="Rounded Rectangle 35"/>
                <p:cNvSpPr/>
                <p:nvPr/>
              </p:nvSpPr>
              <p:spPr>
                <a:xfrm>
                  <a:off x="342434" y="823206"/>
                  <a:ext cx="735916" cy="1186001"/>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Authentieke</a:t>
                  </a:r>
                  <a:r>
                    <a:rPr lang="nl-BE" sz="1250" dirty="0">
                      <a:ea typeface="Verdana" panose="020B0604030504040204" pitchFamily="34" charset="0"/>
                      <a:cs typeface="Verdana" panose="020B0604030504040204" pitchFamily="34" charset="0"/>
                    </a:rPr>
                    <a:t> bron (</a:t>
                  </a:r>
                  <a:r>
                    <a:rPr lang="nl-BE" sz="1050" dirty="0">
                      <a:ea typeface="Verdana" panose="020B0604030504040204" pitchFamily="34" charset="0"/>
                      <a:cs typeface="Verdana" panose="020B0604030504040204" pitchFamily="34" charset="0"/>
                    </a:rPr>
                    <a:t>RR</a:t>
                  </a:r>
                  <a:r>
                    <a:rPr lang="nl-BE" sz="1250" dirty="0">
                      <a:ea typeface="Verdana" panose="020B0604030504040204" pitchFamily="34" charset="0"/>
                      <a:cs typeface="Verdana" panose="020B0604030504040204" pitchFamily="34" charset="0"/>
                    </a:rPr>
                    <a:t> &amp; </a:t>
                  </a:r>
                  <a:r>
                    <a:rPr lang="nl-BE" sz="1050" dirty="0">
                      <a:ea typeface="Verdana" panose="020B0604030504040204" pitchFamily="34" charset="0"/>
                      <a:cs typeface="Verdana" panose="020B0604030504040204" pitchFamily="34" charset="0"/>
                    </a:rPr>
                    <a:t>KSZ</a:t>
                  </a:r>
                  <a:r>
                    <a:rPr lang="nl-BE" sz="1250" dirty="0">
                      <a:ea typeface="Verdana" panose="020B0604030504040204" pitchFamily="34" charset="0"/>
                      <a:cs typeface="Verdana" panose="020B0604030504040204" pitchFamily="34" charset="0"/>
                    </a:rPr>
                    <a:t>)</a:t>
                  </a:r>
                  <a:endParaRPr lang="en-US" sz="1250" dirty="0"/>
                </a:p>
              </p:txBody>
            </p:sp>
            <p:sp>
              <p:nvSpPr>
                <p:cNvPr id="37" name="Rounded Rectangle 36"/>
                <p:cNvSpPr/>
                <p:nvPr/>
              </p:nvSpPr>
              <p:spPr>
                <a:xfrm>
                  <a:off x="1092874" y="823206"/>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Geboorte-datum</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Gezins-samenstelling</a:t>
                  </a:r>
                  <a:endParaRPr lang="nl-BE" sz="1000" dirty="0">
                    <a:solidFill>
                      <a:sysClr val="windowText" lastClr="000000"/>
                    </a:solidFill>
                  </a:endParaRPr>
                </a:p>
              </p:txBody>
            </p:sp>
          </p:grpSp>
          <p:grpSp>
            <p:nvGrpSpPr>
              <p:cNvPr id="19" name="Group 18"/>
              <p:cNvGrpSpPr/>
              <p:nvPr/>
            </p:nvGrpSpPr>
            <p:grpSpPr>
              <a:xfrm>
                <a:off x="378866" y="2132856"/>
                <a:ext cx="1888878" cy="3762850"/>
                <a:chOff x="3043162" y="2132856"/>
                <a:chExt cx="1888878" cy="3762850"/>
              </a:xfrm>
            </p:grpSpPr>
            <p:sp>
              <p:nvSpPr>
                <p:cNvPr id="21" name="Rounded Rectangle 20"/>
                <p:cNvSpPr/>
                <p:nvPr/>
              </p:nvSpPr>
              <p:spPr>
                <a:xfrm>
                  <a:off x="3043162" y="2132856"/>
                  <a:ext cx="781198" cy="3762849"/>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Sociale statuten</a:t>
                  </a:r>
                </a:p>
              </p:txBody>
            </p:sp>
            <p:sp>
              <p:nvSpPr>
                <p:cNvPr id="22" name="Rounded Rectangle 21"/>
                <p:cNvSpPr/>
                <p:nvPr/>
              </p:nvSpPr>
              <p:spPr>
                <a:xfrm>
                  <a:off x="3823804" y="2132857"/>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FOD of OISZ</a:t>
                  </a:r>
                </a:p>
              </p:txBody>
            </p:sp>
            <p:sp>
              <p:nvSpPr>
                <p:cNvPr id="23" name="Rounded Rectangle 22"/>
                <p:cNvSpPr/>
                <p:nvPr/>
              </p:nvSpPr>
              <p:spPr>
                <a:xfrm>
                  <a:off x="3823804" y="2420676"/>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OCMW</a:t>
                  </a:r>
                </a:p>
              </p:txBody>
            </p:sp>
            <p:sp>
              <p:nvSpPr>
                <p:cNvPr id="28" name="Rounded Rectangle 27"/>
                <p:cNvSpPr/>
                <p:nvPr/>
              </p:nvSpPr>
              <p:spPr>
                <a:xfrm>
                  <a:off x="3823803" y="3860768"/>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DGPH</a:t>
                  </a:r>
                </a:p>
              </p:txBody>
            </p:sp>
            <p:sp>
              <p:nvSpPr>
                <p:cNvPr id="31" name="Rounded Rectangle 30"/>
                <p:cNvSpPr/>
                <p:nvPr/>
              </p:nvSpPr>
              <p:spPr>
                <a:xfrm>
                  <a:off x="3823802" y="4727770"/>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P1-4</a:t>
                  </a:r>
                </a:p>
              </p:txBody>
            </p:sp>
            <p:sp>
              <p:nvSpPr>
                <p:cNvPr id="32" name="Rounded Rectangle 31"/>
                <p:cNvSpPr/>
                <p:nvPr/>
              </p:nvSpPr>
              <p:spPr>
                <a:xfrm>
                  <a:off x="3823802" y="5017419"/>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33" name="Rounded Rectangle 32"/>
                <p:cNvSpPr/>
                <p:nvPr/>
              </p:nvSpPr>
              <p:spPr>
                <a:xfrm>
                  <a:off x="3823802" y="5314052"/>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Ziekenfondsen</a:t>
                  </a:r>
                </a:p>
              </p:txBody>
            </p:sp>
            <p:sp>
              <p:nvSpPr>
                <p:cNvPr id="34" name="Rounded Rectangle 33"/>
                <p:cNvSpPr/>
                <p:nvPr/>
              </p:nvSpPr>
              <p:spPr>
                <a:xfrm>
                  <a:off x="3823802" y="5606058"/>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BIM - BVT</a:t>
                  </a:r>
                </a:p>
              </p:txBody>
            </p:sp>
          </p:grpSp>
        </p:grpSp>
        <p:grpSp>
          <p:nvGrpSpPr>
            <p:cNvPr id="9" name="Group 8"/>
            <p:cNvGrpSpPr/>
            <p:nvPr/>
          </p:nvGrpSpPr>
          <p:grpSpPr>
            <a:xfrm>
              <a:off x="3338117" y="2322493"/>
              <a:ext cx="1943408" cy="1843045"/>
              <a:chOff x="3770165" y="2357489"/>
              <a:chExt cx="1943408" cy="1843045"/>
            </a:xfrm>
          </p:grpSpPr>
          <p:sp>
            <p:nvSpPr>
              <p:cNvPr id="17" name="Rounded Rectangle 16"/>
              <p:cNvSpPr/>
              <p:nvPr/>
            </p:nvSpPr>
            <p:spPr>
              <a:xfrm rot="5400000">
                <a:off x="3820346" y="2307308"/>
                <a:ext cx="1843045" cy="1943408"/>
              </a:xfrm>
              <a:prstGeom prst="rect">
                <a:avLst/>
              </a:prstGeom>
              <a:solidFill>
                <a:srgbClr val="002060">
                  <a:alpha val="20000"/>
                </a:srgbClr>
              </a:solidFill>
              <a:ln>
                <a:noFill/>
              </a:ln>
            </p:spPr>
            <p:style>
              <a:lnRef idx="1">
                <a:schemeClr val="accent1"/>
              </a:lnRef>
              <a:fillRef idx="3">
                <a:schemeClr val="accent1"/>
              </a:fillRef>
              <a:effectRef idx="2">
                <a:schemeClr val="accent1"/>
              </a:effectRef>
              <a:fontRef idx="minor">
                <a:schemeClr val="lt1"/>
              </a:fontRef>
            </p:style>
            <p:txBody>
              <a:bodyPr vert="vert270" rtlCol="0" anchor="t"/>
              <a:lstStyle/>
              <a:p>
                <a:pPr algn="ctr"/>
                <a:r>
                  <a:rPr lang="fr-BE" sz="1600" dirty="0" err="1">
                    <a:solidFill>
                      <a:schemeClr val="tx1"/>
                    </a:solidFill>
                  </a:rPr>
                  <a:t>Aanvullend</a:t>
                </a:r>
                <a:r>
                  <a:rPr lang="fr-BE" sz="1600" dirty="0">
                    <a:solidFill>
                      <a:schemeClr val="tx1"/>
                    </a:solidFill>
                  </a:rPr>
                  <a:t> </a:t>
                </a:r>
                <a:r>
                  <a:rPr lang="fr-BE" sz="1600" dirty="0" err="1">
                    <a:solidFill>
                      <a:schemeClr val="tx1"/>
                    </a:solidFill>
                  </a:rPr>
                  <a:t>recht</a:t>
                </a:r>
                <a:endParaRPr lang="en-US" sz="1600" dirty="0">
                  <a:solidFill>
                    <a:schemeClr val="tx1"/>
                  </a:solidFill>
                </a:endParaRPr>
              </a:p>
            </p:txBody>
          </p:sp>
          <p:sp>
            <p:nvSpPr>
              <p:cNvPr id="16" name="Rounded Rectangle 15"/>
              <p:cNvSpPr/>
              <p:nvPr/>
            </p:nvSpPr>
            <p:spPr>
              <a:xfrm>
                <a:off x="3907337" y="2971872"/>
                <a:ext cx="1706395" cy="973275"/>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a:solidFill>
                      <a:sysClr val="windowText" lastClr="000000"/>
                    </a:solidFill>
                  </a:rPr>
                  <a:t>Vermindering provinciebelasting</a:t>
                </a:r>
              </a:p>
            </p:txBody>
          </p:sp>
        </p:grpSp>
        <p:sp>
          <p:nvSpPr>
            <p:cNvPr id="14" name="Rounded Rectangle 13"/>
            <p:cNvSpPr/>
            <p:nvPr/>
          </p:nvSpPr>
          <p:spPr>
            <a:xfrm>
              <a:off x="6278394" y="2936876"/>
              <a:ext cx="1706395" cy="973275"/>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a:solidFill>
                    <a:sysClr val="windowText" lastClr="000000"/>
                  </a:solidFill>
                </a:rPr>
                <a:t>Provincie</a:t>
              </a:r>
              <a:r>
                <a:rPr lang="nl-BE" sz="1400" dirty="0">
                  <a:solidFill>
                    <a:sysClr val="windowText" lastClr="000000"/>
                  </a:solidFill>
                </a:rPr>
                <a:t> </a:t>
              </a:r>
              <a:r>
                <a:rPr lang="nl-BE" sz="1300" dirty="0">
                  <a:solidFill>
                    <a:sysClr val="windowText" lastClr="000000"/>
                  </a:solidFill>
                </a:rPr>
                <a:t>Oost-Vlaanderen</a:t>
              </a:r>
            </a:p>
          </p:txBody>
        </p:sp>
      </p:grpSp>
      <p:cxnSp>
        <p:nvCxnSpPr>
          <p:cNvPr id="40" name="Straight Arrow Connector 39">
            <a:extLst>
              <a:ext uri="{FF2B5EF4-FFF2-40B4-BE49-F238E27FC236}">
                <a16:creationId xmlns:a16="http://schemas.microsoft.com/office/drawing/2014/main" id="{269DAFF9-34EA-4766-A72D-F7E0AB71C920}"/>
              </a:ext>
            </a:extLst>
          </p:cNvPr>
          <p:cNvCxnSpPr>
            <a:cxnSpLocks/>
          </p:cNvCxnSpPr>
          <p:nvPr/>
        </p:nvCxnSpPr>
        <p:spPr>
          <a:xfrm flipH="1">
            <a:off x="4178390" y="4068252"/>
            <a:ext cx="827481" cy="1811534"/>
          </a:xfrm>
          <a:prstGeom prst="straightConnector1">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41" name="Straight Connector 40">
            <a:extLst>
              <a:ext uri="{FF2B5EF4-FFF2-40B4-BE49-F238E27FC236}">
                <a16:creationId xmlns:a16="http://schemas.microsoft.com/office/drawing/2014/main" id="{E41A428A-8889-4BC7-933F-5C611842DD57}"/>
              </a:ext>
            </a:extLst>
          </p:cNvPr>
          <p:cNvCxnSpPr>
            <a:cxnSpLocks/>
          </p:cNvCxnSpPr>
          <p:nvPr/>
        </p:nvCxnSpPr>
        <p:spPr>
          <a:xfrm flipH="1" flipV="1">
            <a:off x="4178389" y="2063220"/>
            <a:ext cx="827482" cy="1856277"/>
          </a:xfrm>
          <a:prstGeom prst="line">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42" name="Straight Arrow Connector 41">
            <a:extLst>
              <a:ext uri="{FF2B5EF4-FFF2-40B4-BE49-F238E27FC236}">
                <a16:creationId xmlns:a16="http://schemas.microsoft.com/office/drawing/2014/main" id="{37CDA0C7-DDE2-48AD-8595-B1C2413C925A}"/>
              </a:ext>
            </a:extLst>
          </p:cNvPr>
          <p:cNvCxnSpPr>
            <a:cxnSpLocks/>
          </p:cNvCxnSpPr>
          <p:nvPr/>
        </p:nvCxnSpPr>
        <p:spPr>
          <a:xfrm flipH="1">
            <a:off x="6830875" y="3975482"/>
            <a:ext cx="792235" cy="0"/>
          </a:xfrm>
          <a:prstGeom prst="straightConnector1">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18380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16">
            <a:extLst>
              <a:ext uri="{FF2B5EF4-FFF2-40B4-BE49-F238E27FC236}">
                <a16:creationId xmlns:a16="http://schemas.microsoft.com/office/drawing/2014/main" id="{60A4E14B-1FA3-4BD1-AA2A-B8D78B96C4E5}"/>
              </a:ext>
            </a:extLst>
          </p:cNvPr>
          <p:cNvSpPr/>
          <p:nvPr/>
        </p:nvSpPr>
        <p:spPr>
          <a:xfrm rot="5400000">
            <a:off x="7651923" y="2996146"/>
            <a:ext cx="1658738" cy="1749067"/>
          </a:xfrm>
          <a:prstGeom prst="rect">
            <a:avLst/>
          </a:prstGeom>
          <a:solidFill>
            <a:srgbClr val="002060">
              <a:alpha val="20000"/>
            </a:srgbClr>
          </a:solidFill>
          <a:ln>
            <a:noFill/>
          </a:ln>
        </p:spPr>
        <p:style>
          <a:lnRef idx="1">
            <a:schemeClr val="accent1"/>
          </a:lnRef>
          <a:fillRef idx="3">
            <a:schemeClr val="accent1"/>
          </a:fillRef>
          <a:effectRef idx="2">
            <a:schemeClr val="accent1"/>
          </a:effectRef>
          <a:fontRef idx="minor">
            <a:schemeClr val="lt1"/>
          </a:fontRef>
        </p:style>
        <p:txBody>
          <a:bodyPr vert="vert270" rtlCol="0" anchor="t"/>
          <a:lstStyle/>
          <a:p>
            <a:pPr algn="ctr"/>
            <a:r>
              <a:rPr lang="fr-BE" sz="1600" dirty="0" err="1">
                <a:solidFill>
                  <a:schemeClr val="tx1"/>
                </a:solidFill>
              </a:rPr>
              <a:t>Toekennende</a:t>
            </a:r>
            <a:r>
              <a:rPr lang="fr-BE" sz="1600" dirty="0">
                <a:solidFill>
                  <a:schemeClr val="tx1"/>
                </a:solidFill>
              </a:rPr>
              <a:t> </a:t>
            </a:r>
            <a:r>
              <a:rPr lang="fr-BE" sz="1600" dirty="0" err="1">
                <a:solidFill>
                  <a:schemeClr val="tx1"/>
                </a:solidFill>
              </a:rPr>
              <a:t>instanties</a:t>
            </a:r>
            <a:endParaRPr lang="en-US" sz="1600" dirty="0">
              <a:solidFill>
                <a:schemeClr val="tx1"/>
              </a:solidFill>
            </a:endParaRPr>
          </a:p>
        </p:txBody>
      </p:sp>
      <p:sp>
        <p:nvSpPr>
          <p:cNvPr id="5" name="Title 4"/>
          <p:cNvSpPr>
            <a:spLocks noGrp="1"/>
          </p:cNvSpPr>
          <p:nvPr>
            <p:ph type="title"/>
          </p:nvPr>
        </p:nvSpPr>
        <p:spPr>
          <a:noFill/>
        </p:spPr>
        <p:txBody>
          <a:bodyPr/>
          <a:lstStyle/>
          <a:p>
            <a:r>
              <a:rPr lang="en-US" dirty="0" err="1"/>
              <a:t>Legoblok-filosofie</a:t>
            </a:r>
            <a:endParaRPr lang="en-US" dirty="0"/>
          </a:p>
        </p:txBody>
      </p:sp>
      <p:grpSp>
        <p:nvGrpSpPr>
          <p:cNvPr id="7" name="Group 6"/>
          <p:cNvGrpSpPr>
            <a:grpSpLocks noChangeAspect="1"/>
          </p:cNvGrpSpPr>
          <p:nvPr/>
        </p:nvGrpSpPr>
        <p:grpSpPr>
          <a:xfrm>
            <a:off x="2413592" y="1444879"/>
            <a:ext cx="6845330" cy="4565249"/>
            <a:chOff x="378866" y="548680"/>
            <a:chExt cx="7605923" cy="5072500"/>
          </a:xfrm>
        </p:grpSpPr>
        <p:grpSp>
          <p:nvGrpSpPr>
            <p:cNvPr id="8" name="Group 7"/>
            <p:cNvGrpSpPr/>
            <p:nvPr/>
          </p:nvGrpSpPr>
          <p:grpSpPr>
            <a:xfrm>
              <a:off x="378866" y="548680"/>
              <a:ext cx="1888878" cy="5072500"/>
              <a:chOff x="378866" y="823206"/>
              <a:chExt cx="1888878" cy="5072500"/>
            </a:xfrm>
          </p:grpSpPr>
          <p:grpSp>
            <p:nvGrpSpPr>
              <p:cNvPr id="18" name="Group 17"/>
              <p:cNvGrpSpPr/>
              <p:nvPr/>
            </p:nvGrpSpPr>
            <p:grpSpPr>
              <a:xfrm>
                <a:off x="378866" y="823206"/>
                <a:ext cx="1888878" cy="1186001"/>
                <a:chOff x="342434" y="823206"/>
                <a:chExt cx="1888878" cy="1186001"/>
              </a:xfrm>
            </p:grpSpPr>
            <p:sp>
              <p:nvSpPr>
                <p:cNvPr id="35" name="Rounded Rectangle 34"/>
                <p:cNvSpPr/>
                <p:nvPr/>
              </p:nvSpPr>
              <p:spPr>
                <a:xfrm>
                  <a:off x="1092874" y="1222729"/>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Verblijfplaats</a:t>
                  </a:r>
                </a:p>
              </p:txBody>
            </p:sp>
            <p:sp>
              <p:nvSpPr>
                <p:cNvPr id="36" name="Rounded Rectangle 35"/>
                <p:cNvSpPr/>
                <p:nvPr/>
              </p:nvSpPr>
              <p:spPr>
                <a:xfrm>
                  <a:off x="342434" y="823206"/>
                  <a:ext cx="735916" cy="1186001"/>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Authentieke</a:t>
                  </a:r>
                  <a:r>
                    <a:rPr lang="nl-BE" sz="1250" dirty="0">
                      <a:ea typeface="Verdana" panose="020B0604030504040204" pitchFamily="34" charset="0"/>
                      <a:cs typeface="Verdana" panose="020B0604030504040204" pitchFamily="34" charset="0"/>
                    </a:rPr>
                    <a:t> bron (</a:t>
                  </a:r>
                  <a:r>
                    <a:rPr lang="nl-BE" sz="1050" dirty="0">
                      <a:ea typeface="Verdana" panose="020B0604030504040204" pitchFamily="34" charset="0"/>
                      <a:cs typeface="Verdana" panose="020B0604030504040204" pitchFamily="34" charset="0"/>
                    </a:rPr>
                    <a:t>RR</a:t>
                  </a:r>
                  <a:r>
                    <a:rPr lang="nl-BE" sz="1250" dirty="0">
                      <a:ea typeface="Verdana" panose="020B0604030504040204" pitchFamily="34" charset="0"/>
                      <a:cs typeface="Verdana" panose="020B0604030504040204" pitchFamily="34" charset="0"/>
                    </a:rPr>
                    <a:t> &amp; </a:t>
                  </a:r>
                  <a:r>
                    <a:rPr lang="nl-BE" sz="1050" dirty="0">
                      <a:ea typeface="Verdana" panose="020B0604030504040204" pitchFamily="34" charset="0"/>
                      <a:cs typeface="Verdana" panose="020B0604030504040204" pitchFamily="34" charset="0"/>
                    </a:rPr>
                    <a:t>KSZ</a:t>
                  </a:r>
                  <a:r>
                    <a:rPr lang="nl-BE" sz="1250" dirty="0">
                      <a:ea typeface="Verdana" panose="020B0604030504040204" pitchFamily="34" charset="0"/>
                      <a:cs typeface="Verdana" panose="020B0604030504040204" pitchFamily="34" charset="0"/>
                    </a:rPr>
                    <a:t>)</a:t>
                  </a:r>
                  <a:endParaRPr lang="en-US" sz="1250" dirty="0"/>
                </a:p>
              </p:txBody>
            </p:sp>
            <p:sp>
              <p:nvSpPr>
                <p:cNvPr id="37" name="Rounded Rectangle 36"/>
                <p:cNvSpPr/>
                <p:nvPr/>
              </p:nvSpPr>
              <p:spPr>
                <a:xfrm>
                  <a:off x="1092874" y="823206"/>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Geboorte-datum</a:t>
                  </a:r>
                  <a:endParaRPr lang="nl-BE" sz="1000" dirty="0">
                    <a:solidFill>
                      <a:sysClr val="windowText" lastClr="000000"/>
                    </a:solidFill>
                  </a:endParaRPr>
                </a:p>
              </p:txBody>
            </p:sp>
            <p:sp>
              <p:nvSpPr>
                <p:cNvPr id="38" name="Rounded Rectangle 37"/>
                <p:cNvSpPr/>
                <p:nvPr/>
              </p:nvSpPr>
              <p:spPr>
                <a:xfrm>
                  <a:off x="1092874" y="1617331"/>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Gezins-samenstelling</a:t>
                  </a:r>
                  <a:endParaRPr lang="nl-BE" sz="1000" dirty="0">
                    <a:solidFill>
                      <a:sysClr val="windowText" lastClr="000000"/>
                    </a:solidFill>
                  </a:endParaRPr>
                </a:p>
              </p:txBody>
            </p:sp>
          </p:grpSp>
          <p:grpSp>
            <p:nvGrpSpPr>
              <p:cNvPr id="19" name="Group 18"/>
              <p:cNvGrpSpPr/>
              <p:nvPr/>
            </p:nvGrpSpPr>
            <p:grpSpPr>
              <a:xfrm>
                <a:off x="378866" y="2132856"/>
                <a:ext cx="1888878" cy="3762850"/>
                <a:chOff x="3043162" y="2132856"/>
                <a:chExt cx="1888878" cy="3762850"/>
              </a:xfrm>
            </p:grpSpPr>
            <p:sp>
              <p:nvSpPr>
                <p:cNvPr id="21" name="Rounded Rectangle 20"/>
                <p:cNvSpPr/>
                <p:nvPr/>
              </p:nvSpPr>
              <p:spPr>
                <a:xfrm>
                  <a:off x="3043162" y="2132856"/>
                  <a:ext cx="781198" cy="3762849"/>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Sociale statuten</a:t>
                  </a:r>
                </a:p>
              </p:txBody>
            </p:sp>
            <p:sp>
              <p:nvSpPr>
                <p:cNvPr id="22" name="Rounded Rectangle 21"/>
                <p:cNvSpPr/>
                <p:nvPr/>
              </p:nvSpPr>
              <p:spPr>
                <a:xfrm>
                  <a:off x="3823804" y="2132857"/>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FOD of OISZ</a:t>
                  </a:r>
                </a:p>
              </p:txBody>
            </p:sp>
            <p:sp>
              <p:nvSpPr>
                <p:cNvPr id="23" name="Rounded Rectangle 22"/>
                <p:cNvSpPr/>
                <p:nvPr/>
              </p:nvSpPr>
              <p:spPr>
                <a:xfrm>
                  <a:off x="3823804" y="2420676"/>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24" name="Rounded Rectangle 23"/>
                <p:cNvSpPr/>
                <p:nvPr/>
              </p:nvSpPr>
              <p:spPr>
                <a:xfrm>
                  <a:off x="3823804" y="2708382"/>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25" name="Rounded Rectangle 24"/>
                <p:cNvSpPr/>
                <p:nvPr/>
              </p:nvSpPr>
              <p:spPr>
                <a:xfrm>
                  <a:off x="3823804" y="2998031"/>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26" name="Rounded Rectangle 25"/>
                <p:cNvSpPr/>
                <p:nvPr/>
              </p:nvSpPr>
              <p:spPr>
                <a:xfrm>
                  <a:off x="3823803" y="3283133"/>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7" name="Rounded Rectangle 26"/>
                <p:cNvSpPr/>
                <p:nvPr/>
              </p:nvSpPr>
              <p:spPr>
                <a:xfrm>
                  <a:off x="3823803" y="3575385"/>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OCMW</a:t>
                  </a:r>
                </a:p>
              </p:txBody>
            </p:sp>
            <p:sp>
              <p:nvSpPr>
                <p:cNvPr id="28" name="Rounded Rectangle 27"/>
                <p:cNvSpPr/>
                <p:nvPr/>
              </p:nvSpPr>
              <p:spPr>
                <a:xfrm>
                  <a:off x="3823803" y="3860768"/>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29" name="Rounded Rectangle 28"/>
                <p:cNvSpPr/>
                <p:nvPr/>
              </p:nvSpPr>
              <p:spPr>
                <a:xfrm>
                  <a:off x="3823803" y="4150416"/>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30" name="Rounded Rectangle 29"/>
                <p:cNvSpPr/>
                <p:nvPr/>
              </p:nvSpPr>
              <p:spPr>
                <a:xfrm>
                  <a:off x="3823802" y="4440557"/>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DGPH</a:t>
                  </a:r>
                </a:p>
              </p:txBody>
            </p:sp>
            <p:sp>
              <p:nvSpPr>
                <p:cNvPr id="31" name="Rounded Rectangle 30"/>
                <p:cNvSpPr/>
                <p:nvPr/>
              </p:nvSpPr>
              <p:spPr>
                <a:xfrm>
                  <a:off x="3823802" y="4727770"/>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P1-4</a:t>
                  </a:r>
                </a:p>
              </p:txBody>
            </p:sp>
            <p:sp>
              <p:nvSpPr>
                <p:cNvPr id="32" name="Rounded Rectangle 31"/>
                <p:cNvSpPr/>
                <p:nvPr/>
              </p:nvSpPr>
              <p:spPr>
                <a:xfrm>
                  <a:off x="3823802" y="5017419"/>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33" name="Rounded Rectangle 32"/>
                <p:cNvSpPr/>
                <p:nvPr/>
              </p:nvSpPr>
              <p:spPr>
                <a:xfrm>
                  <a:off x="3823802" y="5314052"/>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Ziekenfondsen</a:t>
                  </a:r>
                </a:p>
              </p:txBody>
            </p:sp>
            <p:sp>
              <p:nvSpPr>
                <p:cNvPr id="34" name="Rounded Rectangle 33"/>
                <p:cNvSpPr/>
                <p:nvPr/>
              </p:nvSpPr>
              <p:spPr>
                <a:xfrm>
                  <a:off x="3823802" y="5606058"/>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BIM - BVT</a:t>
                  </a:r>
                </a:p>
              </p:txBody>
            </p:sp>
          </p:grpSp>
        </p:grpSp>
        <p:grpSp>
          <p:nvGrpSpPr>
            <p:cNvPr id="9" name="Group 8"/>
            <p:cNvGrpSpPr/>
            <p:nvPr/>
          </p:nvGrpSpPr>
          <p:grpSpPr>
            <a:xfrm>
              <a:off x="3338116" y="2322493"/>
              <a:ext cx="1943408" cy="1843041"/>
              <a:chOff x="3770164" y="2357489"/>
              <a:chExt cx="1943408" cy="1843041"/>
            </a:xfrm>
          </p:grpSpPr>
          <p:sp>
            <p:nvSpPr>
              <p:cNvPr id="17" name="Rounded Rectangle 16"/>
              <p:cNvSpPr/>
              <p:nvPr/>
            </p:nvSpPr>
            <p:spPr>
              <a:xfrm rot="5400000">
                <a:off x="3820347" y="2307306"/>
                <a:ext cx="1843041" cy="1943408"/>
              </a:xfrm>
              <a:prstGeom prst="rect">
                <a:avLst/>
              </a:prstGeom>
              <a:solidFill>
                <a:srgbClr val="002060">
                  <a:alpha val="20000"/>
                </a:srgbClr>
              </a:solidFill>
              <a:ln>
                <a:noFill/>
              </a:ln>
            </p:spPr>
            <p:style>
              <a:lnRef idx="1">
                <a:schemeClr val="accent1"/>
              </a:lnRef>
              <a:fillRef idx="3">
                <a:schemeClr val="accent1"/>
              </a:fillRef>
              <a:effectRef idx="2">
                <a:schemeClr val="accent1"/>
              </a:effectRef>
              <a:fontRef idx="minor">
                <a:schemeClr val="lt1"/>
              </a:fontRef>
            </p:style>
            <p:txBody>
              <a:bodyPr vert="vert270" rtlCol="0" anchor="t"/>
              <a:lstStyle/>
              <a:p>
                <a:pPr algn="ctr"/>
                <a:r>
                  <a:rPr lang="fr-BE" sz="1600" dirty="0" err="1">
                    <a:solidFill>
                      <a:schemeClr val="tx1"/>
                    </a:solidFill>
                  </a:rPr>
                  <a:t>Aanvullend</a:t>
                </a:r>
                <a:r>
                  <a:rPr lang="fr-BE" sz="1600" dirty="0">
                    <a:solidFill>
                      <a:schemeClr val="tx1"/>
                    </a:solidFill>
                  </a:rPr>
                  <a:t> </a:t>
                </a:r>
                <a:r>
                  <a:rPr lang="fr-BE" sz="1600" dirty="0" err="1">
                    <a:solidFill>
                      <a:schemeClr val="tx1"/>
                    </a:solidFill>
                  </a:rPr>
                  <a:t>recht</a:t>
                </a:r>
                <a:endParaRPr lang="en-US" sz="1600" dirty="0">
                  <a:solidFill>
                    <a:schemeClr val="tx1"/>
                  </a:solidFill>
                </a:endParaRPr>
              </a:p>
            </p:txBody>
          </p:sp>
          <p:sp>
            <p:nvSpPr>
              <p:cNvPr id="16" name="Rounded Rectangle 15"/>
              <p:cNvSpPr/>
              <p:nvPr/>
            </p:nvSpPr>
            <p:spPr>
              <a:xfrm>
                <a:off x="3907337" y="2971872"/>
                <a:ext cx="1706395" cy="973275"/>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200" dirty="0">
                    <a:solidFill>
                      <a:sysClr val="windowText" lastClr="000000"/>
                    </a:solidFill>
                  </a:rPr>
                  <a:t>Sociaal tarief gas &amp; elektriciteit</a:t>
                </a:r>
              </a:p>
            </p:txBody>
          </p:sp>
        </p:grpSp>
        <p:sp>
          <p:nvSpPr>
            <p:cNvPr id="14" name="Rounded Rectangle 13"/>
            <p:cNvSpPr/>
            <p:nvPr/>
          </p:nvSpPr>
          <p:spPr>
            <a:xfrm>
              <a:off x="6278394" y="2936876"/>
              <a:ext cx="1706395" cy="973275"/>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200" dirty="0">
                  <a:solidFill>
                    <a:sysClr val="windowText" lastClr="000000"/>
                  </a:solidFill>
                </a:rPr>
                <a:t>FOD Economie &amp; </a:t>
              </a:r>
              <a:r>
                <a:rPr lang="nl-BE" sz="1200" dirty="0">
                  <a:solidFill>
                    <a:schemeClr val="tx1"/>
                  </a:solidFill>
                </a:rPr>
                <a:t>nutsbedrijven</a:t>
              </a:r>
            </a:p>
          </p:txBody>
        </p:sp>
      </p:grpSp>
      <p:cxnSp>
        <p:nvCxnSpPr>
          <p:cNvPr id="40" name="Straight Arrow Connector 39">
            <a:extLst>
              <a:ext uri="{FF2B5EF4-FFF2-40B4-BE49-F238E27FC236}">
                <a16:creationId xmlns:a16="http://schemas.microsoft.com/office/drawing/2014/main" id="{78BC690E-2FC9-4160-9912-CF1390984442}"/>
              </a:ext>
            </a:extLst>
          </p:cNvPr>
          <p:cNvCxnSpPr>
            <a:cxnSpLocks/>
          </p:cNvCxnSpPr>
          <p:nvPr/>
        </p:nvCxnSpPr>
        <p:spPr>
          <a:xfrm>
            <a:off x="4113582" y="2335937"/>
            <a:ext cx="1017875" cy="1292478"/>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DBF9FFC-1B8D-46A8-B772-C58671E5EAD7}"/>
              </a:ext>
            </a:extLst>
          </p:cNvPr>
          <p:cNvCxnSpPr/>
          <p:nvPr/>
        </p:nvCxnSpPr>
        <p:spPr>
          <a:xfrm flipV="1">
            <a:off x="4122718" y="4097604"/>
            <a:ext cx="986942" cy="254289"/>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8A29B83-E276-41C4-9526-74E0675607AC}"/>
              </a:ext>
            </a:extLst>
          </p:cNvPr>
          <p:cNvCxnSpPr/>
          <p:nvPr/>
        </p:nvCxnSpPr>
        <p:spPr>
          <a:xfrm>
            <a:off x="4112748" y="2984900"/>
            <a:ext cx="1008210" cy="754799"/>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1F4D0ED-6731-4583-B817-79D280BF55B6}"/>
              </a:ext>
            </a:extLst>
          </p:cNvPr>
          <p:cNvCxnSpPr/>
          <p:nvPr/>
        </p:nvCxnSpPr>
        <p:spPr>
          <a:xfrm>
            <a:off x="4112748" y="3260946"/>
            <a:ext cx="996912" cy="604268"/>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715C94-8DC3-42EF-8153-D2AB2DDE9BFB}"/>
              </a:ext>
            </a:extLst>
          </p:cNvPr>
          <p:cNvCxnSpPr/>
          <p:nvPr/>
        </p:nvCxnSpPr>
        <p:spPr>
          <a:xfrm>
            <a:off x="4112748" y="3535115"/>
            <a:ext cx="996912" cy="477058"/>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3B71D6C-BEE4-4556-B470-075D6789FA7B}"/>
              </a:ext>
            </a:extLst>
          </p:cNvPr>
          <p:cNvCxnSpPr/>
          <p:nvPr/>
        </p:nvCxnSpPr>
        <p:spPr>
          <a:xfrm flipV="1">
            <a:off x="4135379" y="4210771"/>
            <a:ext cx="974281" cy="373809"/>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0A06107-6872-4212-A4BE-89D88A61CCEF}"/>
              </a:ext>
            </a:extLst>
          </p:cNvPr>
          <p:cNvCxnSpPr/>
          <p:nvPr/>
        </p:nvCxnSpPr>
        <p:spPr>
          <a:xfrm flipV="1">
            <a:off x="4135379" y="4351892"/>
            <a:ext cx="974281" cy="730753"/>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2A51445-E3CC-4551-A5D5-0C6F81152AA3}"/>
              </a:ext>
            </a:extLst>
          </p:cNvPr>
          <p:cNvCxnSpPr>
            <a:cxnSpLocks/>
          </p:cNvCxnSpPr>
          <p:nvPr/>
        </p:nvCxnSpPr>
        <p:spPr>
          <a:xfrm>
            <a:off x="6902467" y="3978674"/>
            <a:ext cx="685638" cy="0"/>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898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3BB3-1716-49E1-8396-C90E77AC8F65}"/>
              </a:ext>
            </a:extLst>
          </p:cNvPr>
          <p:cNvSpPr>
            <a:spLocks noGrp="1"/>
          </p:cNvSpPr>
          <p:nvPr>
            <p:ph type="title"/>
          </p:nvPr>
        </p:nvSpPr>
        <p:spPr/>
        <p:txBody>
          <a:bodyPr/>
          <a:lstStyle/>
          <a:p>
            <a:r>
              <a:rPr lang="en-US" dirty="0" err="1"/>
              <a:t>Legoblok-filosofie</a:t>
            </a:r>
            <a:endParaRPr lang="en-BE" dirty="0"/>
          </a:p>
        </p:txBody>
      </p:sp>
      <p:grpSp>
        <p:nvGrpSpPr>
          <p:cNvPr id="3" name="Group 2">
            <a:extLst>
              <a:ext uri="{FF2B5EF4-FFF2-40B4-BE49-F238E27FC236}">
                <a16:creationId xmlns:a16="http://schemas.microsoft.com/office/drawing/2014/main" id="{4D6F0C0B-9ADF-4F56-9BE1-AB0C5594B9C6}"/>
              </a:ext>
            </a:extLst>
          </p:cNvPr>
          <p:cNvGrpSpPr/>
          <p:nvPr/>
        </p:nvGrpSpPr>
        <p:grpSpPr>
          <a:xfrm>
            <a:off x="2446842" y="1461504"/>
            <a:ext cx="6974450" cy="4565249"/>
            <a:chOff x="2496717" y="1544629"/>
            <a:chExt cx="6974450" cy="4565249"/>
          </a:xfrm>
        </p:grpSpPr>
        <p:grpSp>
          <p:nvGrpSpPr>
            <p:cNvPr id="5" name="Group 4">
              <a:extLst>
                <a:ext uri="{FF2B5EF4-FFF2-40B4-BE49-F238E27FC236}">
                  <a16:creationId xmlns:a16="http://schemas.microsoft.com/office/drawing/2014/main" id="{82E356C2-B0E0-4E1F-A2D0-FE246D6F343C}"/>
                </a:ext>
              </a:extLst>
            </p:cNvPr>
            <p:cNvGrpSpPr/>
            <p:nvPr/>
          </p:nvGrpSpPr>
          <p:grpSpPr>
            <a:xfrm>
              <a:off x="2496717" y="1544629"/>
              <a:ext cx="1699990" cy="4565249"/>
              <a:chOff x="378866" y="823206"/>
              <a:chExt cx="1888878" cy="5072500"/>
            </a:xfrm>
          </p:grpSpPr>
          <p:grpSp>
            <p:nvGrpSpPr>
              <p:cNvPr id="8" name="Group 7">
                <a:extLst>
                  <a:ext uri="{FF2B5EF4-FFF2-40B4-BE49-F238E27FC236}">
                    <a16:creationId xmlns:a16="http://schemas.microsoft.com/office/drawing/2014/main" id="{550DBB62-7585-4158-B076-BAD3BF7EFE58}"/>
                  </a:ext>
                </a:extLst>
              </p:cNvPr>
              <p:cNvGrpSpPr/>
              <p:nvPr/>
            </p:nvGrpSpPr>
            <p:grpSpPr>
              <a:xfrm>
                <a:off x="378866" y="823206"/>
                <a:ext cx="1888878" cy="1186001"/>
                <a:chOff x="342434" y="823206"/>
                <a:chExt cx="1888878" cy="1186001"/>
              </a:xfrm>
            </p:grpSpPr>
            <p:sp>
              <p:nvSpPr>
                <p:cNvPr id="25" name="Rounded Rectangle 34">
                  <a:extLst>
                    <a:ext uri="{FF2B5EF4-FFF2-40B4-BE49-F238E27FC236}">
                      <a16:creationId xmlns:a16="http://schemas.microsoft.com/office/drawing/2014/main" id="{6194D094-FF4E-44FF-AC02-08D9104BA714}"/>
                    </a:ext>
                  </a:extLst>
                </p:cNvPr>
                <p:cNvSpPr/>
                <p:nvPr/>
              </p:nvSpPr>
              <p:spPr>
                <a:xfrm>
                  <a:off x="1092874" y="1222729"/>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Verblijfplaats</a:t>
                  </a:r>
                </a:p>
              </p:txBody>
            </p:sp>
            <p:sp>
              <p:nvSpPr>
                <p:cNvPr id="26" name="Rounded Rectangle 35">
                  <a:extLst>
                    <a:ext uri="{FF2B5EF4-FFF2-40B4-BE49-F238E27FC236}">
                      <a16:creationId xmlns:a16="http://schemas.microsoft.com/office/drawing/2014/main" id="{8731C416-F094-47C5-AC1E-810C98B60056}"/>
                    </a:ext>
                  </a:extLst>
                </p:cNvPr>
                <p:cNvSpPr/>
                <p:nvPr/>
              </p:nvSpPr>
              <p:spPr>
                <a:xfrm>
                  <a:off x="342434" y="823206"/>
                  <a:ext cx="735916" cy="1186001"/>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050" dirty="0">
                      <a:ea typeface="Verdana" panose="020B0604030504040204" pitchFamily="34" charset="0"/>
                      <a:cs typeface="Verdana" panose="020B0604030504040204" pitchFamily="34" charset="0"/>
                    </a:rPr>
                    <a:t>Authentieke</a:t>
                  </a:r>
                  <a:r>
                    <a:rPr lang="nl-BE" sz="1250" dirty="0">
                      <a:ea typeface="Verdana" panose="020B0604030504040204" pitchFamily="34" charset="0"/>
                      <a:cs typeface="Verdana" panose="020B0604030504040204" pitchFamily="34" charset="0"/>
                    </a:rPr>
                    <a:t> bron (</a:t>
                  </a:r>
                  <a:r>
                    <a:rPr lang="nl-BE" sz="1050" dirty="0">
                      <a:ea typeface="Verdana" panose="020B0604030504040204" pitchFamily="34" charset="0"/>
                      <a:cs typeface="Verdana" panose="020B0604030504040204" pitchFamily="34" charset="0"/>
                    </a:rPr>
                    <a:t>RR</a:t>
                  </a:r>
                  <a:r>
                    <a:rPr lang="nl-BE" sz="1250" dirty="0">
                      <a:ea typeface="Verdana" panose="020B0604030504040204" pitchFamily="34" charset="0"/>
                      <a:cs typeface="Verdana" panose="020B0604030504040204" pitchFamily="34" charset="0"/>
                    </a:rPr>
                    <a:t> &amp; </a:t>
                  </a:r>
                  <a:r>
                    <a:rPr lang="nl-BE" sz="1050" dirty="0">
                      <a:ea typeface="Verdana" panose="020B0604030504040204" pitchFamily="34" charset="0"/>
                      <a:cs typeface="Verdana" panose="020B0604030504040204" pitchFamily="34" charset="0"/>
                    </a:rPr>
                    <a:t>KSZ</a:t>
                  </a:r>
                  <a:r>
                    <a:rPr lang="nl-BE" sz="1250" dirty="0">
                      <a:ea typeface="Verdana" panose="020B0604030504040204" pitchFamily="34" charset="0"/>
                      <a:cs typeface="Verdana" panose="020B0604030504040204" pitchFamily="34" charset="0"/>
                    </a:rPr>
                    <a:t>)</a:t>
                  </a:r>
                  <a:endParaRPr lang="en-US" sz="1250" dirty="0"/>
                </a:p>
              </p:txBody>
            </p:sp>
            <p:sp>
              <p:nvSpPr>
                <p:cNvPr id="27" name="Rounded Rectangle 36">
                  <a:extLst>
                    <a:ext uri="{FF2B5EF4-FFF2-40B4-BE49-F238E27FC236}">
                      <a16:creationId xmlns:a16="http://schemas.microsoft.com/office/drawing/2014/main" id="{5DA50305-F11B-43D7-BF06-43BFE55573B1}"/>
                    </a:ext>
                  </a:extLst>
                </p:cNvPr>
                <p:cNvSpPr/>
                <p:nvPr/>
              </p:nvSpPr>
              <p:spPr>
                <a:xfrm>
                  <a:off x="1092874" y="823206"/>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Geboorte-datum</a:t>
                  </a:r>
                  <a:endParaRPr lang="nl-BE" sz="1000" dirty="0">
                    <a:solidFill>
                      <a:sysClr val="windowText" lastClr="000000"/>
                    </a:solidFill>
                  </a:endParaRPr>
                </a:p>
              </p:txBody>
            </p:sp>
            <p:sp>
              <p:nvSpPr>
                <p:cNvPr id="28" name="Rounded Rectangle 37">
                  <a:extLst>
                    <a:ext uri="{FF2B5EF4-FFF2-40B4-BE49-F238E27FC236}">
                      <a16:creationId xmlns:a16="http://schemas.microsoft.com/office/drawing/2014/main" id="{E450A6CC-9F38-4D1E-9AF4-D0A8A7DE424F}"/>
                    </a:ext>
                  </a:extLst>
                </p:cNvPr>
                <p:cNvSpPr/>
                <p:nvPr/>
              </p:nvSpPr>
              <p:spPr>
                <a:xfrm>
                  <a:off x="1092874" y="1617331"/>
                  <a:ext cx="1138438" cy="391876"/>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err="1">
                      <a:solidFill>
                        <a:sysClr val="windowText" lastClr="000000"/>
                      </a:solidFill>
                    </a:rPr>
                    <a:t>Gezins-samenstelling</a:t>
                  </a:r>
                  <a:endParaRPr lang="nl-BE" sz="1000" dirty="0">
                    <a:solidFill>
                      <a:sysClr val="windowText" lastClr="000000"/>
                    </a:solidFill>
                  </a:endParaRPr>
                </a:p>
              </p:txBody>
            </p:sp>
          </p:grpSp>
          <p:grpSp>
            <p:nvGrpSpPr>
              <p:cNvPr id="9" name="Group 8">
                <a:extLst>
                  <a:ext uri="{FF2B5EF4-FFF2-40B4-BE49-F238E27FC236}">
                    <a16:creationId xmlns:a16="http://schemas.microsoft.com/office/drawing/2014/main" id="{AF29A981-B9AA-4569-BE8E-52C2E8620A02}"/>
                  </a:ext>
                </a:extLst>
              </p:cNvPr>
              <p:cNvGrpSpPr/>
              <p:nvPr/>
            </p:nvGrpSpPr>
            <p:grpSpPr>
              <a:xfrm>
                <a:off x="378866" y="2132856"/>
                <a:ext cx="1888878" cy="3762850"/>
                <a:chOff x="3043162" y="2132856"/>
                <a:chExt cx="1888878" cy="3762850"/>
              </a:xfrm>
            </p:grpSpPr>
            <p:sp>
              <p:nvSpPr>
                <p:cNvPr id="11" name="Rounded Rectangle 20">
                  <a:extLst>
                    <a:ext uri="{FF2B5EF4-FFF2-40B4-BE49-F238E27FC236}">
                      <a16:creationId xmlns:a16="http://schemas.microsoft.com/office/drawing/2014/main" id="{F412AC1D-D1CD-41B0-B746-DB2A9EC3C400}"/>
                    </a:ext>
                  </a:extLst>
                </p:cNvPr>
                <p:cNvSpPr/>
                <p:nvPr/>
              </p:nvSpPr>
              <p:spPr>
                <a:xfrm>
                  <a:off x="3043162" y="2132856"/>
                  <a:ext cx="781198" cy="3762849"/>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nl-BE" sz="1600" dirty="0"/>
                    <a:t>Sociale statuten</a:t>
                  </a:r>
                </a:p>
              </p:txBody>
            </p:sp>
            <p:sp>
              <p:nvSpPr>
                <p:cNvPr id="12" name="Rounded Rectangle 21">
                  <a:extLst>
                    <a:ext uri="{FF2B5EF4-FFF2-40B4-BE49-F238E27FC236}">
                      <a16:creationId xmlns:a16="http://schemas.microsoft.com/office/drawing/2014/main" id="{68A40277-1482-4946-B0F2-54E599CAA835}"/>
                    </a:ext>
                  </a:extLst>
                </p:cNvPr>
                <p:cNvSpPr/>
                <p:nvPr/>
              </p:nvSpPr>
              <p:spPr>
                <a:xfrm>
                  <a:off x="3823804" y="2132857"/>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FOD of OISZ</a:t>
                  </a:r>
                </a:p>
              </p:txBody>
            </p:sp>
            <p:sp>
              <p:nvSpPr>
                <p:cNvPr id="13" name="Rounded Rectangle 22">
                  <a:extLst>
                    <a:ext uri="{FF2B5EF4-FFF2-40B4-BE49-F238E27FC236}">
                      <a16:creationId xmlns:a16="http://schemas.microsoft.com/office/drawing/2014/main" id="{605D548B-200B-465B-B9EA-00C4F389DB67}"/>
                    </a:ext>
                  </a:extLst>
                </p:cNvPr>
                <p:cNvSpPr/>
                <p:nvPr/>
              </p:nvSpPr>
              <p:spPr>
                <a:xfrm>
                  <a:off x="3823804" y="2420676"/>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GRAPA  - IGO</a:t>
                  </a:r>
                </a:p>
              </p:txBody>
            </p:sp>
            <p:sp>
              <p:nvSpPr>
                <p:cNvPr id="14" name="Rounded Rectangle 23">
                  <a:extLst>
                    <a:ext uri="{FF2B5EF4-FFF2-40B4-BE49-F238E27FC236}">
                      <a16:creationId xmlns:a16="http://schemas.microsoft.com/office/drawing/2014/main" id="{298DFC62-97BF-44A0-9A0F-151515C95072}"/>
                    </a:ext>
                  </a:extLst>
                </p:cNvPr>
                <p:cNvSpPr/>
                <p:nvPr/>
              </p:nvSpPr>
              <p:spPr>
                <a:xfrm>
                  <a:off x="3823804" y="2708382"/>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RG - GI</a:t>
                  </a:r>
                </a:p>
              </p:txBody>
            </p:sp>
            <p:sp>
              <p:nvSpPr>
                <p:cNvPr id="15" name="Rounded Rectangle 24">
                  <a:extLst>
                    <a:ext uri="{FF2B5EF4-FFF2-40B4-BE49-F238E27FC236}">
                      <a16:creationId xmlns:a16="http://schemas.microsoft.com/office/drawing/2014/main" id="{BB6FF79A-78BF-499F-9833-8FD37956CAC3}"/>
                    </a:ext>
                  </a:extLst>
                </p:cNvPr>
                <p:cNvSpPr/>
                <p:nvPr/>
              </p:nvSpPr>
              <p:spPr>
                <a:xfrm>
                  <a:off x="3823804" y="2998031"/>
                  <a:ext cx="1108236"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ATP - THVD</a:t>
                  </a:r>
                </a:p>
              </p:txBody>
            </p:sp>
            <p:sp>
              <p:nvSpPr>
                <p:cNvPr id="16" name="Rounded Rectangle 25">
                  <a:extLst>
                    <a:ext uri="{FF2B5EF4-FFF2-40B4-BE49-F238E27FC236}">
                      <a16:creationId xmlns:a16="http://schemas.microsoft.com/office/drawing/2014/main" id="{E02B4604-5590-4254-9993-DE834E740782}"/>
                    </a:ext>
                  </a:extLst>
                </p:cNvPr>
                <p:cNvSpPr/>
                <p:nvPr/>
              </p:nvSpPr>
              <p:spPr>
                <a:xfrm>
                  <a:off x="3823803" y="3283133"/>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17" name="Rounded Rectangle 26">
                  <a:extLst>
                    <a:ext uri="{FF2B5EF4-FFF2-40B4-BE49-F238E27FC236}">
                      <a16:creationId xmlns:a16="http://schemas.microsoft.com/office/drawing/2014/main" id="{38A0627E-9E0C-426C-9022-ADD1DD375EF4}"/>
                    </a:ext>
                  </a:extLst>
                </p:cNvPr>
                <p:cNvSpPr/>
                <p:nvPr/>
              </p:nvSpPr>
              <p:spPr>
                <a:xfrm>
                  <a:off x="3823803" y="3575385"/>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OCMW</a:t>
                  </a:r>
                </a:p>
              </p:txBody>
            </p:sp>
            <p:sp>
              <p:nvSpPr>
                <p:cNvPr id="18" name="Rounded Rectangle 27">
                  <a:extLst>
                    <a:ext uri="{FF2B5EF4-FFF2-40B4-BE49-F238E27FC236}">
                      <a16:creationId xmlns:a16="http://schemas.microsoft.com/office/drawing/2014/main" id="{00CD9A0B-9A7D-4091-AEED-9A653EA91C46}"/>
                    </a:ext>
                  </a:extLst>
                </p:cNvPr>
                <p:cNvSpPr/>
                <p:nvPr/>
              </p:nvSpPr>
              <p:spPr>
                <a:xfrm>
                  <a:off x="3823803" y="3860768"/>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RIS - LL</a:t>
                  </a:r>
                </a:p>
              </p:txBody>
            </p:sp>
            <p:sp>
              <p:nvSpPr>
                <p:cNvPr id="19" name="Rounded Rectangle 28">
                  <a:extLst>
                    <a:ext uri="{FF2B5EF4-FFF2-40B4-BE49-F238E27FC236}">
                      <a16:creationId xmlns:a16="http://schemas.microsoft.com/office/drawing/2014/main" id="{625D0B02-8B29-4C1C-B0B3-831DFD1AB6C2}"/>
                    </a:ext>
                  </a:extLst>
                </p:cNvPr>
                <p:cNvSpPr/>
                <p:nvPr/>
              </p:nvSpPr>
              <p:spPr>
                <a:xfrm>
                  <a:off x="3823803" y="4150416"/>
                  <a:ext cx="1108237"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AF - EQ - LL </a:t>
                  </a:r>
                </a:p>
              </p:txBody>
            </p:sp>
            <p:sp>
              <p:nvSpPr>
                <p:cNvPr id="20" name="Rounded Rectangle 29">
                  <a:extLst>
                    <a:ext uri="{FF2B5EF4-FFF2-40B4-BE49-F238E27FC236}">
                      <a16:creationId xmlns:a16="http://schemas.microsoft.com/office/drawing/2014/main" id="{5705F115-29E6-47F9-AB3B-79ADFF1D64AE}"/>
                    </a:ext>
                  </a:extLst>
                </p:cNvPr>
                <p:cNvSpPr/>
                <p:nvPr/>
              </p:nvSpPr>
              <p:spPr>
                <a:xfrm>
                  <a:off x="3823802" y="4440557"/>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DGPH</a:t>
                  </a:r>
                </a:p>
              </p:txBody>
            </p:sp>
            <p:sp>
              <p:nvSpPr>
                <p:cNvPr id="21" name="Rounded Rectangle 30">
                  <a:extLst>
                    <a:ext uri="{FF2B5EF4-FFF2-40B4-BE49-F238E27FC236}">
                      <a16:creationId xmlns:a16="http://schemas.microsoft.com/office/drawing/2014/main" id="{85A61DBE-7571-4464-A754-A72ACBDF061A}"/>
                    </a:ext>
                  </a:extLst>
                </p:cNvPr>
                <p:cNvSpPr/>
                <p:nvPr/>
              </p:nvSpPr>
              <p:spPr>
                <a:xfrm>
                  <a:off x="3823802" y="4727770"/>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P1-4</a:t>
                  </a:r>
                </a:p>
              </p:txBody>
            </p:sp>
            <p:sp>
              <p:nvSpPr>
                <p:cNvPr id="22" name="Rounded Rectangle 31">
                  <a:extLst>
                    <a:ext uri="{FF2B5EF4-FFF2-40B4-BE49-F238E27FC236}">
                      <a16:creationId xmlns:a16="http://schemas.microsoft.com/office/drawing/2014/main" id="{CE28DF47-7E1F-4931-9436-834A8F390AFE}"/>
                    </a:ext>
                  </a:extLst>
                </p:cNvPr>
                <p:cNvSpPr/>
                <p:nvPr/>
              </p:nvSpPr>
              <p:spPr>
                <a:xfrm>
                  <a:off x="3823802" y="5017419"/>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200" dirty="0">
                      <a:solidFill>
                        <a:sysClr val="windowText" lastClr="000000"/>
                      </a:solidFill>
                    </a:rPr>
                    <a:t>…</a:t>
                  </a:r>
                </a:p>
              </p:txBody>
            </p:sp>
            <p:sp>
              <p:nvSpPr>
                <p:cNvPr id="23" name="Rounded Rectangle 32">
                  <a:extLst>
                    <a:ext uri="{FF2B5EF4-FFF2-40B4-BE49-F238E27FC236}">
                      <a16:creationId xmlns:a16="http://schemas.microsoft.com/office/drawing/2014/main" id="{4F536F0B-C790-48F5-AE98-08920A15F771}"/>
                    </a:ext>
                  </a:extLst>
                </p:cNvPr>
                <p:cNvSpPr/>
                <p:nvPr/>
              </p:nvSpPr>
              <p:spPr>
                <a:xfrm>
                  <a:off x="3823802" y="5314052"/>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Ziekenfondsen</a:t>
                  </a:r>
                </a:p>
              </p:txBody>
            </p:sp>
            <p:sp>
              <p:nvSpPr>
                <p:cNvPr id="24" name="Rounded Rectangle 33">
                  <a:extLst>
                    <a:ext uri="{FF2B5EF4-FFF2-40B4-BE49-F238E27FC236}">
                      <a16:creationId xmlns:a16="http://schemas.microsoft.com/office/drawing/2014/main" id="{C7C14A05-2017-43C8-9524-1ED990CE0BFA}"/>
                    </a:ext>
                  </a:extLst>
                </p:cNvPr>
                <p:cNvSpPr/>
                <p:nvPr/>
              </p:nvSpPr>
              <p:spPr>
                <a:xfrm>
                  <a:off x="3823802" y="5606058"/>
                  <a:ext cx="1108238" cy="289648"/>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nl-BE" sz="1000" dirty="0">
                      <a:solidFill>
                        <a:sysClr val="windowText" lastClr="000000"/>
                      </a:solidFill>
                    </a:rPr>
                    <a:t>BIM - BVT</a:t>
                  </a:r>
                </a:p>
              </p:txBody>
            </p:sp>
          </p:grpSp>
        </p:grpSp>
        <p:cxnSp>
          <p:nvCxnSpPr>
            <p:cNvPr id="29" name="Straight Arrow Connector 28">
              <a:extLst>
                <a:ext uri="{FF2B5EF4-FFF2-40B4-BE49-F238E27FC236}">
                  <a16:creationId xmlns:a16="http://schemas.microsoft.com/office/drawing/2014/main" id="{15BFDDCA-0C41-4A3C-969A-000748E34744}"/>
                </a:ext>
              </a:extLst>
            </p:cNvPr>
            <p:cNvCxnSpPr/>
            <p:nvPr/>
          </p:nvCxnSpPr>
          <p:spPr>
            <a:xfrm>
              <a:off x="4262544" y="2178091"/>
              <a:ext cx="871992" cy="1815728"/>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B2FC38-D8A4-4D52-8558-8746C1ECE2F7}"/>
                </a:ext>
              </a:extLst>
            </p:cNvPr>
            <p:cNvCxnSpPr/>
            <p:nvPr/>
          </p:nvCxnSpPr>
          <p:spPr>
            <a:xfrm>
              <a:off x="4213086" y="1678882"/>
              <a:ext cx="959740" cy="2093277"/>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9507B25-12BD-470D-B488-83474A804E29}"/>
                </a:ext>
              </a:extLst>
            </p:cNvPr>
            <p:cNvCxnSpPr/>
            <p:nvPr/>
          </p:nvCxnSpPr>
          <p:spPr>
            <a:xfrm>
              <a:off x="4233719" y="3085955"/>
              <a:ext cx="894933" cy="1067226"/>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E53047E-9FEB-4ED8-868F-44C5333AB035}"/>
                </a:ext>
              </a:extLst>
            </p:cNvPr>
            <p:cNvCxnSpPr/>
            <p:nvPr/>
          </p:nvCxnSpPr>
          <p:spPr>
            <a:xfrm>
              <a:off x="4233719" y="3372878"/>
              <a:ext cx="918474" cy="1044967"/>
            </a:xfrm>
            <a:prstGeom prst="straightConnector1">
              <a:avLst/>
            </a:prstGeom>
            <a:ln w="12700" cap="sq">
              <a:solidFill>
                <a:schemeClr val="bg1">
                  <a:lumMod val="50000"/>
                </a:schemeClr>
              </a:solidFill>
              <a:prstDash val="solid"/>
              <a:round/>
              <a:tailEnd type="arrow"/>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3B606CE-8610-4D13-852A-92A38598584D}"/>
                </a:ext>
              </a:extLst>
            </p:cNvPr>
            <p:cNvGrpSpPr/>
            <p:nvPr/>
          </p:nvGrpSpPr>
          <p:grpSpPr>
            <a:xfrm>
              <a:off x="5132867" y="3075037"/>
              <a:ext cx="4338300" cy="1700495"/>
              <a:chOff x="5066364" y="2991358"/>
              <a:chExt cx="4338300" cy="1700495"/>
            </a:xfrm>
          </p:grpSpPr>
          <p:grpSp>
            <p:nvGrpSpPr>
              <p:cNvPr id="34" name="Group 33">
                <a:extLst>
                  <a:ext uri="{FF2B5EF4-FFF2-40B4-BE49-F238E27FC236}">
                    <a16:creationId xmlns:a16="http://schemas.microsoft.com/office/drawing/2014/main" id="{E680C5D5-AEDC-4DA5-9A6A-77586D5E5B4E}"/>
                  </a:ext>
                </a:extLst>
              </p:cNvPr>
              <p:cNvGrpSpPr/>
              <p:nvPr/>
            </p:nvGrpSpPr>
            <p:grpSpPr>
              <a:xfrm>
                <a:off x="7577424" y="2991358"/>
                <a:ext cx="1827240" cy="1668026"/>
                <a:chOff x="7577424" y="2991358"/>
                <a:chExt cx="1827240" cy="1668026"/>
              </a:xfrm>
            </p:grpSpPr>
            <p:sp>
              <p:nvSpPr>
                <p:cNvPr id="41" name="Rectangle 40">
                  <a:extLst>
                    <a:ext uri="{FF2B5EF4-FFF2-40B4-BE49-F238E27FC236}">
                      <a16:creationId xmlns:a16="http://schemas.microsoft.com/office/drawing/2014/main" id="{6898582E-C7B5-4204-9EC8-7CD725495198}"/>
                    </a:ext>
                  </a:extLst>
                </p:cNvPr>
                <p:cNvSpPr/>
                <p:nvPr/>
              </p:nvSpPr>
              <p:spPr>
                <a:xfrm>
                  <a:off x="7577424" y="2991358"/>
                  <a:ext cx="1827240" cy="1668026"/>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2" name="Rounded Rectangle 13">
                  <a:extLst>
                    <a:ext uri="{FF2B5EF4-FFF2-40B4-BE49-F238E27FC236}">
                      <a16:creationId xmlns:a16="http://schemas.microsoft.com/office/drawing/2014/main" id="{EC375DAB-0069-414C-AF6D-016B70CCFBCE}"/>
                    </a:ext>
                  </a:extLst>
                </p:cNvPr>
                <p:cNvSpPr/>
                <p:nvPr/>
              </p:nvSpPr>
              <p:spPr>
                <a:xfrm>
                  <a:off x="7723167" y="3594255"/>
                  <a:ext cx="1535755" cy="87594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a:solidFill>
                        <a:sysClr val="windowText" lastClr="000000"/>
                      </a:solidFill>
                    </a:rPr>
                    <a:t>Stad Charleroi</a:t>
                  </a:r>
                  <a:endParaRPr lang="nl-BE" sz="1400" dirty="0">
                    <a:solidFill>
                      <a:sysClr val="windowText" lastClr="000000"/>
                    </a:solidFill>
                  </a:endParaRPr>
                </a:p>
              </p:txBody>
            </p:sp>
          </p:grpSp>
          <p:sp>
            <p:nvSpPr>
              <p:cNvPr id="35" name="TextBox 34">
                <a:extLst>
                  <a:ext uri="{FF2B5EF4-FFF2-40B4-BE49-F238E27FC236}">
                    <a16:creationId xmlns:a16="http://schemas.microsoft.com/office/drawing/2014/main" id="{36AF7734-6958-4F71-AE4D-DDCB8F4521AD}"/>
                  </a:ext>
                </a:extLst>
              </p:cNvPr>
              <p:cNvSpPr txBox="1"/>
              <p:nvPr/>
            </p:nvSpPr>
            <p:spPr>
              <a:xfrm>
                <a:off x="7577424" y="3013286"/>
                <a:ext cx="1827240" cy="584775"/>
              </a:xfrm>
              <a:prstGeom prst="rect">
                <a:avLst/>
              </a:prstGeom>
              <a:noFill/>
            </p:spPr>
            <p:txBody>
              <a:bodyPr wrap="square">
                <a:spAutoFit/>
              </a:bodyPr>
              <a:lstStyle/>
              <a:p>
                <a:pPr algn="ctr"/>
                <a:r>
                  <a:rPr lang="nl-NL" sz="1600"/>
                  <a:t>Toekennende instanties</a:t>
                </a:r>
                <a:endParaRPr lang="en-US" sz="1600" dirty="0"/>
              </a:p>
            </p:txBody>
          </p:sp>
          <p:cxnSp>
            <p:nvCxnSpPr>
              <p:cNvPr id="36" name="Straight Arrow Connector 35">
                <a:extLst>
                  <a:ext uri="{FF2B5EF4-FFF2-40B4-BE49-F238E27FC236}">
                    <a16:creationId xmlns:a16="http://schemas.microsoft.com/office/drawing/2014/main" id="{56A8CF9D-DBE9-40F8-B540-E3BE0F6C7B62}"/>
                  </a:ext>
                </a:extLst>
              </p:cNvPr>
              <p:cNvCxnSpPr>
                <a:cxnSpLocks/>
              </p:cNvCxnSpPr>
              <p:nvPr/>
            </p:nvCxnSpPr>
            <p:spPr>
              <a:xfrm flipH="1">
                <a:off x="6830875" y="3975482"/>
                <a:ext cx="792235" cy="0"/>
              </a:xfrm>
              <a:prstGeom prst="straightConnector1">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nvGrpSpPr>
              <p:cNvPr id="37" name="Group 36">
                <a:extLst>
                  <a:ext uri="{FF2B5EF4-FFF2-40B4-BE49-F238E27FC236}">
                    <a16:creationId xmlns:a16="http://schemas.microsoft.com/office/drawing/2014/main" id="{617F4936-304B-48B3-929A-AF25C7CF34A9}"/>
                  </a:ext>
                </a:extLst>
              </p:cNvPr>
              <p:cNvGrpSpPr/>
              <p:nvPr/>
            </p:nvGrpSpPr>
            <p:grpSpPr>
              <a:xfrm>
                <a:off x="5066364" y="3023827"/>
                <a:ext cx="1889739" cy="1668026"/>
                <a:chOff x="5022822" y="3023827"/>
                <a:chExt cx="1889739" cy="1668026"/>
              </a:xfrm>
            </p:grpSpPr>
            <p:sp>
              <p:nvSpPr>
                <p:cNvPr id="38" name="Rectangle 37">
                  <a:extLst>
                    <a:ext uri="{FF2B5EF4-FFF2-40B4-BE49-F238E27FC236}">
                      <a16:creationId xmlns:a16="http://schemas.microsoft.com/office/drawing/2014/main" id="{5326683D-A511-4CBC-8D01-6969FC1F93DD}"/>
                    </a:ext>
                  </a:extLst>
                </p:cNvPr>
                <p:cNvSpPr/>
                <p:nvPr/>
              </p:nvSpPr>
              <p:spPr>
                <a:xfrm>
                  <a:off x="5022822" y="3023827"/>
                  <a:ext cx="1827240" cy="1668026"/>
                </a:xfrm>
                <a:prstGeom prst="rect">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9" name="Rounded Rectangle 15">
                  <a:extLst>
                    <a:ext uri="{FF2B5EF4-FFF2-40B4-BE49-F238E27FC236}">
                      <a16:creationId xmlns:a16="http://schemas.microsoft.com/office/drawing/2014/main" id="{73615F79-40D6-4197-B2E3-B3C68002BAA4}"/>
                    </a:ext>
                  </a:extLst>
                </p:cNvPr>
                <p:cNvSpPr/>
                <p:nvPr/>
              </p:nvSpPr>
              <p:spPr>
                <a:xfrm>
                  <a:off x="5150497" y="3594255"/>
                  <a:ext cx="1535755" cy="875947"/>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300" dirty="0">
                      <a:solidFill>
                        <a:sysClr val="windowText" lastClr="000000"/>
                      </a:solidFill>
                    </a:rPr>
                    <a:t>Vermindering op de belasting voor verwerking huisvuil</a:t>
                  </a:r>
                </a:p>
              </p:txBody>
            </p:sp>
            <p:sp>
              <p:nvSpPr>
                <p:cNvPr id="40" name="TextBox 39">
                  <a:extLst>
                    <a:ext uri="{FF2B5EF4-FFF2-40B4-BE49-F238E27FC236}">
                      <a16:creationId xmlns:a16="http://schemas.microsoft.com/office/drawing/2014/main" id="{25274CB4-6CE7-40B1-A034-8C9EC746BF0B}"/>
                    </a:ext>
                  </a:extLst>
                </p:cNvPr>
                <p:cNvSpPr txBox="1"/>
                <p:nvPr/>
              </p:nvSpPr>
              <p:spPr>
                <a:xfrm>
                  <a:off x="5085320" y="3178716"/>
                  <a:ext cx="1827241" cy="338554"/>
                </a:xfrm>
                <a:prstGeom prst="rect">
                  <a:avLst/>
                </a:prstGeom>
                <a:noFill/>
              </p:spPr>
              <p:txBody>
                <a:bodyPr wrap="square">
                  <a:spAutoFit/>
                </a:bodyPr>
                <a:lstStyle/>
                <a:p>
                  <a:pPr algn="ctr"/>
                  <a:r>
                    <a:rPr lang="en-US" sz="1600"/>
                    <a:t>Aanvullend recht</a:t>
                  </a:r>
                  <a:endParaRPr lang="en-US" sz="1600" dirty="0"/>
                </a:p>
              </p:txBody>
            </p:sp>
          </p:grpSp>
        </p:grpSp>
      </p:grpSp>
    </p:spTree>
    <p:extLst>
      <p:ext uri="{BB962C8B-B14F-4D97-AF65-F5344CB8AC3E}">
        <p14:creationId xmlns:p14="http://schemas.microsoft.com/office/powerpoint/2010/main" val="4080788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a:spLocks noChangeAspect="1" noChangeArrowheads="1"/>
          </p:cNvSpPr>
          <p:nvPr/>
        </p:nvSpPr>
        <p:spPr bwMode="auto">
          <a:xfrm>
            <a:off x="1524001" y="1111251"/>
            <a:ext cx="77057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endParaRPr lang="fr-BE" altLang="fr-FR" sz="1800">
              <a:solidFill>
                <a:prstClr val="black"/>
              </a:solidFill>
            </a:endParaRPr>
          </a:p>
        </p:txBody>
      </p:sp>
      <p:sp>
        <p:nvSpPr>
          <p:cNvPr id="7" name="Title 1"/>
          <p:cNvSpPr>
            <a:spLocks noGrp="1"/>
          </p:cNvSpPr>
          <p:nvPr>
            <p:ph type="title"/>
          </p:nvPr>
        </p:nvSpPr>
        <p:spPr/>
        <p:txBody>
          <a:bodyPr/>
          <a:lstStyle/>
          <a:p>
            <a:r>
              <a:rPr lang="nl-BE" dirty="0"/>
              <a:t>Geharmoniseerde sociale statuten (</a:t>
            </a:r>
            <a:r>
              <a:rPr lang="en-US" dirty="0"/>
              <a:t>GSS) - </a:t>
            </a:r>
            <a:r>
              <a:rPr lang="en-US" dirty="0" err="1"/>
              <a:t>benadering</a:t>
            </a:r>
            <a:r>
              <a:rPr lang="en-US" dirty="0"/>
              <a:t> 2</a:t>
            </a:r>
            <a:endParaRPr lang="nl-BE" dirty="0">
              <a:solidFill>
                <a:srgbClr val="0070C0"/>
              </a:solidFill>
            </a:endParaRPr>
          </a:p>
        </p:txBody>
      </p:sp>
      <p:sp>
        <p:nvSpPr>
          <p:cNvPr id="2" name="Content Placeholder 1"/>
          <p:cNvSpPr>
            <a:spLocks noGrp="1"/>
          </p:cNvSpPr>
          <p:nvPr>
            <p:ph idx="1"/>
          </p:nvPr>
        </p:nvSpPr>
        <p:spPr/>
        <p:txBody>
          <a:bodyPr>
            <a:normAutofit/>
          </a:bodyPr>
          <a:lstStyle/>
          <a:p>
            <a:r>
              <a:rPr lang="nl-BE" b="1" dirty="0"/>
              <a:t>online raadpleging van de authentieke bronnen door de toekennende instanties</a:t>
            </a:r>
            <a:endParaRPr lang="nl-BE" b="1" dirty="0">
              <a:sym typeface="Arial" charset="0"/>
            </a:endParaRPr>
          </a:p>
          <a:p>
            <a:pPr lvl="1"/>
            <a:r>
              <a:rPr lang="nl-BE" dirty="0"/>
              <a:t>online en interactief voor specifieke dossiers</a:t>
            </a:r>
          </a:p>
          <a:p>
            <a:pPr lvl="1"/>
            <a:r>
              <a:rPr lang="nl-BE" dirty="0"/>
              <a:t>mogelijkheid om na te gaan of potentiële rechthebbende voldoet aan criteria op een bepaalde datum </a:t>
            </a:r>
          </a:p>
          <a:p>
            <a:pPr lvl="1"/>
            <a:r>
              <a:rPr lang="nl-BE" dirty="0"/>
              <a:t>mogelijkheid om recht toe te kennen aan elke potentiële rechthebbende die niet op voorhand gekend is</a:t>
            </a:r>
          </a:p>
          <a:p>
            <a:pPr lvl="2"/>
            <a:r>
              <a:rPr lang="nl-BE" dirty="0"/>
              <a:t>gebruiker van het openbaar vervoer </a:t>
            </a:r>
          </a:p>
          <a:p>
            <a:pPr lvl="1"/>
            <a:r>
              <a:rPr lang="nl-BE" dirty="0"/>
              <a:t>mogelijkheid om na te gaan of een persoon voldoet aan een geheel van criteria die in de beraadslaging van het IVC zijn vastgelegd (voorbeeld: woonplaats, statuut op een bepaalde datum, …)</a:t>
            </a:r>
          </a:p>
          <a:p>
            <a:pPr lvl="1"/>
            <a:r>
              <a:rPr lang="nl-BE" dirty="0"/>
              <a:t>enkele voorbeelden </a:t>
            </a:r>
          </a:p>
          <a:p>
            <a:pPr lvl="2"/>
            <a:r>
              <a:rPr lang="nl-BE" dirty="0"/>
              <a:t>aanvullende gezinsbijslag in de Duitstalige Gemeenschap en in het Waals Gewest</a:t>
            </a:r>
          </a:p>
          <a:p>
            <a:pPr lvl="2"/>
            <a:r>
              <a:rPr lang="nl-BE" dirty="0">
                <a:sym typeface="Arial" charset="0"/>
              </a:rPr>
              <a:t>bijkomende dienstencheques (WSE)</a:t>
            </a:r>
          </a:p>
          <a:p>
            <a:pPr lvl="2"/>
            <a:r>
              <a:rPr lang="nl-BE" dirty="0">
                <a:sym typeface="Arial" charset="0"/>
              </a:rPr>
              <a:t>kaart verhoogde tegemoetkoming en kaart kosteloze begeleider (NMBS) </a:t>
            </a:r>
          </a:p>
          <a:p>
            <a:pPr lvl="2"/>
            <a:r>
              <a:rPr lang="nl-BE" dirty="0" err="1">
                <a:sym typeface="Arial" charset="0"/>
              </a:rPr>
              <a:t>Brussel’Air</a:t>
            </a:r>
            <a:r>
              <a:rPr lang="nl-BE" dirty="0">
                <a:sym typeface="Arial" charset="0"/>
              </a:rPr>
              <a:t> premie (Brussel Mobiliteit)</a:t>
            </a:r>
          </a:p>
          <a:p>
            <a:pPr lvl="2"/>
            <a:endParaRPr lang="fr-FR" dirty="0"/>
          </a:p>
          <a:p>
            <a:pPr lvl="1"/>
            <a:endParaRPr lang="fr-BE" dirty="0"/>
          </a:p>
          <a:p>
            <a:endParaRPr lang="fr-BE" dirty="0"/>
          </a:p>
          <a:p>
            <a:pPr lvl="1"/>
            <a:endParaRPr lang="fr-BE" dirty="0"/>
          </a:p>
          <a:p>
            <a:pPr lvl="2"/>
            <a:endParaRPr lang="fr-BE" dirty="0"/>
          </a:p>
          <a:p>
            <a:pPr lvl="2"/>
            <a:endParaRPr lang="fr-BE" dirty="0"/>
          </a:p>
        </p:txBody>
      </p:sp>
    </p:spTree>
    <p:extLst>
      <p:ext uri="{BB962C8B-B14F-4D97-AF65-F5344CB8AC3E}">
        <p14:creationId xmlns:p14="http://schemas.microsoft.com/office/powerpoint/2010/main" val="37001076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nl-BE" dirty="0"/>
              <a:t>Geharmoniseerde sociale statuten (GSS) - benadering 3</a:t>
            </a:r>
          </a:p>
        </p:txBody>
      </p:sp>
      <p:sp>
        <p:nvSpPr>
          <p:cNvPr id="3" name="Content Placeholder 2"/>
          <p:cNvSpPr>
            <a:spLocks noGrp="1"/>
          </p:cNvSpPr>
          <p:nvPr>
            <p:ph idx="1"/>
          </p:nvPr>
        </p:nvSpPr>
        <p:spPr/>
        <p:txBody>
          <a:bodyPr>
            <a:normAutofit/>
          </a:bodyPr>
          <a:lstStyle/>
          <a:p>
            <a:r>
              <a:rPr lang="nl-BE" b="1" dirty="0"/>
              <a:t>sinds februari 2019 </a:t>
            </a:r>
            <a:r>
              <a:rPr lang="nl-BE" b="1" dirty="0" err="1"/>
              <a:t>MyBenefits.fgov</a:t>
            </a:r>
            <a:r>
              <a:rPr lang="nl-BE" b="1" dirty="0"/>
              <a:t> </a:t>
            </a:r>
          </a:p>
          <a:p>
            <a:pPr lvl="1"/>
            <a:r>
              <a:rPr lang="nl-BE" dirty="0"/>
              <a:t>bijkomende tool via mobiele toepassing en </a:t>
            </a:r>
            <a:r>
              <a:rPr lang="nl-BE" dirty="0" err="1"/>
              <a:t>webtoepassing</a:t>
            </a:r>
            <a:endParaRPr lang="nl-BE" dirty="0"/>
          </a:p>
          <a:p>
            <a:pPr lvl="1"/>
            <a:r>
              <a:rPr lang="nl-BE" dirty="0"/>
              <a:t>biedt de burger de mogelijkheid om zijn actuele sociale statuten te raadplegen en aan te tonen zodat hij zijn rechten kan doen gelden bij diverse toekennende instanties</a:t>
            </a:r>
          </a:p>
          <a:p>
            <a:pPr lvl="1"/>
            <a:r>
              <a:rPr lang="nl-BE" dirty="0"/>
              <a:t>biedt de professional, hoofdzakelijk toekennende instanties die geen klassieke partners van de KSZ zijn, de mogelijkheid om de gegevens te controleren </a:t>
            </a:r>
          </a:p>
          <a:p>
            <a:pPr lvl="2"/>
            <a:r>
              <a:rPr lang="nl-BE" sz="1800" dirty="0"/>
              <a:t>actoren die typisch niet met de KSZ werken (bv. sportcentra, kinderopvang, musea, pretparken, ...)</a:t>
            </a:r>
          </a:p>
          <a:p>
            <a:pPr lvl="2"/>
            <a:r>
              <a:rPr lang="nl-BE" sz="1800" dirty="0"/>
              <a:t>actoren die (nog) niet over een automatische gegevensstroom beschikken (bv. pro deo juridische bijstand, vermindering gemeentebelasting, enz.) </a:t>
            </a:r>
          </a:p>
          <a:p>
            <a:pPr lvl="1"/>
            <a:r>
              <a:rPr lang="nl-BE" dirty="0"/>
              <a:t>biedt de burger en de professional de mogelijkheid om voordelen in de sector van cultuur, sport en ontspanning te raadplegen / mee te delen</a:t>
            </a:r>
          </a:p>
          <a:p>
            <a:r>
              <a:rPr lang="nl-BE" b="1" dirty="0"/>
              <a:t>sinds november 2024 MyGov.be</a:t>
            </a:r>
          </a:p>
          <a:p>
            <a:pPr lvl="1"/>
            <a:r>
              <a:rPr lang="nl-BE" dirty="0"/>
              <a:t>de digitale portefeuille biedt de burger de mogelijkheid om zijn eigen sociale statuten te raadplegen, alsook die van zijn kinderen tot 12 jaar</a:t>
            </a:r>
          </a:p>
          <a:p>
            <a:pPr marL="0" indent="0">
              <a:buNone/>
            </a:pPr>
            <a:endParaRPr lang="fr-BE" dirty="0"/>
          </a:p>
        </p:txBody>
      </p:sp>
    </p:spTree>
    <p:extLst>
      <p:ext uri="{BB962C8B-B14F-4D97-AF65-F5344CB8AC3E}">
        <p14:creationId xmlns:p14="http://schemas.microsoft.com/office/powerpoint/2010/main" val="1664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MyBEnefits</a:t>
            </a:r>
            <a:endParaRPr lang="en-US" dirty="0"/>
          </a:p>
        </p:txBody>
      </p:sp>
      <p:grpSp>
        <p:nvGrpSpPr>
          <p:cNvPr id="4" name="Group 3"/>
          <p:cNvGrpSpPr>
            <a:grpSpLocks noChangeAspect="1"/>
          </p:cNvGrpSpPr>
          <p:nvPr/>
        </p:nvGrpSpPr>
        <p:grpSpPr>
          <a:xfrm>
            <a:off x="2711624" y="789088"/>
            <a:ext cx="6612671" cy="4243809"/>
            <a:chOff x="1080762" y="1437671"/>
            <a:chExt cx="6011517" cy="3858008"/>
          </a:xfrm>
        </p:grpSpPr>
        <p:cxnSp>
          <p:nvCxnSpPr>
            <p:cNvPr id="5" name="Straight Connector 4"/>
            <p:cNvCxnSpPr/>
            <p:nvPr/>
          </p:nvCxnSpPr>
          <p:spPr>
            <a:xfrm flipH="1">
              <a:off x="2555310" y="3305207"/>
              <a:ext cx="779746" cy="0"/>
            </a:xfrm>
            <a:prstGeom prst="line">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nvGrpSpPr>
            <p:cNvPr id="6" name="Group 5"/>
            <p:cNvGrpSpPr>
              <a:grpSpLocks noChangeAspect="1"/>
            </p:cNvGrpSpPr>
            <p:nvPr/>
          </p:nvGrpSpPr>
          <p:grpSpPr>
            <a:xfrm>
              <a:off x="1080762" y="3026406"/>
              <a:ext cx="1327859" cy="1004912"/>
              <a:chOff x="1105409" y="1217477"/>
              <a:chExt cx="2771328" cy="2097316"/>
            </a:xfrm>
          </p:grpSpPr>
          <p:grpSp>
            <p:nvGrpSpPr>
              <p:cNvPr id="19" name="Group 18"/>
              <p:cNvGrpSpPr/>
              <p:nvPr/>
            </p:nvGrpSpPr>
            <p:grpSpPr>
              <a:xfrm>
                <a:off x="1722260" y="1217477"/>
                <a:ext cx="2154477" cy="1912859"/>
                <a:chOff x="6272189" y="1143001"/>
                <a:chExt cx="2154477" cy="1912859"/>
              </a:xfrm>
            </p:grpSpPr>
            <p:grpSp>
              <p:nvGrpSpPr>
                <p:cNvPr id="30" name="Group 29"/>
                <p:cNvGrpSpPr/>
                <p:nvPr/>
              </p:nvGrpSpPr>
              <p:grpSpPr>
                <a:xfrm>
                  <a:off x="6272189" y="1143001"/>
                  <a:ext cx="2154477" cy="1912859"/>
                  <a:chOff x="8392438" y="2018850"/>
                  <a:chExt cx="2154477" cy="1912859"/>
                </a:xfrm>
              </p:grpSpPr>
              <p:sp>
                <p:nvSpPr>
                  <p:cNvPr id="32" name="Rectangle 31"/>
                  <p:cNvSpPr/>
                  <p:nvPr/>
                </p:nvSpPr>
                <p:spPr>
                  <a:xfrm>
                    <a:off x="8392438" y="2018850"/>
                    <a:ext cx="2154477" cy="13011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3" name="Rectangle 32"/>
                  <p:cNvSpPr/>
                  <p:nvPr/>
                </p:nvSpPr>
                <p:spPr>
                  <a:xfrm>
                    <a:off x="8467594" y="2116899"/>
                    <a:ext cx="2016691" cy="11022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4" name="Rectangle 33"/>
                  <p:cNvSpPr/>
                  <p:nvPr/>
                </p:nvSpPr>
                <p:spPr>
                  <a:xfrm>
                    <a:off x="8392438" y="3319991"/>
                    <a:ext cx="2154477" cy="274980"/>
                  </a:xfrm>
                  <a:prstGeom prst="rect">
                    <a:avLst/>
                  </a:pr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lowchart: Connector 34"/>
                  <p:cNvSpPr>
                    <a:spLocks noChangeAspect="1"/>
                  </p:cNvSpPr>
                  <p:nvPr/>
                </p:nvSpPr>
                <p:spPr>
                  <a:xfrm flipH="1" flipV="1">
                    <a:off x="9397376" y="3372288"/>
                    <a:ext cx="102870" cy="11226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6" name="Trapezoid 35"/>
                  <p:cNvSpPr/>
                  <p:nvPr/>
                </p:nvSpPr>
                <p:spPr>
                  <a:xfrm>
                    <a:off x="9206630" y="3601145"/>
                    <a:ext cx="501041" cy="330564"/>
                  </a:xfrm>
                  <a:prstGeom prst="trapezoid">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pic>
              <p:nvPicPr>
                <p:cNvPr id="31" name="Picture 30"/>
                <p:cNvPicPr>
                  <a:picLocks noChangeAspect="1"/>
                </p:cNvPicPr>
                <p:nvPr/>
              </p:nvPicPr>
              <p:blipFill rotWithShape="1">
                <a:blip r:embed="rId2"/>
                <a:srcRect l="7383" t="25523" r="5946" b="-19351"/>
                <a:stretch/>
              </p:blipFill>
              <p:spPr>
                <a:xfrm>
                  <a:off x="6330375" y="1252762"/>
                  <a:ext cx="2046188" cy="1396877"/>
                </a:xfrm>
                <a:prstGeom prst="rect">
                  <a:avLst/>
                </a:prstGeom>
              </p:spPr>
            </p:pic>
          </p:grpSp>
          <p:grpSp>
            <p:nvGrpSpPr>
              <p:cNvPr id="20" name="Group 19"/>
              <p:cNvGrpSpPr>
                <a:grpSpLocks noChangeAspect="1"/>
              </p:cNvGrpSpPr>
              <p:nvPr/>
            </p:nvGrpSpPr>
            <p:grpSpPr>
              <a:xfrm>
                <a:off x="3084493" y="2096733"/>
                <a:ext cx="536248" cy="1138158"/>
                <a:chOff x="1171575" y="4572000"/>
                <a:chExt cx="700088" cy="1485900"/>
              </a:xfrm>
            </p:grpSpPr>
            <p:sp>
              <p:nvSpPr>
                <p:cNvPr id="26" name="Rounded Rectangle 25"/>
                <p:cNvSpPr/>
                <p:nvPr/>
              </p:nvSpPr>
              <p:spPr>
                <a:xfrm>
                  <a:off x="1171575" y="4572000"/>
                  <a:ext cx="700088" cy="14859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cxnSp>
              <p:nvCxnSpPr>
                <p:cNvPr id="27" name="Straight Connector 26"/>
                <p:cNvCxnSpPr/>
                <p:nvPr/>
              </p:nvCxnSpPr>
              <p:spPr>
                <a:xfrm>
                  <a:off x="1376464" y="4635230"/>
                  <a:ext cx="288000" cy="0"/>
                </a:xfrm>
                <a:prstGeom prst="line">
                  <a:avLst/>
                </a:prstGeom>
                <a:ln w="15875">
                  <a:solidFill>
                    <a:schemeClr val="bg1"/>
                  </a:solidFill>
                </a:ln>
              </p:spPr>
              <p:style>
                <a:lnRef idx="3">
                  <a:schemeClr val="dk1"/>
                </a:lnRef>
                <a:fillRef idx="0">
                  <a:schemeClr val="dk1"/>
                </a:fillRef>
                <a:effectRef idx="2">
                  <a:schemeClr val="dk1"/>
                </a:effectRef>
                <a:fontRef idx="minor">
                  <a:schemeClr val="tx1"/>
                </a:fontRef>
              </p:style>
            </p:cxnSp>
            <p:sp>
              <p:nvSpPr>
                <p:cNvPr id="28" name="Flowchart: Connector 27"/>
                <p:cNvSpPr>
                  <a:spLocks noChangeAspect="1"/>
                </p:cNvSpPr>
                <p:nvPr/>
              </p:nvSpPr>
              <p:spPr>
                <a:xfrm flipH="1" flipV="1">
                  <a:off x="1469345" y="5921400"/>
                  <a:ext cx="66866" cy="7297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9" name="Picture 28"/>
                <p:cNvPicPr>
                  <a:picLocks noChangeAspect="1"/>
                </p:cNvPicPr>
                <p:nvPr/>
              </p:nvPicPr>
              <p:blipFill rotWithShape="1">
                <a:blip r:embed="rId3"/>
                <a:srcRect l="10039" t="16262" r="10675" b="10969"/>
                <a:stretch/>
              </p:blipFill>
              <p:spPr>
                <a:xfrm>
                  <a:off x="1252309" y="4740882"/>
                  <a:ext cx="538620" cy="1129355"/>
                </a:xfrm>
                <a:prstGeom prst="rect">
                  <a:avLst/>
                </a:prstGeom>
              </p:spPr>
            </p:pic>
          </p:grpSp>
          <p:grpSp>
            <p:nvGrpSpPr>
              <p:cNvPr id="21" name="Group 20"/>
              <p:cNvGrpSpPr>
                <a:grpSpLocks noChangeAspect="1"/>
              </p:cNvGrpSpPr>
              <p:nvPr/>
            </p:nvGrpSpPr>
            <p:grpSpPr>
              <a:xfrm>
                <a:off x="1105409" y="1721372"/>
                <a:ext cx="1290162" cy="1593421"/>
                <a:chOff x="600075" y="1743075"/>
                <a:chExt cx="1843088" cy="2276316"/>
              </a:xfrm>
            </p:grpSpPr>
            <p:sp>
              <p:nvSpPr>
                <p:cNvPr id="22" name="Rounded Rectangle 21"/>
                <p:cNvSpPr/>
                <p:nvPr/>
              </p:nvSpPr>
              <p:spPr>
                <a:xfrm>
                  <a:off x="600075" y="1743075"/>
                  <a:ext cx="1843088" cy="22763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3" name="Rectangle 22"/>
                <p:cNvSpPr/>
                <p:nvPr/>
              </p:nvSpPr>
              <p:spPr>
                <a:xfrm>
                  <a:off x="757239" y="1914526"/>
                  <a:ext cx="1514475" cy="17743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4" name="Flowchart: Connector 23"/>
                <p:cNvSpPr/>
                <p:nvPr/>
              </p:nvSpPr>
              <p:spPr>
                <a:xfrm flipH="1" flipV="1">
                  <a:off x="1428752" y="3745980"/>
                  <a:ext cx="171450" cy="187114"/>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894" y="2254792"/>
                  <a:ext cx="1093767" cy="1093767"/>
                </a:xfrm>
                <a:prstGeom prst="rect">
                  <a:avLst/>
                </a:prstGeom>
              </p:spPr>
            </p:pic>
          </p:grpSp>
        </p:grpSp>
        <p:grpSp>
          <p:nvGrpSpPr>
            <p:cNvPr id="7" name="Group 6"/>
            <p:cNvGrpSpPr/>
            <p:nvPr/>
          </p:nvGrpSpPr>
          <p:grpSpPr>
            <a:xfrm>
              <a:off x="4923692" y="1437671"/>
              <a:ext cx="2168587" cy="3858008"/>
              <a:chOff x="4923692" y="1437671"/>
              <a:chExt cx="2168587" cy="3858008"/>
            </a:xfrm>
          </p:grpSpPr>
          <p:grpSp>
            <p:nvGrpSpPr>
              <p:cNvPr id="8" name="Group 7"/>
              <p:cNvGrpSpPr/>
              <p:nvPr/>
            </p:nvGrpSpPr>
            <p:grpSpPr>
              <a:xfrm>
                <a:off x="6258228" y="1437671"/>
                <a:ext cx="834051" cy="3858008"/>
                <a:chOff x="8344303" y="1087044"/>
                <a:chExt cx="1112068" cy="5144010"/>
              </a:xfrm>
            </p:grpSpPr>
            <p:sp>
              <p:nvSpPr>
                <p:cNvPr id="14" name="Flowchart: Magnetic Disk 13"/>
                <p:cNvSpPr>
                  <a:spLocks noChangeAspect="1"/>
                </p:cNvSpPr>
                <p:nvPr/>
              </p:nvSpPr>
              <p:spPr>
                <a:xfrm>
                  <a:off x="8344303" y="1087044"/>
                  <a:ext cx="1112068"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t>Zieken-fondsen</a:t>
                  </a:r>
                  <a:r>
                    <a:rPr lang="en-GB" sz="1013" dirty="0"/>
                    <a:t>	</a:t>
                  </a:r>
                </a:p>
              </p:txBody>
            </p:sp>
            <p:sp>
              <p:nvSpPr>
                <p:cNvPr id="15" name="Flowchart: Magnetic Disk 14"/>
                <p:cNvSpPr>
                  <a:spLocks noChangeAspect="1"/>
                </p:cNvSpPr>
                <p:nvPr/>
              </p:nvSpPr>
              <p:spPr>
                <a:xfrm>
                  <a:off x="8371443" y="2152009"/>
                  <a:ext cx="1084927"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OCMW</a:t>
                  </a:r>
                </a:p>
              </p:txBody>
            </p:sp>
            <p:sp>
              <p:nvSpPr>
                <p:cNvPr id="16" name="Flowchart: Magnetic Disk 15"/>
                <p:cNvSpPr>
                  <a:spLocks noChangeAspect="1"/>
                </p:cNvSpPr>
                <p:nvPr/>
              </p:nvSpPr>
              <p:spPr>
                <a:xfrm>
                  <a:off x="8371444" y="3216975"/>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dirty="0"/>
                    <a:t>FPD</a:t>
                  </a:r>
                  <a:endParaRPr lang="en-GB" sz="1050" dirty="0"/>
                </a:p>
              </p:txBody>
            </p:sp>
            <p:sp>
              <p:nvSpPr>
                <p:cNvPr id="17" name="Flowchart: Magnetic Disk 16"/>
                <p:cNvSpPr>
                  <a:spLocks noChangeAspect="1"/>
                </p:cNvSpPr>
                <p:nvPr/>
              </p:nvSpPr>
              <p:spPr>
                <a:xfrm>
                  <a:off x="8344303" y="5346907"/>
                  <a:ext cx="111206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a:t>
                  </a:r>
                </a:p>
              </p:txBody>
            </p:sp>
            <p:sp>
              <p:nvSpPr>
                <p:cNvPr id="18" name="Flowchart: Magnetic Disk 17"/>
                <p:cNvSpPr>
                  <a:spLocks noChangeAspect="1"/>
                </p:cNvSpPr>
                <p:nvPr/>
              </p:nvSpPr>
              <p:spPr>
                <a:xfrm>
                  <a:off x="8371444" y="4281940"/>
                  <a:ext cx="1084925" cy="884147"/>
                </a:xfrm>
                <a:prstGeom prst="flowChartMagneticDisk">
                  <a:avLst/>
                </a:prstGeom>
                <a:solidFill>
                  <a:srgbClr val="CC0000">
                    <a:alpha val="80000"/>
                  </a:srgbClr>
                </a:solidFill>
                <a:ln w="19050">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DGPH</a:t>
                  </a:r>
                </a:p>
              </p:txBody>
            </p:sp>
          </p:grpSp>
          <p:cxnSp>
            <p:nvCxnSpPr>
              <p:cNvPr id="9" name="Straight Connector 8"/>
              <p:cNvCxnSpPr/>
              <p:nvPr/>
            </p:nvCxnSpPr>
            <p:spPr>
              <a:xfrm flipH="1">
                <a:off x="4923693" y="1769226"/>
                <a:ext cx="1267834" cy="1309769"/>
              </a:xfrm>
              <a:prstGeom prst="line">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0" name="Straight Connector 9"/>
              <p:cNvCxnSpPr/>
              <p:nvPr/>
            </p:nvCxnSpPr>
            <p:spPr>
              <a:xfrm flipH="1" flipV="1">
                <a:off x="4923692" y="3555208"/>
                <a:ext cx="1267835" cy="1482606"/>
              </a:xfrm>
              <a:prstGeom prst="line">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flipH="1">
                <a:off x="5037994" y="2567950"/>
                <a:ext cx="1153533" cy="625346"/>
              </a:xfrm>
              <a:prstGeom prst="line">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flipH="1" flipV="1">
                <a:off x="5037994" y="3337460"/>
                <a:ext cx="1153534" cy="29214"/>
              </a:xfrm>
              <a:prstGeom prst="line">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3" name="Straight Connector 12"/>
              <p:cNvCxnSpPr/>
              <p:nvPr/>
            </p:nvCxnSpPr>
            <p:spPr>
              <a:xfrm flipH="1" flipV="1">
                <a:off x="5046350" y="3470899"/>
                <a:ext cx="1145177" cy="694499"/>
              </a:xfrm>
              <a:prstGeom prst="line">
                <a:avLst/>
              </a:prstGeom>
              <a:ln w="12700" cap="sq" cmpd="sng">
                <a:solidFill>
                  <a:schemeClr val="bg1">
                    <a:lumMod val="50000"/>
                  </a:schemeClr>
                </a:solidFill>
                <a:prstDash val="solid"/>
                <a:round/>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grpSp>
      </p:grpSp>
      <p:pic>
        <p:nvPicPr>
          <p:cNvPr id="37"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3463" b="25683"/>
          <a:stretch/>
        </p:blipFill>
        <p:spPr>
          <a:xfrm>
            <a:off x="5231006" y="2474995"/>
            <a:ext cx="1369946" cy="594610"/>
          </a:xfrm>
          <a:prstGeom prst="rect">
            <a:avLst/>
          </a:prstGeom>
        </p:spPr>
      </p:pic>
      <p:grpSp>
        <p:nvGrpSpPr>
          <p:cNvPr id="38" name="Group 36"/>
          <p:cNvGrpSpPr/>
          <p:nvPr/>
        </p:nvGrpSpPr>
        <p:grpSpPr>
          <a:xfrm>
            <a:off x="2457500" y="5433810"/>
            <a:ext cx="6699056" cy="1221808"/>
            <a:chOff x="1403648" y="4764266"/>
            <a:chExt cx="6699056" cy="1343053"/>
          </a:xfrm>
        </p:grpSpPr>
        <p:sp>
          <p:nvSpPr>
            <p:cNvPr id="39" name="Rectangle 38"/>
            <p:cNvSpPr/>
            <p:nvPr/>
          </p:nvSpPr>
          <p:spPr>
            <a:xfrm>
              <a:off x="1403648" y="4901493"/>
              <a:ext cx="6408711" cy="1116452"/>
            </a:xfrm>
            <a:prstGeom prst="rect">
              <a:avLst/>
            </a:prstGeom>
          </p:spPr>
          <p:txBody>
            <a:bodyPr wrap="square">
              <a:spAutoFit/>
            </a:bodyPr>
            <a:lstStyle/>
            <a:p>
              <a:pPr algn="ctr"/>
              <a:r>
                <a:rPr lang="nl-NL" sz="2000" dirty="0">
                  <a:solidFill>
                    <a:srgbClr val="0078B2"/>
                  </a:solidFill>
                  <a:latin typeface="Calibri Light" panose="020F0302020204030204" pitchFamily="34" charset="0"/>
                  <a:ea typeface="+mj-ea"/>
                  <a:cs typeface="Calibri Light" panose="020F0302020204030204" pitchFamily="34" charset="0"/>
                </a:rPr>
                <a:t>mobiele app </a:t>
              </a:r>
              <a:r>
                <a:rPr lang="fr-BE" sz="2000" dirty="0" err="1">
                  <a:solidFill>
                    <a:srgbClr val="0078B2"/>
                  </a:solidFill>
                  <a:latin typeface="Calibri Light" panose="020F0302020204030204" pitchFamily="34" charset="0"/>
                  <a:ea typeface="+mj-ea"/>
                  <a:cs typeface="Calibri Light" panose="020F0302020204030204" pitchFamily="34" charset="0"/>
                </a:rPr>
                <a:t>beschikbaar</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dirty="0" err="1">
                  <a:solidFill>
                    <a:srgbClr val="0078B2"/>
                  </a:solidFill>
                  <a:latin typeface="Calibri Light" panose="020F0302020204030204" pitchFamily="34" charset="0"/>
                  <a:ea typeface="+mj-ea"/>
                  <a:cs typeface="Calibri Light" panose="020F0302020204030204" pitchFamily="34" charset="0"/>
                </a:rPr>
                <a:t>voor</a:t>
              </a:r>
              <a:r>
                <a:rPr lang="fr-BE" sz="2000" dirty="0">
                  <a:solidFill>
                    <a:srgbClr val="0078B2"/>
                  </a:solidFill>
                  <a:latin typeface="Calibri Light" panose="020F0302020204030204" pitchFamily="34" charset="0"/>
                  <a:ea typeface="+mj-ea"/>
                  <a:cs typeface="Calibri Light" panose="020F0302020204030204" pitchFamily="34" charset="0"/>
                </a:rPr>
                <a:t> Android (</a:t>
              </a:r>
              <a:r>
                <a:rPr lang="fr-BE" sz="2000" b="1" dirty="0">
                  <a:solidFill>
                    <a:srgbClr val="0078B2"/>
                  </a:solidFill>
                  <a:latin typeface="Calibri Light" panose="020F0302020204030204" pitchFamily="34" charset="0"/>
                  <a:ea typeface="+mj-ea"/>
                  <a:cs typeface="Calibri Light" panose="020F0302020204030204" pitchFamily="34" charset="0"/>
                  <a:hlinkClick r:id="rId6"/>
                </a:rPr>
                <a:t>Google Play</a:t>
              </a:r>
              <a:r>
                <a:rPr lang="fr-BE" sz="2000" dirty="0">
                  <a:solidFill>
                    <a:srgbClr val="0078B2"/>
                  </a:solidFill>
                  <a:latin typeface="Calibri Light" panose="020F0302020204030204" pitchFamily="34" charset="0"/>
                  <a:ea typeface="+mj-ea"/>
                  <a:cs typeface="Calibri Light" panose="020F0302020204030204" pitchFamily="34" charset="0"/>
                </a:rPr>
                <a:t>) </a:t>
              </a:r>
              <a:br>
                <a:rPr lang="fr-BE" sz="2000" dirty="0">
                  <a:solidFill>
                    <a:srgbClr val="0078B2"/>
                  </a:solidFill>
                  <a:latin typeface="Calibri Light" panose="020F0302020204030204" pitchFamily="34" charset="0"/>
                  <a:ea typeface="+mj-ea"/>
                  <a:cs typeface="Calibri Light" panose="020F0302020204030204" pitchFamily="34" charset="0"/>
                </a:rPr>
              </a:br>
              <a:r>
                <a:rPr lang="fr-BE" sz="2000" dirty="0">
                  <a:solidFill>
                    <a:srgbClr val="0078B2"/>
                  </a:solidFill>
                  <a:latin typeface="Calibri Light" panose="020F0302020204030204" pitchFamily="34" charset="0"/>
                  <a:ea typeface="+mj-ea"/>
                  <a:cs typeface="Calibri Light" panose="020F0302020204030204" pitchFamily="34" charset="0"/>
                </a:rPr>
                <a:t>en </a:t>
              </a:r>
              <a:r>
                <a:rPr lang="fr-BE" sz="2000" dirty="0" err="1">
                  <a:solidFill>
                    <a:srgbClr val="0078B2"/>
                  </a:solidFill>
                  <a:latin typeface="Calibri Light" panose="020F0302020204030204" pitchFamily="34" charset="0"/>
                  <a:ea typeface="+mj-ea"/>
                  <a:cs typeface="Calibri Light" panose="020F0302020204030204" pitchFamily="34" charset="0"/>
                </a:rPr>
                <a:t>voor</a:t>
              </a:r>
              <a:r>
                <a:rPr lang="fr-BE" sz="2000" dirty="0">
                  <a:solidFill>
                    <a:srgbClr val="0078B2"/>
                  </a:solidFill>
                  <a:latin typeface="Calibri Light" panose="020F0302020204030204" pitchFamily="34" charset="0"/>
                  <a:ea typeface="+mj-ea"/>
                  <a:cs typeface="Calibri Light" panose="020F0302020204030204" pitchFamily="34" charset="0"/>
                </a:rPr>
                <a:t> Apple </a:t>
              </a:r>
              <a:r>
                <a:rPr lang="fr-BE" sz="2000" dirty="0" err="1">
                  <a:solidFill>
                    <a:srgbClr val="0078B2"/>
                  </a:solidFill>
                  <a:latin typeface="Calibri Light" panose="020F0302020204030204" pitchFamily="34" charset="0"/>
                  <a:ea typeface="+mj-ea"/>
                  <a:cs typeface="Calibri Light" panose="020F0302020204030204" pitchFamily="34" charset="0"/>
                </a:rPr>
                <a:t>toestellen</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b="1" dirty="0">
                  <a:solidFill>
                    <a:srgbClr val="0078B2"/>
                  </a:solidFill>
                  <a:latin typeface="Calibri Light" panose="020F0302020204030204" pitchFamily="34" charset="0"/>
                  <a:ea typeface="+mj-ea"/>
                  <a:cs typeface="Calibri Light" panose="020F0302020204030204" pitchFamily="34" charset="0"/>
                  <a:hlinkClick r:id="rId7"/>
                </a:rPr>
                <a:t>App Store</a:t>
              </a:r>
              <a:r>
                <a:rPr lang="fr-BE" sz="2000" dirty="0">
                  <a:solidFill>
                    <a:srgbClr val="0078B2"/>
                  </a:solidFill>
                  <a:latin typeface="Calibri Light" panose="020F0302020204030204" pitchFamily="34" charset="0"/>
                  <a:ea typeface="+mj-ea"/>
                  <a:cs typeface="Calibri Light" panose="020F0302020204030204" pitchFamily="34" charset="0"/>
                </a:rPr>
                <a:t>)</a:t>
              </a:r>
            </a:p>
            <a:p>
              <a:pPr algn="ctr"/>
              <a:r>
                <a:rPr lang="fr-BE" sz="2000" dirty="0" err="1">
                  <a:solidFill>
                    <a:srgbClr val="0078B2"/>
                  </a:solidFill>
                  <a:latin typeface="Calibri Light" panose="020F0302020204030204" pitchFamily="34" charset="0"/>
                  <a:ea typeface="+mj-ea"/>
                  <a:cs typeface="Calibri Light" panose="020F0302020204030204" pitchFamily="34" charset="0"/>
                </a:rPr>
                <a:t>webapplicatie</a:t>
              </a:r>
              <a:r>
                <a:rPr lang="fr-BE" sz="2000" dirty="0">
                  <a:solidFill>
                    <a:srgbClr val="0078B2"/>
                  </a:solidFill>
                  <a:latin typeface="Calibri Light" panose="020F0302020204030204" pitchFamily="34" charset="0"/>
                  <a:ea typeface="+mj-ea"/>
                  <a:cs typeface="Calibri Light" panose="020F0302020204030204" pitchFamily="34" charset="0"/>
                </a:rPr>
                <a:t> </a:t>
              </a:r>
              <a:r>
                <a:rPr lang="fr-BE" sz="2000" b="1" dirty="0">
                  <a:solidFill>
                    <a:srgbClr val="0078B2"/>
                  </a:solidFill>
                  <a:latin typeface="Calibri Light" panose="020F0302020204030204" pitchFamily="34" charset="0"/>
                  <a:cs typeface="Calibri Light" panose="020F0302020204030204" pitchFamily="34" charset="0"/>
                  <a:hlinkClick r:id="rId8"/>
                </a:rPr>
                <a:t>www.mybenefits.fgov.be</a:t>
              </a:r>
              <a:endParaRPr lang="fr-BE" sz="1400" b="1" dirty="0">
                <a:solidFill>
                  <a:srgbClr val="0078B2"/>
                </a:solidFill>
                <a:latin typeface="Calibri Light" panose="020F0302020204030204" pitchFamily="34" charset="0"/>
                <a:cs typeface="Calibri Light" panose="020F0302020204030204" pitchFamily="34" charset="0"/>
              </a:endParaRPr>
            </a:p>
          </p:txBody>
        </p:sp>
        <p:sp>
          <p:nvSpPr>
            <p:cNvPr id="40" name="Rounded Rectangle 38"/>
            <p:cNvSpPr/>
            <p:nvPr/>
          </p:nvSpPr>
          <p:spPr>
            <a:xfrm>
              <a:off x="1405960" y="4764266"/>
              <a:ext cx="6696744" cy="1343053"/>
            </a:xfrm>
            <a:prstGeom prst="roundRect">
              <a:avLst/>
            </a:prstGeom>
            <a:noFill/>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3634661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BE" dirty="0"/>
              <a:t>Veilig aanmelden</a:t>
            </a:r>
          </a:p>
        </p:txBody>
      </p:sp>
      <p:sp>
        <p:nvSpPr>
          <p:cNvPr id="3" name="Content Placeholder 2"/>
          <p:cNvSpPr>
            <a:spLocks noGrp="1"/>
          </p:cNvSpPr>
          <p:nvPr>
            <p:ph idx="1"/>
          </p:nvPr>
        </p:nvSpPr>
        <p:spPr/>
        <p:txBody>
          <a:bodyPr/>
          <a:lstStyle/>
          <a:p>
            <a:r>
              <a:rPr lang="nl-BE" dirty="0"/>
              <a:t> burger : identificatie nodig</a:t>
            </a:r>
          </a:p>
          <a:p>
            <a:pPr lvl="1"/>
            <a:r>
              <a:rPr lang="nl-BE" dirty="0"/>
              <a:t>statuut raadplegen </a:t>
            </a:r>
          </a:p>
          <a:p>
            <a:pPr marL="457200" lvl="1" indent="0">
              <a:buNone/>
            </a:pPr>
            <a:r>
              <a:rPr lang="nl-BE" sz="1800" dirty="0"/>
              <a:t>	privacygevoelige informatie: voldoende hoog veiligheidsniveau</a:t>
            </a:r>
          </a:p>
          <a:p>
            <a:pPr lvl="2"/>
            <a:r>
              <a:rPr lang="en-BE" sz="1800" dirty="0"/>
              <a:t>MyGov.be</a:t>
            </a:r>
          </a:p>
          <a:p>
            <a:pPr lvl="2"/>
            <a:r>
              <a:rPr lang="nl-BE" sz="1800" dirty="0"/>
              <a:t>e-ID</a:t>
            </a:r>
          </a:p>
          <a:p>
            <a:pPr lvl="2"/>
            <a:r>
              <a:rPr lang="nl-BE" sz="1800" dirty="0"/>
              <a:t>ITSME </a:t>
            </a:r>
          </a:p>
          <a:p>
            <a:pPr lvl="2"/>
            <a:r>
              <a:rPr lang="nl-BE" sz="1800" dirty="0"/>
              <a:t>Time-</a:t>
            </a:r>
            <a:r>
              <a:rPr lang="nl-BE" sz="1800" dirty="0" err="1"/>
              <a:t>based</a:t>
            </a:r>
            <a:r>
              <a:rPr lang="nl-BE" sz="1800" dirty="0"/>
              <a:t> </a:t>
            </a:r>
            <a:r>
              <a:rPr lang="nl-BE" sz="1800" dirty="0" err="1"/>
              <a:t>One</a:t>
            </a:r>
            <a:r>
              <a:rPr lang="nl-BE" sz="1800" dirty="0"/>
              <a:t>-Time Password </a:t>
            </a:r>
          </a:p>
          <a:p>
            <a:pPr lvl="2"/>
            <a:r>
              <a:rPr lang="nl-BE" sz="1800" dirty="0"/>
              <a:t>Token </a:t>
            </a:r>
          </a:p>
          <a:p>
            <a:pPr lvl="1"/>
            <a:r>
              <a:rPr lang="nl-BE" dirty="0"/>
              <a:t>QR-code aanmaken / evt. afdrukken (enkel via website)</a:t>
            </a:r>
          </a:p>
          <a:p>
            <a:r>
              <a:rPr lang="nl-BE" dirty="0"/>
              <a:t> professional : geen identificatie nodig</a:t>
            </a:r>
          </a:p>
          <a:p>
            <a:pPr lvl="1"/>
            <a:r>
              <a:rPr lang="nl-BE" dirty="0"/>
              <a:t>QR-code / unieke code aangeboden door burger uitlezen</a:t>
            </a:r>
          </a:p>
          <a:p>
            <a:pPr lvl="1"/>
            <a:r>
              <a:rPr lang="nl-BE" dirty="0"/>
              <a:t>minimale informatie: statuut, postcode, controlegetal RRN-nummer</a:t>
            </a:r>
          </a:p>
        </p:txBody>
      </p:sp>
      <p:grpSp>
        <p:nvGrpSpPr>
          <p:cNvPr id="4" name="Groupe 3">
            <a:extLst>
              <a:ext uri="{FF2B5EF4-FFF2-40B4-BE49-F238E27FC236}">
                <a16:creationId xmlns:a16="http://schemas.microsoft.com/office/drawing/2014/main" id="{66A8F1FC-CBA0-420D-8481-46801F6BB70D}"/>
              </a:ext>
            </a:extLst>
          </p:cNvPr>
          <p:cNvGrpSpPr/>
          <p:nvPr/>
        </p:nvGrpSpPr>
        <p:grpSpPr>
          <a:xfrm>
            <a:off x="8722625" y="2400817"/>
            <a:ext cx="1654384" cy="1781491"/>
            <a:chOff x="8722625" y="1943615"/>
            <a:chExt cx="1654384" cy="1781491"/>
          </a:xfrm>
        </p:grpSpPr>
        <p:pic>
          <p:nvPicPr>
            <p:cNvPr id="7" name="Picture 6"/>
            <p:cNvPicPr>
              <a:picLocks noChangeAspect="1"/>
            </p:cNvPicPr>
            <p:nvPr/>
          </p:nvPicPr>
          <p:blipFill>
            <a:blip r:embed="rId2"/>
            <a:stretch>
              <a:fillRect/>
            </a:stretch>
          </p:blipFill>
          <p:spPr>
            <a:xfrm>
              <a:off x="9238351" y="3185038"/>
              <a:ext cx="622935" cy="540068"/>
            </a:xfrm>
            <a:prstGeom prst="rect">
              <a:avLst/>
            </a:prstGeom>
          </p:spPr>
        </p:pic>
        <p:pic>
          <p:nvPicPr>
            <p:cNvPr id="8" name="Picture 7"/>
            <p:cNvPicPr>
              <a:picLocks noChangeAspect="1"/>
            </p:cNvPicPr>
            <p:nvPr/>
          </p:nvPicPr>
          <p:blipFill>
            <a:blip r:embed="rId3"/>
            <a:stretch>
              <a:fillRect/>
            </a:stretch>
          </p:blipFill>
          <p:spPr>
            <a:xfrm>
              <a:off x="9048326" y="2683731"/>
              <a:ext cx="1002983" cy="408623"/>
            </a:xfrm>
            <a:prstGeom prst="rect">
              <a:avLst/>
            </a:prstGeom>
          </p:spPr>
        </p:pic>
        <p:pic>
          <p:nvPicPr>
            <p:cNvPr id="9" name="Image 8">
              <a:extLst>
                <a:ext uri="{FF2B5EF4-FFF2-40B4-BE49-F238E27FC236}">
                  <a16:creationId xmlns:a16="http://schemas.microsoft.com/office/drawing/2014/main" id="{4411BB4A-8A72-40D5-AC5D-29F83BD502D7}"/>
                </a:ext>
              </a:extLst>
            </p:cNvPr>
            <p:cNvPicPr>
              <a:picLocks noChangeAspect="1"/>
            </p:cNvPicPr>
            <p:nvPr/>
          </p:nvPicPr>
          <p:blipFill>
            <a:blip r:embed="rId4"/>
            <a:stretch>
              <a:fillRect/>
            </a:stretch>
          </p:blipFill>
          <p:spPr>
            <a:xfrm>
              <a:off x="8722625" y="1943615"/>
              <a:ext cx="1654384" cy="693774"/>
            </a:xfrm>
            <a:prstGeom prst="rect">
              <a:avLst/>
            </a:prstGeom>
          </p:spPr>
        </p:pic>
      </p:grpSp>
    </p:spTree>
    <p:extLst>
      <p:ext uri="{BB962C8B-B14F-4D97-AF65-F5344CB8AC3E}">
        <p14:creationId xmlns:p14="http://schemas.microsoft.com/office/powerpoint/2010/main" val="1249831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C81AD3-338E-4A55-98CD-655DCD0AB4C8}"/>
              </a:ext>
            </a:extLst>
          </p:cNvPr>
          <p:cNvSpPr/>
          <p:nvPr/>
        </p:nvSpPr>
        <p:spPr>
          <a:xfrm>
            <a:off x="1072444" y="1250302"/>
            <a:ext cx="10047112" cy="5477069"/>
          </a:xfrm>
          <a:prstGeom prst="rect">
            <a:avLst/>
          </a:prstGeom>
          <a:solidFill>
            <a:srgbClr val="002060">
              <a:alpha val="2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p:cNvSpPr>
            <a:spLocks noGrp="1"/>
          </p:cNvSpPr>
          <p:nvPr>
            <p:ph type="title"/>
          </p:nvPr>
        </p:nvSpPr>
        <p:spPr>
          <a:noFill/>
        </p:spPr>
        <p:txBody>
          <a:bodyPr/>
          <a:lstStyle/>
          <a:p>
            <a:r>
              <a:rPr lang="fr-FR" dirty="0"/>
              <a:t>MyBEnefits - 3 </a:t>
            </a:r>
            <a:r>
              <a:rPr lang="fr-FR" dirty="0" err="1"/>
              <a:t>functionaliteiten</a:t>
            </a:r>
            <a:endParaRPr lang="en-US" dirty="0"/>
          </a:p>
        </p:txBody>
      </p:sp>
      <p:sp>
        <p:nvSpPr>
          <p:cNvPr id="5" name="Rectangle: Rounded Corners 4">
            <a:extLst>
              <a:ext uri="{FF2B5EF4-FFF2-40B4-BE49-F238E27FC236}">
                <a16:creationId xmlns:a16="http://schemas.microsoft.com/office/drawing/2014/main" id="{C557C1FE-BF9E-4768-8322-CA4C575039EA}"/>
              </a:ext>
            </a:extLst>
          </p:cNvPr>
          <p:cNvSpPr/>
          <p:nvPr/>
        </p:nvSpPr>
        <p:spPr>
          <a:xfrm>
            <a:off x="1290735" y="1401875"/>
            <a:ext cx="9610530" cy="15514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00" lvl="1"/>
            <a:endParaRPr lang="fr-FR" sz="1900" dirty="0">
              <a:solidFill>
                <a:schemeClr val="tx1"/>
              </a:solidFill>
            </a:endParaRPr>
          </a:p>
          <a:p>
            <a:pPr marL="34200" lvl="1"/>
            <a:r>
              <a:rPr lang="fr-FR" sz="1900" dirty="0" err="1">
                <a:solidFill>
                  <a:schemeClr val="tx1"/>
                </a:solidFill>
              </a:rPr>
              <a:t>controle</a:t>
            </a:r>
            <a:r>
              <a:rPr lang="fr-FR" sz="1900" dirty="0">
                <a:solidFill>
                  <a:schemeClr val="tx1"/>
                </a:solidFill>
              </a:rPr>
              <a:t> van de sociale </a:t>
            </a:r>
            <a:r>
              <a:rPr lang="fr-FR" sz="1900" dirty="0" err="1">
                <a:solidFill>
                  <a:schemeClr val="tx1"/>
                </a:solidFill>
              </a:rPr>
              <a:t>statuten</a:t>
            </a:r>
            <a:endParaRPr lang="fr-FR" sz="1900" dirty="0">
              <a:solidFill>
                <a:schemeClr val="tx1"/>
              </a:solidFill>
            </a:endParaRPr>
          </a:p>
          <a:p>
            <a:r>
              <a:rPr lang="fr-FR" sz="1600" dirty="0">
                <a:solidFill>
                  <a:schemeClr val="tx1"/>
                </a:solidFill>
              </a:rPr>
              <a:t>- </a:t>
            </a:r>
            <a:r>
              <a:rPr lang="nl-NL" sz="1600" dirty="0">
                <a:solidFill>
                  <a:schemeClr val="tx1"/>
                </a:solidFill>
              </a:rPr>
              <a:t>de burger raadpleegt in real time nadat hij zich heeft geïdentificeerd, zijn sociale statuten en genereert een code die als elektronisch bewijs geldt en die hij kan tonen om zijn sociale rechten en voordelen vlotter te krijgen</a:t>
            </a:r>
          </a:p>
          <a:p>
            <a:r>
              <a:rPr lang="fr-FR" sz="1600" dirty="0">
                <a:solidFill>
                  <a:schemeClr val="tx1"/>
                </a:solidFill>
              </a:rPr>
              <a:t>- </a:t>
            </a:r>
            <a:r>
              <a:rPr lang="nl-NL" sz="1600" dirty="0">
                <a:solidFill>
                  <a:schemeClr val="tx1"/>
                </a:solidFill>
              </a:rPr>
              <a:t>de professionele gebruiker (de toekennende instantie) kan zonder identificatie/authenticatie/technische integratie de code die door een burger wordt gegenereerd en getoond, uitlezen en controleren met het oog op de toekenning van een voordeel</a:t>
            </a:r>
          </a:p>
          <a:p>
            <a:endParaRPr lang="en-BE" dirty="0">
              <a:solidFill>
                <a:schemeClr val="tx1"/>
              </a:solidFill>
            </a:endParaRPr>
          </a:p>
        </p:txBody>
      </p:sp>
      <p:sp>
        <p:nvSpPr>
          <p:cNvPr id="11" name="Rectangle: Rounded Corners 10">
            <a:extLst>
              <a:ext uri="{FF2B5EF4-FFF2-40B4-BE49-F238E27FC236}">
                <a16:creationId xmlns:a16="http://schemas.microsoft.com/office/drawing/2014/main" id="{EA30F34A-6E13-47CC-B5D4-52244F11D60F}"/>
              </a:ext>
            </a:extLst>
          </p:cNvPr>
          <p:cNvSpPr/>
          <p:nvPr/>
        </p:nvSpPr>
        <p:spPr>
          <a:xfrm>
            <a:off x="1287625" y="3116401"/>
            <a:ext cx="9610530" cy="15514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00" lvl="1"/>
            <a:endParaRPr lang="fr-FR" sz="1900" dirty="0">
              <a:solidFill>
                <a:schemeClr val="tx1"/>
              </a:solidFill>
            </a:endParaRPr>
          </a:p>
          <a:p>
            <a:pPr marL="34200" lvl="1"/>
            <a:r>
              <a:rPr lang="fr-FR" sz="1900" dirty="0">
                <a:solidFill>
                  <a:schemeClr val="tx1"/>
                </a:solidFill>
              </a:rPr>
              <a:t>de sociale </a:t>
            </a:r>
            <a:r>
              <a:rPr lang="fr-FR" sz="1900" dirty="0" err="1">
                <a:solidFill>
                  <a:schemeClr val="tx1"/>
                </a:solidFill>
              </a:rPr>
              <a:t>voordelen</a:t>
            </a:r>
            <a:r>
              <a:rPr lang="fr-FR" sz="1900" dirty="0">
                <a:solidFill>
                  <a:schemeClr val="tx1"/>
                </a:solidFill>
              </a:rPr>
              <a:t> </a:t>
            </a:r>
            <a:r>
              <a:rPr lang="fr-FR" sz="1900" dirty="0" err="1">
                <a:solidFill>
                  <a:schemeClr val="tx1"/>
                </a:solidFill>
              </a:rPr>
              <a:t>opvragen</a:t>
            </a:r>
            <a:endParaRPr lang="fr-FR" sz="1900" dirty="0">
              <a:solidFill>
                <a:schemeClr val="tx1"/>
              </a:solidFill>
            </a:endParaRPr>
          </a:p>
          <a:p>
            <a:pPr marL="34200" lvl="1"/>
            <a:r>
              <a:rPr lang="nl-NL" sz="1600" dirty="0">
                <a:solidFill>
                  <a:schemeClr val="tx1"/>
                </a:solidFill>
              </a:rPr>
              <a:t>- meer dan 200 voordelen voor personen met een sociaal statuut in kaart gebracht en weergegeven in de vorm van dynamische lijsten </a:t>
            </a:r>
          </a:p>
          <a:p>
            <a:pPr marL="34200" lvl="1"/>
            <a:r>
              <a:rPr lang="nl-NL" sz="1600" dirty="0">
                <a:solidFill>
                  <a:schemeClr val="tx1"/>
                </a:solidFill>
              </a:rPr>
              <a:t>- de gebruiker kan op een intuïtieve manier de voordelen filteren en zijn opzoeking verfijnen op basis van drie criteria: de geografische zone, het profiel van de gebruiker, de categorie van gezochte voordelen</a:t>
            </a:r>
          </a:p>
          <a:p>
            <a:endParaRPr lang="en-BE" dirty="0">
              <a:solidFill>
                <a:schemeClr val="tx1"/>
              </a:solidFill>
            </a:endParaRPr>
          </a:p>
        </p:txBody>
      </p:sp>
      <p:sp>
        <p:nvSpPr>
          <p:cNvPr id="12" name="Rectangle: Rounded Corners 11">
            <a:extLst>
              <a:ext uri="{FF2B5EF4-FFF2-40B4-BE49-F238E27FC236}">
                <a16:creationId xmlns:a16="http://schemas.microsoft.com/office/drawing/2014/main" id="{387E29FA-25E3-4FC1-B55D-C7CE4A73F855}"/>
              </a:ext>
            </a:extLst>
          </p:cNvPr>
          <p:cNvSpPr/>
          <p:nvPr/>
        </p:nvSpPr>
        <p:spPr>
          <a:xfrm>
            <a:off x="1290735" y="4814302"/>
            <a:ext cx="9610530" cy="17634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00" lvl="1"/>
            <a:r>
              <a:rPr lang="nl-NL" sz="1900" dirty="0">
                <a:solidFill>
                  <a:schemeClr val="tx1"/>
                </a:solidFill>
              </a:rPr>
              <a:t>de zichtbaarheid en het gebruik van de sociale voordelen verhogen</a:t>
            </a:r>
            <a:r>
              <a:rPr lang="fr-FR" sz="1900" dirty="0">
                <a:solidFill>
                  <a:schemeClr val="tx1"/>
                </a:solidFill>
              </a:rPr>
              <a:t> </a:t>
            </a:r>
          </a:p>
          <a:p>
            <a:pPr marL="34200" lvl="1"/>
            <a:r>
              <a:rPr lang="nl-NL" sz="1600" dirty="0">
                <a:solidFill>
                  <a:schemeClr val="tx1"/>
                </a:solidFill>
              </a:rPr>
              <a:t>- iedere burger of professional kan informatie over sociale rechten en voordelen kenbaar maken via de functie “een voordeel meedelen”</a:t>
            </a:r>
          </a:p>
          <a:p>
            <a:pPr marL="34200" lvl="1"/>
            <a:r>
              <a:rPr lang="nl-NL" sz="1600" dirty="0">
                <a:solidFill>
                  <a:schemeClr val="tx1"/>
                </a:solidFill>
              </a:rPr>
              <a:t>- door een paar vakjes aan te vinken en nauwkeurig in te vullen kan de informatie worden gedeeld en de lijst met nieuwe voordelen worden aangevuld</a:t>
            </a:r>
          </a:p>
          <a:p>
            <a:pPr marL="34200" lvl="1"/>
            <a:r>
              <a:rPr lang="nl-NL" sz="1600" dirty="0">
                <a:solidFill>
                  <a:schemeClr val="tx1"/>
                </a:solidFill>
              </a:rPr>
              <a:t>- de focus ligt op de volgende drie domeinen: vrije tijd, sport en cultuur</a:t>
            </a:r>
          </a:p>
        </p:txBody>
      </p:sp>
    </p:spTree>
    <p:extLst>
      <p:ext uri="{BB962C8B-B14F-4D97-AF65-F5344CB8AC3E}">
        <p14:creationId xmlns:p14="http://schemas.microsoft.com/office/powerpoint/2010/main" val="18039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urger raadpleegt in real time nadat hij zich heeft geïdentificeerd, zijn sociale statuten en genereert een code die als elektronisch bewijs geldt en die hij kan tonen om zijn sociale rechten en voordelen vlotter te krij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23" y="1163954"/>
            <a:ext cx="8572500" cy="5493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9968" y="238487"/>
            <a:ext cx="8988807" cy="646331"/>
          </a:xfrm>
          <a:prstGeom prst="rect">
            <a:avLst/>
          </a:prstGeom>
        </p:spPr>
        <p:txBody>
          <a:bodyPr wrap="none">
            <a:spAutoFit/>
          </a:bodyPr>
          <a:lstStyle/>
          <a:p>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statuten</a:t>
            </a:r>
            <a:r>
              <a:rPr lang="en-US" sz="3600" dirty="0">
                <a:solidFill>
                  <a:srgbClr val="008CB2"/>
                </a:solidFill>
                <a:latin typeface="+mj-lt"/>
                <a:ea typeface="+mj-ea"/>
                <a:cs typeface="+mj-cs"/>
              </a:rPr>
              <a:t> - </a:t>
            </a:r>
            <a:r>
              <a:rPr lang="en-US" sz="3600" dirty="0" err="1">
                <a:solidFill>
                  <a:srgbClr val="008CB2"/>
                </a:solidFill>
                <a:latin typeface="+mj-lt"/>
                <a:ea typeface="+mj-ea"/>
                <a:cs typeface="+mj-cs"/>
              </a:rPr>
              <a:t>raadplegen</a:t>
            </a:r>
            <a:r>
              <a:rPr lang="en-US" sz="3600" dirty="0">
                <a:solidFill>
                  <a:srgbClr val="008CB2"/>
                </a:solidFill>
                <a:latin typeface="+mj-lt"/>
                <a:ea typeface="+mj-ea"/>
                <a:cs typeface="+mj-cs"/>
              </a:rPr>
              <a:t> &amp; code </a:t>
            </a:r>
            <a:r>
              <a:rPr lang="en-US" sz="3600" dirty="0" err="1">
                <a:solidFill>
                  <a:srgbClr val="008CB2"/>
                </a:solidFill>
                <a:latin typeface="+mj-lt"/>
                <a:ea typeface="+mj-ea"/>
                <a:cs typeface="+mj-cs"/>
              </a:rPr>
              <a:t>aanmaken</a:t>
            </a:r>
            <a:endParaRPr lang="en-US" sz="3600" dirty="0">
              <a:solidFill>
                <a:srgbClr val="008CB2"/>
              </a:solidFill>
              <a:latin typeface="+mj-lt"/>
              <a:ea typeface="+mj-ea"/>
              <a:cs typeface="+mj-cs"/>
            </a:endParaRPr>
          </a:p>
        </p:txBody>
      </p:sp>
    </p:spTree>
    <p:extLst>
      <p:ext uri="{BB962C8B-B14F-4D97-AF65-F5344CB8AC3E}">
        <p14:creationId xmlns:p14="http://schemas.microsoft.com/office/powerpoint/2010/main" val="223290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Verwachtingen &gt; overheid</a:t>
            </a:r>
            <a:endParaRPr lang="en-US" dirty="0"/>
          </a:p>
        </p:txBody>
      </p:sp>
      <p:sp>
        <p:nvSpPr>
          <p:cNvPr id="3" name="Content Placeholder 2"/>
          <p:cNvSpPr>
            <a:spLocks noGrp="1"/>
          </p:cNvSpPr>
          <p:nvPr>
            <p:ph idx="1"/>
          </p:nvPr>
        </p:nvSpPr>
        <p:spPr/>
        <p:txBody>
          <a:bodyPr>
            <a:normAutofit lnSpcReduction="10000"/>
          </a:bodyPr>
          <a:lstStyle/>
          <a:p>
            <a:r>
              <a:rPr lang="nl-BE" dirty="0"/>
              <a:t>burgers en ondernemingen die tevreden zijn omdat ze een geïntegreerde dienstverlening krijgen die voldoet aan hun verwachtingen met minimale kosten en lasten </a:t>
            </a:r>
          </a:p>
          <a:p>
            <a:r>
              <a:rPr lang="nl-NL" dirty="0"/>
              <a:t>maximaliseren van de effectiviteit van het sociaal beleid</a:t>
            </a:r>
          </a:p>
          <a:p>
            <a:r>
              <a:rPr lang="nl-BE" dirty="0"/>
              <a:t>kostenbeheersing voor alle betrokkenen</a:t>
            </a:r>
          </a:p>
          <a:p>
            <a:r>
              <a:rPr lang="nl-NL" dirty="0"/>
              <a:t>optimaliseren van de efficiëntie van de werking van de overheidsdiensten en de private instanties met opdrachten van algemeen belang</a:t>
            </a:r>
          </a:p>
          <a:p>
            <a:r>
              <a:rPr lang="nl-BE" dirty="0"/>
              <a:t>proactief gebruik van informatie voor</a:t>
            </a:r>
          </a:p>
          <a:p>
            <a:pPr lvl="1">
              <a:defRPr/>
            </a:pPr>
            <a:r>
              <a:rPr lang="nl-BE" dirty="0"/>
              <a:t>de automatische toekenning van rechten</a:t>
            </a:r>
          </a:p>
          <a:p>
            <a:pPr lvl="1">
              <a:defRPr/>
            </a:pPr>
            <a:r>
              <a:rPr lang="nl-BE" dirty="0"/>
              <a:t>de voorinvulling bij de informatie-inzameling</a:t>
            </a:r>
          </a:p>
          <a:p>
            <a:pPr lvl="1">
              <a:defRPr/>
            </a:pPr>
            <a:r>
              <a:rPr lang="nl-BE" dirty="0"/>
              <a:t>een gerichte informatieverstrekking aan de betrokkenen</a:t>
            </a:r>
          </a:p>
          <a:p>
            <a:pPr lvl="0"/>
            <a:r>
              <a:rPr lang="nl-BE" dirty="0">
                <a:solidFill>
                  <a:prstClr val="black"/>
                </a:solidFill>
              </a:rPr>
              <a:t>degelijke ondersteuning van het beleid</a:t>
            </a:r>
          </a:p>
          <a:p>
            <a:pPr lvl="0"/>
            <a:r>
              <a:rPr lang="nl-BE" dirty="0">
                <a:solidFill>
                  <a:prstClr val="black"/>
                </a:solidFill>
              </a:rPr>
              <a:t>bevorderen van de sociale inclusie</a:t>
            </a:r>
          </a:p>
          <a:p>
            <a:pPr lvl="0"/>
            <a:r>
              <a:rPr lang="nl-BE" dirty="0">
                <a:solidFill>
                  <a:prstClr val="black"/>
                </a:solidFill>
              </a:rPr>
              <a:t>vermijden en bestrijden van fraude</a:t>
            </a:r>
            <a:endParaRPr lang="nl-NL" dirty="0"/>
          </a:p>
          <a:p>
            <a:endParaRPr lang="en-US" dirty="0"/>
          </a:p>
        </p:txBody>
      </p:sp>
    </p:spTree>
    <p:extLst>
      <p:ext uri="{BB962C8B-B14F-4D97-AF65-F5344CB8AC3E}">
        <p14:creationId xmlns:p14="http://schemas.microsoft.com/office/powerpoint/2010/main" val="38203102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8706486" cy="646331"/>
          </a:xfrm>
          <a:prstGeom prst="rect">
            <a:avLst/>
          </a:prstGeom>
        </p:spPr>
        <p:txBody>
          <a:bodyPr wrap="none">
            <a:spAutoFit/>
          </a:bodyPr>
          <a:lstStyle/>
          <a:p>
            <a:r>
              <a:rPr lang="en-US" sz="3600" dirty="0">
                <a:solidFill>
                  <a:srgbClr val="008CB2"/>
                </a:solidFill>
                <a:latin typeface="+mj-lt"/>
                <a:ea typeface="+mj-ea"/>
                <a:cs typeface="+mj-cs"/>
              </a:rPr>
              <a:t>Professional - </a:t>
            </a:r>
            <a:r>
              <a:rPr lang="en-US" sz="3600" dirty="0" err="1">
                <a:solidFill>
                  <a:srgbClr val="008CB2"/>
                </a:solidFill>
                <a:latin typeface="+mj-lt"/>
                <a:ea typeface="+mj-ea"/>
                <a:cs typeface="+mj-cs"/>
              </a:rPr>
              <a:t>controle</a:t>
            </a:r>
            <a:r>
              <a:rPr lang="en-US" sz="3600" dirty="0">
                <a:solidFill>
                  <a:srgbClr val="008CB2"/>
                </a:solidFill>
                <a:latin typeface="+mj-lt"/>
                <a:ea typeface="+mj-ea"/>
                <a:cs typeface="+mj-cs"/>
              </a:rPr>
              <a:t> van de </a:t>
            </a:r>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statuten</a:t>
            </a:r>
            <a:endParaRPr lang="en-US" sz="3600" dirty="0">
              <a:solidFill>
                <a:srgbClr val="008CB2"/>
              </a:solidFill>
              <a:latin typeface="+mj-lt"/>
              <a:ea typeface="+mj-ea"/>
              <a:cs typeface="+mj-cs"/>
            </a:endParaRPr>
          </a:p>
        </p:txBody>
      </p:sp>
      <p:pic>
        <p:nvPicPr>
          <p:cNvPr id="2050" name="Picture 2" descr="De professionele gebruiker (de toekennende instantie) kan zonder identificatie/authenticatie/technische integratie de code die door een burger wordt gegenereerd en getoond, uitlezen en controleren met het oog op de toekenning van een voord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093" y="1699338"/>
            <a:ext cx="9715500" cy="464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867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5871864" cy="646331"/>
          </a:xfrm>
          <a:prstGeom prst="rect">
            <a:avLst/>
          </a:prstGeom>
        </p:spPr>
        <p:txBody>
          <a:bodyPr wrap="none">
            <a:spAutoFit/>
          </a:bodyPr>
          <a:lstStyle/>
          <a:p>
            <a:r>
              <a:rPr lang="en-US" sz="3600" dirty="0">
                <a:solidFill>
                  <a:srgbClr val="008CB2"/>
                </a:solidFill>
                <a:latin typeface="+mj-lt"/>
                <a:ea typeface="+mj-ea"/>
                <a:cs typeface="+mj-cs"/>
              </a:rPr>
              <a:t>De </a:t>
            </a:r>
            <a:r>
              <a:rPr lang="en-US" sz="3600" dirty="0" err="1">
                <a:solidFill>
                  <a:srgbClr val="008CB2"/>
                </a:solidFill>
                <a:latin typeface="+mj-lt"/>
                <a:ea typeface="+mj-ea"/>
                <a:cs typeface="+mj-cs"/>
              </a:rPr>
              <a:t>sociale</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voordelen</a:t>
            </a:r>
            <a:r>
              <a:rPr lang="en-US" sz="3600" dirty="0">
                <a:solidFill>
                  <a:srgbClr val="008CB2"/>
                </a:solidFill>
                <a:latin typeface="+mj-lt"/>
                <a:ea typeface="+mj-ea"/>
                <a:cs typeface="+mj-cs"/>
              </a:rPr>
              <a:t> </a:t>
            </a:r>
            <a:r>
              <a:rPr lang="en-US" sz="3600" dirty="0" err="1">
                <a:solidFill>
                  <a:srgbClr val="008CB2"/>
                </a:solidFill>
                <a:latin typeface="+mj-lt"/>
                <a:ea typeface="+mj-ea"/>
                <a:cs typeface="+mj-cs"/>
              </a:rPr>
              <a:t>opvragen</a:t>
            </a:r>
            <a:endParaRPr lang="en-US" sz="3600" dirty="0">
              <a:solidFill>
                <a:srgbClr val="008CB2"/>
              </a:solidFill>
              <a:latin typeface="+mj-lt"/>
              <a:ea typeface="+mj-ea"/>
              <a:cs typeface="+mj-cs"/>
            </a:endParaRPr>
          </a:p>
        </p:txBody>
      </p:sp>
      <p:pic>
        <p:nvPicPr>
          <p:cNvPr id="5"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4271" y="1311275"/>
            <a:ext cx="2486797" cy="5111750"/>
          </a:xfrm>
        </p:spPr>
      </p:pic>
      <p:sp>
        <p:nvSpPr>
          <p:cNvPr id="2" name="Rectangle 1"/>
          <p:cNvSpPr/>
          <p:nvPr/>
        </p:nvSpPr>
        <p:spPr>
          <a:xfrm>
            <a:off x="1199968" y="1426964"/>
            <a:ext cx="1477840" cy="646331"/>
          </a:xfrm>
          <a:prstGeom prst="rect">
            <a:avLst/>
          </a:prstGeom>
        </p:spPr>
        <p:txBody>
          <a:bodyPr wrap="none">
            <a:spAutoFit/>
          </a:bodyPr>
          <a:lstStyle/>
          <a:p>
            <a:r>
              <a:rPr lang="en-US" dirty="0"/>
              <a:t>de </a:t>
            </a:r>
            <a:r>
              <a:rPr lang="en-US" dirty="0" err="1"/>
              <a:t>voordelen</a:t>
            </a:r>
            <a:r>
              <a:rPr lang="en-US" dirty="0"/>
              <a:t> </a:t>
            </a:r>
            <a:br>
              <a:rPr lang="en-US" dirty="0"/>
            </a:br>
            <a:r>
              <a:rPr lang="en-US" dirty="0" err="1"/>
              <a:t>raadplegen</a:t>
            </a:r>
            <a:endParaRPr lang="en-US" dirty="0"/>
          </a:p>
        </p:txBody>
      </p:sp>
      <p:sp>
        <p:nvSpPr>
          <p:cNvPr id="3" name="Rectangle 2"/>
          <p:cNvSpPr/>
          <p:nvPr/>
        </p:nvSpPr>
        <p:spPr>
          <a:xfrm>
            <a:off x="6755164" y="1565463"/>
            <a:ext cx="1477840" cy="646331"/>
          </a:xfrm>
          <a:prstGeom prst="rect">
            <a:avLst/>
          </a:prstGeom>
        </p:spPr>
        <p:txBody>
          <a:bodyPr wrap="none">
            <a:spAutoFit/>
          </a:bodyPr>
          <a:lstStyle/>
          <a:p>
            <a:r>
              <a:rPr lang="en-US" dirty="0"/>
              <a:t>de </a:t>
            </a:r>
            <a:r>
              <a:rPr lang="en-US" dirty="0" err="1"/>
              <a:t>voordelen</a:t>
            </a:r>
            <a:r>
              <a:rPr lang="en-US" dirty="0"/>
              <a:t> </a:t>
            </a:r>
            <a:br>
              <a:rPr lang="en-US" dirty="0"/>
            </a:br>
            <a:r>
              <a:rPr lang="en-US" dirty="0" err="1"/>
              <a:t>filteren</a:t>
            </a:r>
            <a:endParaRPr lang="en-US" dirty="0"/>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004" y="1311275"/>
            <a:ext cx="2486797" cy="5111750"/>
          </a:xfrm>
          <a:prstGeom prst="rect">
            <a:avLst/>
          </a:prstGeom>
        </p:spPr>
      </p:pic>
    </p:spTree>
    <p:extLst>
      <p:ext uri="{BB962C8B-B14F-4D97-AF65-F5344CB8AC3E}">
        <p14:creationId xmlns:p14="http://schemas.microsoft.com/office/powerpoint/2010/main" val="38302195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968" y="238487"/>
            <a:ext cx="6711902" cy="1200329"/>
          </a:xfrm>
          <a:prstGeom prst="rect">
            <a:avLst/>
          </a:prstGeom>
        </p:spPr>
        <p:txBody>
          <a:bodyPr wrap="none">
            <a:spAutoFit/>
          </a:bodyPr>
          <a:lstStyle/>
          <a:p>
            <a:r>
              <a:rPr lang="nl-NL" sz="3600" dirty="0">
                <a:solidFill>
                  <a:srgbClr val="008CB2"/>
                </a:solidFill>
                <a:latin typeface="+mj-lt"/>
                <a:ea typeface="+mj-ea"/>
                <a:cs typeface="+mj-cs"/>
              </a:rPr>
              <a:t>De zichtbaarheid en het gebruik </a:t>
            </a:r>
            <a:br>
              <a:rPr lang="nl-NL" sz="3600" dirty="0">
                <a:solidFill>
                  <a:srgbClr val="008CB2"/>
                </a:solidFill>
                <a:latin typeface="+mj-lt"/>
                <a:ea typeface="+mj-ea"/>
                <a:cs typeface="+mj-cs"/>
              </a:rPr>
            </a:br>
            <a:r>
              <a:rPr lang="nl-NL" sz="3600" dirty="0">
                <a:solidFill>
                  <a:srgbClr val="008CB2"/>
                </a:solidFill>
                <a:latin typeface="+mj-lt"/>
                <a:ea typeface="+mj-ea"/>
                <a:cs typeface="+mj-cs"/>
              </a:rPr>
              <a:t>van de sociale voordelen verhogen </a:t>
            </a:r>
          </a:p>
        </p:txBody>
      </p:sp>
      <p:sp>
        <p:nvSpPr>
          <p:cNvPr id="2" name="Rectangle 1"/>
          <p:cNvSpPr/>
          <p:nvPr/>
        </p:nvSpPr>
        <p:spPr>
          <a:xfrm>
            <a:off x="1199968" y="1426964"/>
            <a:ext cx="972895" cy="646331"/>
          </a:xfrm>
          <a:prstGeom prst="rect">
            <a:avLst/>
          </a:prstGeom>
        </p:spPr>
        <p:txBody>
          <a:bodyPr wrap="none">
            <a:spAutoFit/>
          </a:bodyPr>
          <a:lstStyle/>
          <a:p>
            <a:r>
              <a:rPr lang="en-US" dirty="0"/>
              <a:t> </a:t>
            </a:r>
            <a:br>
              <a:rPr lang="en-US" dirty="0"/>
            </a:br>
            <a:r>
              <a:rPr lang="en-US" dirty="0" err="1"/>
              <a:t>Webapp</a:t>
            </a:r>
            <a:endParaRPr lang="en-US" dirty="0"/>
          </a:p>
        </p:txBody>
      </p:sp>
      <p:sp>
        <p:nvSpPr>
          <p:cNvPr id="3" name="Rectangle 2"/>
          <p:cNvSpPr/>
          <p:nvPr/>
        </p:nvSpPr>
        <p:spPr>
          <a:xfrm>
            <a:off x="6755164" y="1565463"/>
            <a:ext cx="1606722" cy="646331"/>
          </a:xfrm>
          <a:prstGeom prst="rect">
            <a:avLst/>
          </a:prstGeom>
        </p:spPr>
        <p:txBody>
          <a:bodyPr wrap="none">
            <a:spAutoFit/>
          </a:bodyPr>
          <a:lstStyle/>
          <a:p>
            <a:r>
              <a:rPr lang="en-US" dirty="0"/>
              <a:t> </a:t>
            </a:r>
            <a:br>
              <a:rPr lang="en-US" dirty="0"/>
            </a:br>
            <a:r>
              <a:rPr lang="en-US" dirty="0" err="1"/>
              <a:t>mobiele</a:t>
            </a:r>
            <a:r>
              <a:rPr lang="en-US" dirty="0"/>
              <a:t> </a:t>
            </a:r>
            <a:r>
              <a:rPr lang="en-US" dirty="0" err="1"/>
              <a:t>versie</a:t>
            </a:r>
            <a:r>
              <a:rPr lang="en-US" dirty="0"/>
              <a:t> </a:t>
            </a:r>
          </a:p>
        </p:txBody>
      </p:sp>
      <p:pic>
        <p:nvPicPr>
          <p:cNvPr id="8"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29251" y="1888628"/>
            <a:ext cx="2236955" cy="4601094"/>
          </a:xfrm>
        </p:spPr>
      </p:pic>
      <p:pic>
        <p:nvPicPr>
          <p:cNvPr id="9" name="Content Placeholder 5"/>
          <p:cNvPicPr>
            <a:picLocks noChangeAspect="1"/>
          </p:cNvPicPr>
          <p:nvPr/>
        </p:nvPicPr>
        <p:blipFill rotWithShape="1">
          <a:blip r:embed="rId3"/>
          <a:srcRect l="10963" t="23551" r="5330"/>
          <a:stretch/>
        </p:blipFill>
        <p:spPr>
          <a:xfrm>
            <a:off x="1199968" y="2400300"/>
            <a:ext cx="5497830" cy="2593626"/>
          </a:xfrm>
          <a:prstGeom prst="rect">
            <a:avLst/>
          </a:prstGeom>
        </p:spPr>
      </p:pic>
    </p:spTree>
    <p:extLst>
      <p:ext uri="{BB962C8B-B14F-4D97-AF65-F5344CB8AC3E}">
        <p14:creationId xmlns:p14="http://schemas.microsoft.com/office/powerpoint/2010/main" val="3007969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4523-4D24-43B2-8C3A-53254C17CBD5}"/>
              </a:ext>
            </a:extLst>
          </p:cNvPr>
          <p:cNvSpPr>
            <a:spLocks noGrp="1"/>
          </p:cNvSpPr>
          <p:nvPr>
            <p:ph type="title"/>
          </p:nvPr>
        </p:nvSpPr>
        <p:spPr/>
        <p:txBody>
          <a:bodyPr/>
          <a:lstStyle/>
          <a:p>
            <a:r>
              <a:rPr lang="nl-BE" dirty="0"/>
              <a:t>Digitale portefeuille MyGOV.be</a:t>
            </a:r>
          </a:p>
        </p:txBody>
      </p:sp>
      <p:sp>
        <p:nvSpPr>
          <p:cNvPr id="3" name="Content Placeholder 2">
            <a:extLst>
              <a:ext uri="{FF2B5EF4-FFF2-40B4-BE49-F238E27FC236}">
                <a16:creationId xmlns:a16="http://schemas.microsoft.com/office/drawing/2014/main" id="{97C3FAD9-B759-4744-8730-7384549719C8}"/>
              </a:ext>
            </a:extLst>
          </p:cNvPr>
          <p:cNvSpPr>
            <a:spLocks noGrp="1"/>
          </p:cNvSpPr>
          <p:nvPr>
            <p:ph idx="1"/>
          </p:nvPr>
        </p:nvSpPr>
        <p:spPr>
          <a:xfrm>
            <a:off x="838200" y="1718046"/>
            <a:ext cx="10515600" cy="4606554"/>
          </a:xfrm>
        </p:spPr>
        <p:txBody>
          <a:bodyPr/>
          <a:lstStyle/>
          <a:p>
            <a:r>
              <a:rPr lang="nl-BE"/>
              <a:t>MyGOV.be wordt geleidelijk uitgebreid</a:t>
            </a:r>
          </a:p>
          <a:p>
            <a:pPr lvl="1"/>
            <a:r>
              <a:rPr lang="nl-BE"/>
              <a:t>in het domein van de sociale bescherming is de lijst van sociale statuten </a:t>
            </a:r>
            <a:br>
              <a:rPr lang="nl-BE"/>
            </a:br>
            <a:r>
              <a:rPr lang="nl-BE"/>
              <a:t>de tweede functionaliteit die geactiveerd werd sinds de lancering van de </a:t>
            </a:r>
            <a:br>
              <a:rPr lang="nl-BE"/>
            </a:br>
            <a:r>
              <a:rPr lang="nl-BE"/>
              <a:t>digitale portefeuille in mei 2024</a:t>
            </a:r>
          </a:p>
          <a:p>
            <a:pPr lvl="1"/>
            <a:r>
              <a:rPr lang="nl-BE"/>
              <a:t>deze nieuwigheid komt bovenop de mogelijkheid om de elektronische isi</a:t>
            </a:r>
            <a:r>
              <a:rPr lang="nl-BE" baseline="30000"/>
              <a:t>+</a:t>
            </a:r>
            <a:r>
              <a:rPr lang="nl-BE"/>
              <a:t>-kaart van zijn kinderen te verkrijgen</a:t>
            </a:r>
          </a:p>
          <a:p>
            <a:r>
              <a:rPr lang="nl-BE"/>
              <a:t>MyGov.be kan worden gedownload </a:t>
            </a:r>
          </a:p>
          <a:p>
            <a:pPr lvl="1"/>
            <a:r>
              <a:rPr lang="nl-BE"/>
              <a:t>MyGov.be in de </a:t>
            </a:r>
            <a:r>
              <a:rPr lang="nl-BE" b="0" i="0" u="sng">
                <a:solidFill>
                  <a:srgbClr val="1D3264"/>
                </a:solidFill>
                <a:effectLst/>
                <a:hlinkClick r:id="rId2"/>
              </a:rPr>
              <a:t>AppStore</a:t>
            </a:r>
          </a:p>
          <a:p>
            <a:pPr lvl="1"/>
            <a:r>
              <a:rPr lang="nl-BE"/>
              <a:t>MyGov.be op </a:t>
            </a:r>
            <a:r>
              <a:rPr lang="nl-BE" b="0" i="0" u="sng">
                <a:solidFill>
                  <a:srgbClr val="1D3264"/>
                </a:solidFill>
                <a:effectLst/>
                <a:hlinkClick r:id="rId3"/>
              </a:rPr>
              <a:t>Google Play Store</a:t>
            </a:r>
          </a:p>
        </p:txBody>
      </p:sp>
      <p:pic>
        <p:nvPicPr>
          <p:cNvPr id="8" name="Picture 7">
            <a:extLst>
              <a:ext uri="{FF2B5EF4-FFF2-40B4-BE49-F238E27FC236}">
                <a16:creationId xmlns:a16="http://schemas.microsoft.com/office/drawing/2014/main" id="{08327274-C80F-4626-811A-ED0DD11FB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6101" y="3309254"/>
            <a:ext cx="5349987" cy="3009368"/>
          </a:xfrm>
          <a:prstGeom prst="rect">
            <a:avLst/>
          </a:prstGeom>
        </p:spPr>
      </p:pic>
    </p:spTree>
    <p:extLst>
      <p:ext uri="{BB962C8B-B14F-4D97-AF65-F5344CB8AC3E}">
        <p14:creationId xmlns:p14="http://schemas.microsoft.com/office/powerpoint/2010/main" val="36999678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 citoyen va dans le Guichet / rubrique protection sociale pour demander la liste de ses statuts sociaux et ceux de ses enfants de maximum 12 ans">
            <a:extLst>
              <a:ext uri="{FF2B5EF4-FFF2-40B4-BE49-F238E27FC236}">
                <a16:creationId xmlns:a16="http://schemas.microsoft.com/office/drawing/2014/main" id="{AF986829-E2F0-4ACC-98F7-A18F303325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032" y="556299"/>
            <a:ext cx="7307239" cy="49878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C4474C-D972-4EA9-9A0F-DFA24AF86281}"/>
              </a:ext>
            </a:extLst>
          </p:cNvPr>
          <p:cNvSpPr txBox="1"/>
          <p:nvPr/>
        </p:nvSpPr>
        <p:spPr>
          <a:xfrm>
            <a:off x="1892416" y="5818264"/>
            <a:ext cx="8407168" cy="646331"/>
          </a:xfrm>
          <a:prstGeom prst="rect">
            <a:avLst/>
          </a:prstGeom>
          <a:noFill/>
        </p:spPr>
        <p:txBody>
          <a:bodyPr wrap="square">
            <a:spAutoFit/>
          </a:bodyPr>
          <a:lstStyle/>
          <a:p>
            <a:r>
              <a:rPr lang="nl-BE" dirty="0"/>
              <a:t>- in het gedeelte “Loket” van MyGOV.be, in de rubriek sociale bescherming, kan de burger de lijst van zijn sociale statuten opvragen en die van zijn kinderen </a:t>
            </a:r>
          </a:p>
        </p:txBody>
      </p:sp>
    </p:spTree>
    <p:extLst>
      <p:ext uri="{BB962C8B-B14F-4D97-AF65-F5344CB8AC3E}">
        <p14:creationId xmlns:p14="http://schemas.microsoft.com/office/powerpoint/2010/main" val="26575391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 citoyen peut demander la liste de ses statuts sociaux">
            <a:extLst>
              <a:ext uri="{FF2B5EF4-FFF2-40B4-BE49-F238E27FC236}">
                <a16:creationId xmlns:a16="http://schemas.microsoft.com/office/drawing/2014/main" id="{1AED95E7-EE1E-4E3B-A973-9FB10727D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03" y="558572"/>
            <a:ext cx="9115529" cy="46601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1C7E6A-046D-4CC8-B3FF-CAAEE4D18B6D}"/>
              </a:ext>
            </a:extLst>
          </p:cNvPr>
          <p:cNvSpPr txBox="1"/>
          <p:nvPr/>
        </p:nvSpPr>
        <p:spPr>
          <a:xfrm>
            <a:off x="1175657" y="5282953"/>
            <a:ext cx="9938657" cy="1754326"/>
          </a:xfrm>
          <a:prstGeom prst="rect">
            <a:avLst/>
          </a:prstGeom>
          <a:noFill/>
        </p:spPr>
        <p:txBody>
          <a:bodyPr wrap="square">
            <a:spAutoFit/>
          </a:bodyPr>
          <a:lstStyle/>
          <a:p>
            <a:r>
              <a:rPr lang="nl-BE" dirty="0"/>
              <a:t>- in het gedeelte ‘documenten’ bewaart de burger de lijst van sociale statuten die in real time gegenereerd werd </a:t>
            </a:r>
          </a:p>
          <a:p>
            <a:r>
              <a:rPr lang="nl-BE" dirty="0"/>
              <a:t>- elk sociaal statuut is vergezeld van een QR-code met een geldigheidsduur van 15 dagen</a:t>
            </a:r>
          </a:p>
          <a:p>
            <a:r>
              <a:rPr lang="nl-BE" dirty="0"/>
              <a:t>- via de QR-codes kan de burger op een veilige manier de strikt noodzakelijke informatie meedelen die vereist is om na te gaan of hij in aanmerking komt voor een sociaal voordeel</a:t>
            </a:r>
          </a:p>
          <a:p>
            <a:endParaRPr lang="fr-FR" dirty="0"/>
          </a:p>
        </p:txBody>
      </p:sp>
    </p:spTree>
    <p:extLst>
      <p:ext uri="{BB962C8B-B14F-4D97-AF65-F5344CB8AC3E}">
        <p14:creationId xmlns:p14="http://schemas.microsoft.com/office/powerpoint/2010/main" val="483542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lstStyle/>
          <a:p>
            <a:r>
              <a:rPr lang="fr-BE" altLang="en-US" dirty="0" err="1"/>
              <a:t>eBox</a:t>
            </a:r>
            <a:r>
              <a:rPr lang="fr-BE" altLang="en-US" dirty="0"/>
              <a:t> burger</a:t>
            </a:r>
            <a:endParaRPr lang="en-US" altLang="en-US" dirty="0"/>
          </a:p>
        </p:txBody>
      </p:sp>
      <p:sp>
        <p:nvSpPr>
          <p:cNvPr id="61443" name="Content Placeholder 2"/>
          <p:cNvSpPr>
            <a:spLocks noGrp="1"/>
          </p:cNvSpPr>
          <p:nvPr>
            <p:ph idx="1"/>
          </p:nvPr>
        </p:nvSpPr>
        <p:spPr/>
        <p:txBody>
          <a:bodyPr>
            <a:normAutofit/>
          </a:bodyPr>
          <a:lstStyle/>
          <a:p>
            <a:r>
              <a:rPr lang="nl-BE" altLang="en-US" dirty="0"/>
              <a:t>elektronische brievenbus waarin de burger op een geïntegreerde manier officiële documenten kan ontvangen</a:t>
            </a:r>
            <a:r>
              <a:rPr lang="fr-FR" altLang="en-US" dirty="0"/>
              <a:t> </a:t>
            </a:r>
          </a:p>
          <a:p>
            <a:r>
              <a:rPr lang="nl-BE" altLang="en-US" dirty="0"/>
              <a:t>de tool is zo ontworpen dat de burger zich eenmalig aanmeldt (single </a:t>
            </a:r>
            <a:r>
              <a:rPr lang="nl-BE" altLang="en-US" dirty="0" err="1"/>
              <a:t>sign</a:t>
            </a:r>
            <a:r>
              <a:rPr lang="nl-BE" altLang="en-US" dirty="0"/>
              <a:t> on) en daarna toegang heeft tot de documenten die voor hem zijn bestemd, ongeacht waar deze documenten opgeslagen zijn, via de interface van zijn keuze </a:t>
            </a:r>
          </a:p>
          <a:p>
            <a:r>
              <a:rPr lang="nl-BE" altLang="en-US" dirty="0"/>
              <a:t>elektronische transacties via </a:t>
            </a:r>
            <a:r>
              <a:rPr lang="nl-BE" altLang="en-US" dirty="0" err="1"/>
              <a:t>webtoepassingen</a:t>
            </a:r>
            <a:r>
              <a:rPr lang="nl-BE" altLang="en-US" dirty="0"/>
              <a:t> of apps </a:t>
            </a:r>
          </a:p>
          <a:p>
            <a:r>
              <a:rPr lang="nl-BE" altLang="en-US" dirty="0"/>
              <a:t>architectuur en technologie identiek aan die van de </a:t>
            </a:r>
            <a:r>
              <a:rPr lang="nl-BE" altLang="en-US" dirty="0" err="1"/>
              <a:t>eBox</a:t>
            </a:r>
            <a:r>
              <a:rPr lang="nl-BE" altLang="en-US" dirty="0"/>
              <a:t> ondernemingen</a:t>
            </a:r>
          </a:p>
          <a:p>
            <a:r>
              <a:rPr lang="nl-NL" altLang="en-US" dirty="0"/>
              <a:t>de KSZ treedt op als Document Provider voor 35 instellingen (binnen de domeinen van de sociale zekerheid en de gezondheid)</a:t>
            </a:r>
            <a:endParaRPr lang="nl-BE" altLang="en-US" dirty="0"/>
          </a:p>
        </p:txBody>
      </p:sp>
    </p:spTree>
    <p:extLst>
      <p:ext uri="{BB962C8B-B14F-4D97-AF65-F5344CB8AC3E}">
        <p14:creationId xmlns:p14="http://schemas.microsoft.com/office/powerpoint/2010/main" val="28411731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noFill/>
        </p:spPr>
        <p:txBody>
          <a:bodyPr/>
          <a:lstStyle/>
          <a:p>
            <a:r>
              <a:rPr lang="fr-BE" altLang="en-US" dirty="0" err="1"/>
              <a:t>eBox</a:t>
            </a:r>
            <a:r>
              <a:rPr lang="fr-BE" altLang="en-US" dirty="0"/>
              <a:t> burger</a:t>
            </a:r>
            <a:endParaRPr lang="en-US" altLang="en-US" dirty="0"/>
          </a:p>
        </p:txBody>
      </p:sp>
      <p:sp>
        <p:nvSpPr>
          <p:cNvPr id="61443" name="Content Placeholder 2"/>
          <p:cNvSpPr>
            <a:spLocks noGrp="1"/>
          </p:cNvSpPr>
          <p:nvPr>
            <p:ph idx="1"/>
          </p:nvPr>
        </p:nvSpPr>
        <p:spPr/>
        <p:txBody>
          <a:bodyPr>
            <a:normAutofit/>
          </a:bodyPr>
          <a:lstStyle/>
          <a:p>
            <a:r>
              <a:rPr lang="fr-BE" altLang="en-US" dirty="0"/>
              <a:t>op 31/12/202</a:t>
            </a:r>
            <a:r>
              <a:rPr lang="en-BE" altLang="en-US" dirty="0"/>
              <a:t>4</a:t>
            </a:r>
            <a:endParaRPr lang="fr-BE" altLang="en-US" dirty="0"/>
          </a:p>
          <a:p>
            <a:pPr lvl="1"/>
            <a:r>
              <a:rPr lang="nl-NL" altLang="en-US" dirty="0"/>
              <a:t>213.584.681  gepubliceerde documenten via de KSZ </a:t>
            </a:r>
          </a:p>
          <a:p>
            <a:pPr lvl="1"/>
            <a:r>
              <a:rPr lang="en-US" dirty="0"/>
              <a:t>6.055.732 </a:t>
            </a:r>
            <a:r>
              <a:rPr lang="nl-NL" altLang="en-US" dirty="0"/>
              <a:t>digitale </a:t>
            </a:r>
            <a:r>
              <a:rPr lang="nl-NL" altLang="en-US" dirty="0" err="1"/>
              <a:t>consents</a:t>
            </a:r>
            <a:r>
              <a:rPr lang="nl-NL" altLang="en-US" dirty="0"/>
              <a:t> </a:t>
            </a:r>
            <a:r>
              <a:rPr lang="nl-NL" altLang="en-US" sz="2800" baseline="-25000" dirty="0"/>
              <a:t>~</a:t>
            </a:r>
            <a:r>
              <a:rPr lang="nl-NL" altLang="en-US" dirty="0"/>
              <a:t>= geactiveerde elektronische brievenbussen </a:t>
            </a:r>
          </a:p>
          <a:p>
            <a:pPr lvl="1"/>
            <a:r>
              <a:rPr lang="nl-NL" altLang="en-US" dirty="0">
                <a:latin typeface="Calibri" panose="020F0502020204030204" pitchFamily="34" charset="0"/>
              </a:rPr>
              <a:t>3.865.742 </a:t>
            </a:r>
            <a:r>
              <a:rPr lang="nl-NL" altLang="en-US" dirty="0">
                <a:solidFill>
                  <a:prstClr val="black"/>
                </a:solidFill>
                <a:latin typeface="Calibri" panose="020F0502020204030204" pitchFamily="34" charset="0"/>
              </a:rPr>
              <a:t>unieke activeringen = </a:t>
            </a:r>
            <a:r>
              <a:rPr lang="en-BE" altLang="en-US" dirty="0">
                <a:solidFill>
                  <a:prstClr val="black"/>
                </a:solidFill>
                <a:latin typeface="Calibri" panose="020F0502020204030204" pitchFamily="34" charset="0"/>
              </a:rPr>
              <a:t>40,9 </a:t>
            </a:r>
            <a:r>
              <a:rPr lang="nl-NL" altLang="en-US" dirty="0">
                <a:solidFill>
                  <a:prstClr val="black"/>
                </a:solidFill>
                <a:latin typeface="Calibri" panose="020F0502020204030204" pitchFamily="34" charset="0"/>
              </a:rPr>
              <a:t>% van de doelpopulatie (9.433.012 Belgen ouder dan 18 jaar)</a:t>
            </a:r>
          </a:p>
          <a:p>
            <a:r>
              <a:rPr lang="nl-NL" dirty="0" err="1"/>
              <a:t>eBox</a:t>
            </a:r>
            <a:r>
              <a:rPr lang="nl-NL" dirty="0"/>
              <a:t>-wet aangepast in 2023 o.a.</a:t>
            </a:r>
          </a:p>
          <a:p>
            <a:pPr lvl="1"/>
            <a:r>
              <a:rPr lang="nl-NL" dirty="0"/>
              <a:t>juridische verankering van antwoord burger of onderneming in </a:t>
            </a:r>
            <a:r>
              <a:rPr lang="nl-NL" dirty="0" err="1"/>
              <a:t>eBox</a:t>
            </a:r>
            <a:r>
              <a:rPr lang="nl-NL" dirty="0"/>
              <a:t>-bericht</a:t>
            </a:r>
          </a:p>
          <a:p>
            <a:pPr lvl="1"/>
            <a:r>
              <a:rPr lang="nl-NL" dirty="0"/>
              <a:t>verplicht gebruik van </a:t>
            </a:r>
            <a:r>
              <a:rPr lang="nl-NL" dirty="0" err="1"/>
              <a:t>eBox</a:t>
            </a:r>
            <a:r>
              <a:rPr lang="nl-NL" dirty="0"/>
              <a:t> door de ondernemingen tegen uiterlijk 1 januari 2025</a:t>
            </a:r>
          </a:p>
          <a:p>
            <a:pPr lvl="1"/>
            <a:r>
              <a:rPr lang="nl-NL" dirty="0"/>
              <a:t>verplicht gebruik van </a:t>
            </a:r>
            <a:r>
              <a:rPr lang="nl-NL" dirty="0" err="1"/>
              <a:t>eBox</a:t>
            </a:r>
            <a:r>
              <a:rPr lang="nl-NL" dirty="0"/>
              <a:t> als communicatiekanaal </a:t>
            </a:r>
            <a:r>
              <a:rPr lang="nl-NL" dirty="0" err="1"/>
              <a:t>i.f.v</a:t>
            </a:r>
            <a:r>
              <a:rPr lang="nl-NL" dirty="0"/>
              <a:t>. volumetrie</a:t>
            </a:r>
          </a:p>
          <a:p>
            <a:pPr lvl="1"/>
            <a:r>
              <a:rPr lang="nl-NL" dirty="0"/>
              <a:t>bijkomende maatregelen om het lezen van berichten in </a:t>
            </a:r>
            <a:r>
              <a:rPr lang="nl-NL" dirty="0" err="1"/>
              <a:t>eBox</a:t>
            </a:r>
            <a:r>
              <a:rPr lang="nl-NL" dirty="0"/>
              <a:t> te vergroten</a:t>
            </a:r>
          </a:p>
          <a:p>
            <a:r>
              <a:rPr lang="nl-BE" dirty="0"/>
              <a:t>ontwikkeling zodat een </a:t>
            </a:r>
            <a:r>
              <a:rPr lang="nl-BE" dirty="0" err="1"/>
              <a:t>eBox</a:t>
            </a:r>
            <a:r>
              <a:rPr lang="nl-BE" dirty="0"/>
              <a:t>-bericht met een verzoek om een inhoud in een ander systeem te raadplegen, een link bevat waardoor rechtstreeks toegang wordt verleend tot die inhoud in het andere systeem, indien mogelijk zonder zich opnieuw te moeten aanmelden (door middel van single </a:t>
            </a:r>
            <a:r>
              <a:rPr lang="nl-BE" dirty="0" err="1"/>
              <a:t>sign</a:t>
            </a:r>
            <a:r>
              <a:rPr lang="nl-BE" dirty="0"/>
              <a:t> on (SSO))</a:t>
            </a:r>
            <a:endParaRPr lang="fr-FR" dirty="0">
              <a:highlight>
                <a:srgbClr val="FFFF00"/>
              </a:highlight>
            </a:endParaRPr>
          </a:p>
        </p:txBody>
      </p:sp>
    </p:spTree>
    <p:extLst>
      <p:ext uri="{BB962C8B-B14F-4D97-AF65-F5344CB8AC3E}">
        <p14:creationId xmlns:p14="http://schemas.microsoft.com/office/powerpoint/2010/main" val="13427828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Regionalisering</a:t>
            </a:r>
            <a:endParaRPr lang="en-US" dirty="0"/>
          </a:p>
        </p:txBody>
      </p:sp>
      <p:sp>
        <p:nvSpPr>
          <p:cNvPr id="3" name="Content Placeholder 2"/>
          <p:cNvSpPr>
            <a:spLocks noGrp="1"/>
          </p:cNvSpPr>
          <p:nvPr>
            <p:ph idx="1"/>
          </p:nvPr>
        </p:nvSpPr>
        <p:spPr/>
        <p:txBody>
          <a:bodyPr>
            <a:normAutofit/>
          </a:bodyPr>
          <a:lstStyle/>
          <a:p>
            <a:r>
              <a:rPr lang="nl-NL" dirty="0"/>
              <a:t>verdere operationele integratie in het KSZ-netwerk van regionale instellingen</a:t>
            </a:r>
          </a:p>
          <a:p>
            <a:r>
              <a:rPr lang="nl-NL" dirty="0"/>
              <a:t>voorbereiding en activering van gegevensstromen bij regionale instanties </a:t>
            </a:r>
          </a:p>
          <a:p>
            <a:r>
              <a:rPr lang="nl-NL" dirty="0"/>
              <a:t>continue opvolging van overheveling van bevoegdheden met impact op gegevensstromen en diensten </a:t>
            </a:r>
            <a:r>
              <a:rPr lang="nl-NL" dirty="0">
                <a:highlight>
                  <a:srgbClr val="FFFF00"/>
                </a:highlight>
              </a:rPr>
              <a:t> </a:t>
            </a:r>
          </a:p>
          <a:p>
            <a:r>
              <a:rPr lang="fr-FR" dirty="0" err="1"/>
              <a:t>projecten</a:t>
            </a:r>
            <a:r>
              <a:rPr lang="fr-FR" dirty="0"/>
              <a:t> 202</a:t>
            </a:r>
            <a:r>
              <a:rPr lang="en-BE" dirty="0"/>
              <a:t>5</a:t>
            </a:r>
            <a:r>
              <a:rPr lang="fr-FR" dirty="0"/>
              <a:t> </a:t>
            </a:r>
            <a:r>
              <a:rPr lang="fr-FR" dirty="0" err="1"/>
              <a:t>mbt</a:t>
            </a:r>
            <a:r>
              <a:rPr lang="fr-FR" dirty="0"/>
              <a:t> Brussels </a:t>
            </a:r>
            <a:r>
              <a:rPr lang="fr-FR" dirty="0" err="1"/>
              <a:t>Gewest</a:t>
            </a:r>
            <a:endParaRPr lang="fr-FR" dirty="0"/>
          </a:p>
          <a:p>
            <a:pPr lvl="1"/>
            <a:r>
              <a:rPr lang="nl-BE" dirty="0"/>
              <a:t>uitbreiding toegang pensioenkadaster met de details vakantiegeld voor </a:t>
            </a:r>
            <a:r>
              <a:rPr lang="nl-BE" dirty="0" err="1"/>
              <a:t>Hydralis</a:t>
            </a:r>
            <a:r>
              <a:rPr lang="nl-BE" dirty="0"/>
              <a:t>/</a:t>
            </a:r>
            <a:r>
              <a:rPr lang="nl-BE" dirty="0" err="1"/>
              <a:t>Vivaqua</a:t>
            </a:r>
            <a:r>
              <a:rPr lang="nl-BE" dirty="0"/>
              <a:t> en de stad Brussel</a:t>
            </a:r>
          </a:p>
          <a:p>
            <a:pPr lvl="1"/>
            <a:r>
              <a:rPr lang="nl-BE" dirty="0"/>
              <a:t>online aanvraag </a:t>
            </a:r>
            <a:r>
              <a:rPr lang="nl-BE" dirty="0" err="1"/>
              <a:t>PasPartoe</a:t>
            </a:r>
            <a:r>
              <a:rPr lang="nl-BE" dirty="0"/>
              <a:t> aan kansentarief (</a:t>
            </a:r>
            <a:r>
              <a:rPr lang="nl-BE" dirty="0" err="1"/>
              <a:t>Publiq</a:t>
            </a:r>
            <a:r>
              <a:rPr lang="nl-BE" dirty="0"/>
              <a:t> vzw)</a:t>
            </a:r>
          </a:p>
          <a:p>
            <a:pPr lvl="1"/>
            <a:r>
              <a:rPr lang="nl-BE" dirty="0"/>
              <a:t>toegang statuut handicap en kinderbijslaggegevens voor de toekenning van huurtoelagen en hun automatische verlenging (Brussel Huisvesting)</a:t>
            </a:r>
          </a:p>
          <a:p>
            <a:pPr lvl="1"/>
            <a:r>
              <a:rPr lang="nl-BE" dirty="0"/>
              <a:t>doorgave informatie arbeidsongeschiktheid (Brusselse Gewestelijke Huisvestingsmaatschappij en </a:t>
            </a:r>
            <a:r>
              <a:rPr lang="nl-BE" dirty="0" err="1"/>
              <a:t>OVM’s</a:t>
            </a:r>
            <a:r>
              <a:rPr lang="nl-BE" dirty="0"/>
              <a:t>)</a:t>
            </a:r>
          </a:p>
        </p:txBody>
      </p:sp>
    </p:spTree>
    <p:extLst>
      <p:ext uri="{BB962C8B-B14F-4D97-AF65-F5344CB8AC3E}">
        <p14:creationId xmlns:p14="http://schemas.microsoft.com/office/powerpoint/2010/main" val="26707013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Regionalisering</a:t>
            </a:r>
            <a:endParaRPr lang="en-US" dirty="0"/>
          </a:p>
        </p:txBody>
      </p:sp>
      <p:sp>
        <p:nvSpPr>
          <p:cNvPr id="3" name="Content Placeholder 2"/>
          <p:cNvSpPr>
            <a:spLocks noGrp="1"/>
          </p:cNvSpPr>
          <p:nvPr>
            <p:ph idx="1"/>
          </p:nvPr>
        </p:nvSpPr>
        <p:spPr/>
        <p:txBody>
          <a:bodyPr>
            <a:normAutofit fontScale="92500" lnSpcReduction="20000"/>
          </a:bodyPr>
          <a:lstStyle/>
          <a:p>
            <a:r>
              <a:rPr lang="fr-FR" dirty="0" err="1"/>
              <a:t>projecten</a:t>
            </a:r>
            <a:r>
              <a:rPr lang="fr-FR" dirty="0"/>
              <a:t> 202</a:t>
            </a:r>
            <a:r>
              <a:rPr lang="en-BE" dirty="0"/>
              <a:t>5</a:t>
            </a:r>
            <a:r>
              <a:rPr lang="fr-FR" dirty="0"/>
              <a:t> </a:t>
            </a:r>
            <a:r>
              <a:rPr lang="fr-FR" dirty="0" err="1"/>
              <a:t>mbt</a:t>
            </a:r>
            <a:r>
              <a:rPr lang="fr-FR" dirty="0"/>
              <a:t> </a:t>
            </a:r>
            <a:r>
              <a:rPr lang="fr-FR" dirty="0" err="1"/>
              <a:t>Vlaanderen</a:t>
            </a:r>
            <a:endParaRPr lang="fr-FR" dirty="0"/>
          </a:p>
          <a:p>
            <a:pPr lvl="1"/>
            <a:r>
              <a:rPr lang="nl-BE" dirty="0"/>
              <a:t>Departement Werk, Economie, Wetenschap, Innovatie en Sociale Economie (WEWIS) </a:t>
            </a:r>
            <a:endParaRPr lang="en-BE" dirty="0"/>
          </a:p>
          <a:p>
            <a:pPr lvl="2"/>
            <a:r>
              <a:rPr lang="nl-BE" dirty="0"/>
              <a:t>gegevensuitwisselingen met RSZ voor de uitvoering van de </a:t>
            </a:r>
            <a:r>
              <a:rPr lang="nl-BE" dirty="0" err="1"/>
              <a:t>sectorconventants</a:t>
            </a:r>
            <a:r>
              <a:rPr lang="nl-BE" dirty="0"/>
              <a:t> </a:t>
            </a:r>
          </a:p>
          <a:p>
            <a:pPr lvl="2"/>
            <a:r>
              <a:rPr lang="nl-BE" dirty="0"/>
              <a:t>toekenning subsidies, controle en rapportering in het kader van het Europees Sociaal Fonds plus</a:t>
            </a:r>
          </a:p>
          <a:p>
            <a:pPr lvl="1"/>
            <a:r>
              <a:rPr lang="nl-BE" dirty="0"/>
              <a:t>uitbreiding samenwerking met het Vlaams agentschap Landbouw en Zeevisserij Europees </a:t>
            </a:r>
          </a:p>
          <a:p>
            <a:pPr lvl="1"/>
            <a:r>
              <a:rPr lang="nl-BE" dirty="0"/>
              <a:t>automatische toekenning korting inschrijvingstarief deeltijds kunstonderwijs Vlaams Agentschap voor Onderwijsdiensten (</a:t>
            </a:r>
            <a:r>
              <a:rPr lang="nl-BE" dirty="0" err="1"/>
              <a:t>AgODI</a:t>
            </a:r>
            <a:r>
              <a:rPr lang="nl-BE" dirty="0"/>
              <a:t>)</a:t>
            </a:r>
          </a:p>
          <a:p>
            <a:pPr lvl="1"/>
            <a:r>
              <a:rPr lang="nl-BE" dirty="0"/>
              <a:t>toekenning bijkomende individuele en collectieve financiële voordelen aan personen met een handicap onder het Vlaams overheidspersoneel door de sociale dienst vzw Agentschap Overheidspersoneel (</a:t>
            </a:r>
            <a:r>
              <a:rPr lang="nl-BE" dirty="0" err="1"/>
              <a:t>AgO</a:t>
            </a:r>
            <a:r>
              <a:rPr lang="nl-BE" dirty="0"/>
              <a:t>)</a:t>
            </a:r>
          </a:p>
          <a:p>
            <a:pPr lvl="1"/>
            <a:r>
              <a:rPr lang="nl-BE" dirty="0"/>
              <a:t>technische migratie automatische toekenning korting onroerende voorheffing Vlaams gewest voor kinderen met handicap (Vlaamse belastingdienst)</a:t>
            </a:r>
          </a:p>
          <a:p>
            <a:pPr lvl="1"/>
            <a:r>
              <a:rPr lang="nl-BE" dirty="0"/>
              <a:t>en andere projecten samen met Toerisme Vlaanderen (‘Iedereen verdient vakantie’ 18+), Vlaamse sociale bescherming (VSB), Wonen in Vlaanderen, Opgroeien, VLABEL, agentschap Justitie en Handhaving, ...</a:t>
            </a:r>
            <a:endParaRPr lang="en-BE" dirty="0"/>
          </a:p>
          <a:p>
            <a:pPr lvl="1"/>
            <a:endParaRPr lang="nl-BE" dirty="0"/>
          </a:p>
          <a:p>
            <a:r>
              <a:rPr lang="fr-FR" dirty="0" err="1"/>
              <a:t>projecten</a:t>
            </a:r>
            <a:r>
              <a:rPr lang="fr-FR" dirty="0"/>
              <a:t>  202</a:t>
            </a:r>
            <a:r>
              <a:rPr lang="en-BE" dirty="0"/>
              <a:t>5</a:t>
            </a:r>
            <a:r>
              <a:rPr lang="fr-FR" dirty="0"/>
              <a:t> </a:t>
            </a:r>
            <a:r>
              <a:rPr lang="fr-FR" dirty="0" err="1"/>
              <a:t>mbt</a:t>
            </a:r>
            <a:r>
              <a:rPr lang="fr-FR" dirty="0"/>
              <a:t> Waals </a:t>
            </a:r>
            <a:r>
              <a:rPr lang="fr-FR" dirty="0" err="1"/>
              <a:t>Gewest</a:t>
            </a:r>
            <a:endParaRPr lang="fr-FR" dirty="0"/>
          </a:p>
          <a:p>
            <a:pPr lvl="1"/>
            <a:r>
              <a:rPr lang="fr-FR" dirty="0"/>
              <a:t>exposition du service e-</a:t>
            </a:r>
            <a:r>
              <a:rPr lang="fr-FR" dirty="0" err="1"/>
              <a:t>Deduction</a:t>
            </a:r>
            <a:r>
              <a:rPr lang="fr-FR" dirty="0"/>
              <a:t> </a:t>
            </a:r>
          </a:p>
          <a:p>
            <a:pPr lvl="1"/>
            <a:r>
              <a:rPr lang="fr-FR" dirty="0"/>
              <a:t>collaboration avec le SPF Emploi dans le cadre de la nouvelle PAC 2023-2027 (conditionnalité sociale)</a:t>
            </a:r>
          </a:p>
          <a:p>
            <a:pPr lvl="1"/>
            <a:r>
              <a:rPr lang="fr-FR" dirty="0"/>
              <a:t>poursuite connexion de nouveaux partenaires aux services déjà rendus accessibles par la BCED </a:t>
            </a:r>
          </a:p>
        </p:txBody>
      </p:sp>
    </p:spTree>
    <p:extLst>
      <p:ext uri="{BB962C8B-B14F-4D97-AF65-F5344CB8AC3E}">
        <p14:creationId xmlns:p14="http://schemas.microsoft.com/office/powerpoint/2010/main" val="384133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1964991"/>
            <a:ext cx="9369979" cy="3049081"/>
            <a:chOff x="-1" y="1624519"/>
            <a:chExt cx="9369979" cy="3049081"/>
          </a:xfrm>
        </p:grpSpPr>
        <p:sp>
          <p:nvSpPr>
            <p:cNvPr id="3" name="Round Same Side Corner Rectangle 2"/>
            <p:cNvSpPr/>
            <p:nvPr/>
          </p:nvSpPr>
          <p:spPr>
            <a:xfrm rot="5400000">
              <a:off x="3160448" y="-1535930"/>
              <a:ext cx="3049081" cy="9369979"/>
            </a:xfrm>
            <a:prstGeom prst="round2SameRect">
              <a:avLst/>
            </a:prstGeom>
            <a:solidFill>
              <a:srgbClr val="E25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24081" y="2721114"/>
              <a:ext cx="6856357" cy="707886"/>
            </a:xfrm>
            <a:prstGeom prst="rect">
              <a:avLst/>
            </a:prstGeom>
            <a:noFill/>
            <a:ln>
              <a:noFill/>
            </a:ln>
          </p:spPr>
          <p:txBody>
            <a:bodyPr wrap="square" rtlCol="0">
              <a:spAutoFit/>
            </a:bodyPr>
            <a:lstStyle/>
            <a:p>
              <a:pPr lvl="0" algn="ctr"/>
              <a:r>
                <a:rPr lang="fr-BE" altLang="en-US" sz="4000" b="1" dirty="0">
                  <a:solidFill>
                    <a:prstClr val="white"/>
                  </a:solidFill>
                  <a:latin typeface="Microsoft JhengHei Light" panose="020B0304030504040204" pitchFamily="34" charset="-120"/>
                  <a:ea typeface="Microsoft JhengHei Light" panose="020B0304030504040204" pitchFamily="34" charset="-120"/>
                </a:rPr>
                <a:t>2. </a:t>
              </a:r>
              <a:r>
                <a:rPr lang="fr-BE" altLang="en-US" sz="4000" b="1" dirty="0" err="1">
                  <a:solidFill>
                    <a:prstClr val="white"/>
                  </a:solidFill>
                  <a:latin typeface="Microsoft JhengHei Light" panose="020B0304030504040204" pitchFamily="34" charset="-120"/>
                  <a:ea typeface="Microsoft JhengHei Light" panose="020B0304030504040204" pitchFamily="34" charset="-120"/>
                </a:rPr>
                <a:t>Kruispuntbankmodel</a:t>
              </a:r>
              <a:endParaRPr lang="fr-BE" altLang="en-US" sz="4000" b="1" dirty="0">
                <a:solidFill>
                  <a:prstClr val="white"/>
                </a:solidFill>
                <a:latin typeface="Microsoft JhengHei Light" panose="020B0304030504040204" pitchFamily="34" charset="-120"/>
                <a:ea typeface="Microsoft JhengHei Light" panose="020B0304030504040204" pitchFamily="34" charset="-120"/>
              </a:endParaRPr>
            </a:p>
          </p:txBody>
        </p:sp>
      </p:grpSp>
    </p:spTree>
    <p:extLst>
      <p:ext uri="{BB962C8B-B14F-4D97-AF65-F5344CB8AC3E}">
        <p14:creationId xmlns:p14="http://schemas.microsoft.com/office/powerpoint/2010/main" val="27226137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OCMW’s </a:t>
            </a:r>
            <a:endParaRPr lang="en-US" strike="sngStrike" dirty="0"/>
          </a:p>
        </p:txBody>
      </p:sp>
      <p:sp>
        <p:nvSpPr>
          <p:cNvPr id="3" name="Content Placeholder 2"/>
          <p:cNvSpPr>
            <a:spLocks noGrp="1"/>
          </p:cNvSpPr>
          <p:nvPr>
            <p:ph idx="1"/>
          </p:nvPr>
        </p:nvSpPr>
        <p:spPr/>
        <p:txBody>
          <a:bodyPr>
            <a:normAutofit/>
          </a:bodyPr>
          <a:lstStyle/>
          <a:p>
            <a:r>
              <a:rPr lang="nl-NL" sz="1900" dirty="0"/>
              <a:t>OCMW online</a:t>
            </a:r>
          </a:p>
          <a:p>
            <a:pPr lvl="1"/>
            <a:r>
              <a:rPr lang="nl-NL" sz="1700" dirty="0"/>
              <a:t>voortaan ook elektronische steunaanvraag bij een OCMW mogelijk i.p.v. fysieke aanmelding</a:t>
            </a:r>
          </a:p>
          <a:p>
            <a:pPr lvl="1"/>
            <a:r>
              <a:rPr lang="nl-NL" sz="1700" dirty="0"/>
              <a:t>laagdrempelig en vermindert non take-up van rechten</a:t>
            </a:r>
          </a:p>
          <a:p>
            <a:pPr lvl="1"/>
            <a:r>
              <a:rPr lang="nl-NL" sz="1700" dirty="0"/>
              <a:t>aanvraagformulier zal beschikbaar worden gesteld op portaal van de sociale zekerheid met voorinvulling na authenticatie van de identiteit</a:t>
            </a:r>
          </a:p>
          <a:p>
            <a:pPr lvl="1"/>
            <a:r>
              <a:rPr lang="nl-NL" sz="1700" dirty="0"/>
              <a:t>integratie in softwarepakketten van </a:t>
            </a:r>
            <a:r>
              <a:rPr lang="nl-NL" sz="1700" dirty="0" err="1"/>
              <a:t>OCMW’s</a:t>
            </a:r>
            <a:r>
              <a:rPr lang="nl-NL" sz="1700" dirty="0"/>
              <a:t> voor de verwerking van de aanvragen</a:t>
            </a:r>
          </a:p>
          <a:p>
            <a:pPr lvl="1"/>
            <a:r>
              <a:rPr lang="nl-NL" sz="1700" dirty="0"/>
              <a:t>gebruik van </a:t>
            </a:r>
            <a:r>
              <a:rPr lang="nl-NL" sz="1700" dirty="0" err="1"/>
              <a:t>eBox</a:t>
            </a:r>
            <a:r>
              <a:rPr lang="nl-NL" sz="1700" dirty="0"/>
              <a:t> voor communicatie met aanvrager</a:t>
            </a:r>
          </a:p>
          <a:p>
            <a:r>
              <a:rPr lang="nl-NL" sz="1900" dirty="0" err="1"/>
              <a:t>PrimaVera</a:t>
            </a:r>
            <a:endParaRPr lang="nl-NL" sz="1900" dirty="0"/>
          </a:p>
          <a:p>
            <a:pPr lvl="1"/>
            <a:r>
              <a:rPr lang="nl-NL" sz="1700" dirty="0"/>
              <a:t>beroep op intelligente berekeningstool om op basis van de bestaansmiddelen van de aanvrager het recht op leefloon en het bedrag te simuleren</a:t>
            </a:r>
            <a:endParaRPr lang="nl-NL" sz="1300" dirty="0"/>
          </a:p>
          <a:p>
            <a:r>
              <a:rPr lang="nl-NL" sz="1900" dirty="0"/>
              <a:t>toegang tot de diensten van de </a:t>
            </a:r>
            <a:r>
              <a:rPr lang="nl-NL" sz="1900" dirty="0" err="1"/>
              <a:t>OCMW’s</a:t>
            </a:r>
            <a:r>
              <a:rPr lang="nl-NL" sz="1900" dirty="0"/>
              <a:t> voor welzijnsverengingen</a:t>
            </a:r>
          </a:p>
        </p:txBody>
      </p:sp>
    </p:spTree>
    <p:extLst>
      <p:ext uri="{BB962C8B-B14F-4D97-AF65-F5344CB8AC3E}">
        <p14:creationId xmlns:p14="http://schemas.microsoft.com/office/powerpoint/2010/main" val="26366714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p:spPr>
        <p:txBody>
          <a:bodyPr/>
          <a:lstStyle/>
          <a:p>
            <a:r>
              <a:rPr lang="fr-BE" altLang="en-US" dirty="0" err="1"/>
              <a:t>Fraudebestrijding</a:t>
            </a:r>
            <a:endParaRPr lang="en-US" altLang="en-US" dirty="0"/>
          </a:p>
        </p:txBody>
      </p:sp>
      <p:sp>
        <p:nvSpPr>
          <p:cNvPr id="22531" name="Content Placeholder 2"/>
          <p:cNvSpPr>
            <a:spLocks noGrp="1"/>
          </p:cNvSpPr>
          <p:nvPr>
            <p:ph idx="1"/>
          </p:nvPr>
        </p:nvSpPr>
        <p:spPr/>
        <p:txBody>
          <a:bodyPr>
            <a:normAutofit/>
          </a:bodyPr>
          <a:lstStyle/>
          <a:p>
            <a:r>
              <a:rPr lang="en-US" dirty="0" err="1"/>
              <a:t>actieve</a:t>
            </a:r>
            <a:r>
              <a:rPr lang="en-US" dirty="0"/>
              <a:t> </a:t>
            </a:r>
            <a:r>
              <a:rPr lang="en-US" dirty="0" err="1"/>
              <a:t>deelname</a:t>
            </a:r>
            <a:r>
              <a:rPr lang="en-US" dirty="0"/>
              <a:t> </a:t>
            </a:r>
            <a:r>
              <a:rPr lang="en-US" dirty="0" err="1"/>
              <a:t>aan</a:t>
            </a:r>
            <a:r>
              <a:rPr lang="en-US" dirty="0"/>
              <a:t> het College </a:t>
            </a:r>
            <a:r>
              <a:rPr lang="en-US" dirty="0" err="1"/>
              <a:t>voor</a:t>
            </a:r>
            <a:r>
              <a:rPr lang="en-US" dirty="0"/>
              <a:t> de </a:t>
            </a:r>
            <a:r>
              <a:rPr lang="en-US" dirty="0" err="1"/>
              <a:t>strijd</a:t>
            </a:r>
            <a:r>
              <a:rPr lang="en-US" dirty="0"/>
              <a:t> </a:t>
            </a:r>
            <a:r>
              <a:rPr lang="en-US" dirty="0" err="1"/>
              <a:t>tegen</a:t>
            </a:r>
            <a:r>
              <a:rPr lang="en-US" dirty="0"/>
              <a:t> </a:t>
            </a:r>
            <a:r>
              <a:rPr lang="en-US" dirty="0" err="1"/>
              <a:t>fiscale</a:t>
            </a:r>
            <a:r>
              <a:rPr lang="en-US" dirty="0"/>
              <a:t> </a:t>
            </a:r>
            <a:r>
              <a:rPr lang="en-US" dirty="0" err="1"/>
              <a:t>en</a:t>
            </a:r>
            <a:r>
              <a:rPr lang="en-US" dirty="0"/>
              <a:t> </a:t>
            </a:r>
            <a:r>
              <a:rPr lang="en-US" dirty="0" err="1"/>
              <a:t>sociale</a:t>
            </a:r>
            <a:r>
              <a:rPr lang="en-US" dirty="0"/>
              <a:t> </a:t>
            </a:r>
            <a:r>
              <a:rPr lang="en-US" dirty="0" err="1"/>
              <a:t>fraude</a:t>
            </a:r>
            <a:endParaRPr lang="en-US" dirty="0"/>
          </a:p>
          <a:p>
            <a:r>
              <a:rPr lang="nl-BE" dirty="0"/>
              <a:t>&gt; 120 gestructureerde gegevensstromen ontwikkeld die datamatching of datamining mogelijk maken, bv. detectie van cumul van werkloosheidsuitkeringen met loon of cumul van ziekte-uitkeringen met pensioen</a:t>
            </a:r>
          </a:p>
          <a:p>
            <a:r>
              <a:rPr lang="nl-NL" dirty="0"/>
              <a:t>doorgave in netwerk van indicator dat een BIS-nr. gecreëerd is op basis van frauduleuze documenten</a:t>
            </a:r>
            <a:r>
              <a:rPr lang="fr-FR" dirty="0"/>
              <a:t> </a:t>
            </a:r>
          </a:p>
          <a:p>
            <a:pPr lvl="1"/>
            <a:r>
              <a:rPr lang="nl-NL" dirty="0"/>
              <a:t>samenwerking </a:t>
            </a:r>
            <a:r>
              <a:rPr lang="nl-NL" dirty="0" err="1"/>
              <a:t>Sigedis</a:t>
            </a:r>
            <a:r>
              <a:rPr lang="nl-NL" dirty="0"/>
              <a:t> – politiediensten</a:t>
            </a:r>
          </a:p>
          <a:p>
            <a:pPr lvl="1"/>
            <a:r>
              <a:rPr lang="nl-NL" dirty="0"/>
              <a:t>vermijdt onrechtmatige toekenning van rechten bij instellingen van sociale zekerheid</a:t>
            </a:r>
          </a:p>
          <a:p>
            <a:pPr lvl="1"/>
            <a:r>
              <a:rPr lang="nl-NL" dirty="0"/>
              <a:t>vermijdt duplicatie van onderzoeken naar identiteitsfraude</a:t>
            </a:r>
          </a:p>
          <a:p>
            <a:r>
              <a:rPr lang="nl-NL" dirty="0"/>
              <a:t>verdere uitbouw van </a:t>
            </a:r>
            <a:r>
              <a:rPr lang="nl-NL" dirty="0" err="1"/>
              <a:t>ePV</a:t>
            </a:r>
            <a:r>
              <a:rPr lang="nl-NL" dirty="0"/>
              <a:t> – </a:t>
            </a:r>
            <a:r>
              <a:rPr lang="nl-NL" dirty="0" err="1"/>
              <a:t>eDossier</a:t>
            </a:r>
            <a:r>
              <a:rPr lang="nl-NL" dirty="0"/>
              <a:t> – </a:t>
            </a:r>
            <a:r>
              <a:rPr lang="nl-NL" dirty="0" err="1"/>
              <a:t>Dolsis</a:t>
            </a:r>
            <a:r>
              <a:rPr lang="nl-NL" dirty="0"/>
              <a:t> – My Digital Assistant  (</a:t>
            </a:r>
            <a:r>
              <a:rPr lang="nl-NL" dirty="0" err="1"/>
              <a:t>MyDIA</a:t>
            </a:r>
            <a:r>
              <a:rPr lang="nl-NL" dirty="0"/>
              <a:t>)</a:t>
            </a:r>
          </a:p>
        </p:txBody>
      </p:sp>
    </p:spTree>
    <p:extLst>
      <p:ext uri="{BB962C8B-B14F-4D97-AF65-F5344CB8AC3E}">
        <p14:creationId xmlns:p14="http://schemas.microsoft.com/office/powerpoint/2010/main" val="21922325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Fraudebestrijding</a:t>
            </a:r>
            <a:endParaRPr lang="en-US" dirty="0"/>
          </a:p>
        </p:txBody>
      </p:sp>
      <p:sp>
        <p:nvSpPr>
          <p:cNvPr id="3" name="Content Placeholder 2"/>
          <p:cNvSpPr>
            <a:spLocks noGrp="1"/>
          </p:cNvSpPr>
          <p:nvPr>
            <p:ph idx="1"/>
          </p:nvPr>
        </p:nvSpPr>
        <p:spPr/>
        <p:txBody>
          <a:bodyPr>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Dolsis</a:t>
            </a:r>
            <a:endParaRPr kumimoji="0" lang="nl-BE"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ontsluiting van meerdere gegevensbronnen via unieke </a:t>
            </a: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webinterface</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40000" marR="0" lvl="1" indent="-1800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aanvankelijk ontwikkeld voor klassieke inspectiediensten en intussen meer dan 90 gebruikende instellingen</a:t>
            </a:r>
          </a:p>
          <a:p>
            <a:r>
              <a:rPr lang="nl-BE" dirty="0" err="1"/>
              <a:t>MyDIA</a:t>
            </a:r>
            <a:r>
              <a:rPr lang="nl-BE" dirty="0"/>
              <a:t> </a:t>
            </a:r>
          </a:p>
          <a:p>
            <a:pPr lvl="1"/>
            <a:r>
              <a:rPr lang="nl-BE" dirty="0"/>
              <a:t>voor de verbetering van de samenwerking tussen de inspectiediensten in de strijd tegen de sociale fraude </a:t>
            </a:r>
          </a:p>
          <a:p>
            <a:pPr lvl="1"/>
            <a:r>
              <a:rPr lang="nl-BE" dirty="0"/>
              <a:t>mobiele applicatie voor de inspectiediensten van de RSZ, RVA, FOD WASO, RIZIV en RSVZ tot het raadplegen van identificatiegegevens bij diverse gegevensbronnen </a:t>
            </a:r>
          </a:p>
          <a:p>
            <a:r>
              <a:rPr lang="nl-BE" dirty="0"/>
              <a:t>Single Permit (gecombineerde vergunning)</a:t>
            </a:r>
          </a:p>
          <a:p>
            <a:pPr lvl="1"/>
            <a:r>
              <a:rPr lang="nl-BE" dirty="0"/>
              <a:t>tijdelijke tewerkstelling in België van niet EU-onderdanen</a:t>
            </a:r>
          </a:p>
          <a:p>
            <a:pPr lvl="1"/>
            <a:r>
              <a:rPr lang="nl-BE" dirty="0"/>
              <a:t>verblijfsvergunning (federale bevoegdheid) en arbeidskaart (gewestelijke bevoegdheid)</a:t>
            </a:r>
          </a:p>
          <a:p>
            <a:pPr lvl="1"/>
            <a:r>
              <a:rPr lang="nl-BE" dirty="0"/>
              <a:t>het Single Permit-platform schermt die complexiteit af voor de gebruiker (Belgische en buitenlandse werkgever) bij de aanvraag </a:t>
            </a:r>
          </a:p>
          <a:p>
            <a:pPr lvl="1"/>
            <a:r>
              <a:rPr lang="nl-BE" dirty="0"/>
              <a:t>gebruik van de </a:t>
            </a:r>
            <a:r>
              <a:rPr lang="nl-BE" dirty="0" err="1"/>
              <a:t>belgianIDpro</a:t>
            </a:r>
            <a:r>
              <a:rPr lang="nl-BE" dirty="0"/>
              <a:t>-applicatie die een beroep doet op de diensten van de KSZ-registers tot correcte identificatie van de  buitenlandse werkkracht</a:t>
            </a:r>
          </a:p>
          <a:p>
            <a:endParaRPr lang="en-US" dirty="0"/>
          </a:p>
        </p:txBody>
      </p:sp>
    </p:spTree>
    <p:extLst>
      <p:ext uri="{BB962C8B-B14F-4D97-AF65-F5344CB8AC3E}">
        <p14:creationId xmlns:p14="http://schemas.microsoft.com/office/powerpoint/2010/main" val="17561765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isi</a:t>
            </a:r>
            <a:r>
              <a:rPr lang="fr-BE" dirty="0"/>
              <a:t>+-</a:t>
            </a:r>
            <a:r>
              <a:rPr lang="fr-BE" dirty="0" err="1"/>
              <a:t>kaart</a:t>
            </a:r>
            <a:endParaRPr lang="en-US" dirty="0"/>
          </a:p>
        </p:txBody>
      </p:sp>
      <p:sp>
        <p:nvSpPr>
          <p:cNvPr id="3" name="Content Placeholder 2"/>
          <p:cNvSpPr>
            <a:spLocks noGrp="1"/>
          </p:cNvSpPr>
          <p:nvPr>
            <p:ph idx="1"/>
          </p:nvPr>
        </p:nvSpPr>
        <p:spPr/>
        <p:txBody>
          <a:bodyPr>
            <a:normAutofit/>
          </a:bodyPr>
          <a:lstStyle/>
          <a:p>
            <a:r>
              <a:rPr lang="nl-BE" dirty="0"/>
              <a:t>systeem voor</a:t>
            </a:r>
          </a:p>
          <a:p>
            <a:pPr lvl="1"/>
            <a:r>
              <a:rPr lang="nl-BE" dirty="0"/>
              <a:t>de beveiligde online raadpleging in real time via </a:t>
            </a:r>
            <a:r>
              <a:rPr lang="nl-BE" dirty="0" err="1"/>
              <a:t>MyCareNet</a:t>
            </a:r>
            <a:r>
              <a:rPr lang="nl-BE" dirty="0"/>
              <a:t> van de administratieve gegevens die door de verzekeringsinstellingen worden beheerd</a:t>
            </a:r>
          </a:p>
          <a:p>
            <a:pPr lvl="1"/>
            <a:r>
              <a:rPr lang="nl-BE" dirty="0"/>
              <a:t>de identificatie van de sociale verzekerden aan de hand van het INSZ dat  beschikbaar is op </a:t>
            </a:r>
            <a:r>
              <a:rPr lang="fr-FR" dirty="0"/>
              <a:t>de </a:t>
            </a:r>
            <a:r>
              <a:rPr lang="fr-FR" dirty="0" err="1"/>
              <a:t>elektronische</a:t>
            </a:r>
            <a:r>
              <a:rPr lang="fr-FR" dirty="0"/>
              <a:t> </a:t>
            </a:r>
            <a:r>
              <a:rPr lang="fr-FR" dirty="0" err="1"/>
              <a:t>identiteitsbewijzen</a:t>
            </a:r>
            <a:r>
              <a:rPr lang="fr-FR" dirty="0"/>
              <a:t> </a:t>
            </a:r>
            <a:r>
              <a:rPr lang="nl-BE" dirty="0"/>
              <a:t>en op de residuaire </a:t>
            </a:r>
            <a:r>
              <a:rPr lang="nl-BE" dirty="0" err="1"/>
              <a:t>isi</a:t>
            </a:r>
            <a:r>
              <a:rPr lang="nl-BE" baseline="30000" dirty="0"/>
              <a:t>+</a:t>
            </a:r>
            <a:r>
              <a:rPr lang="nl-BE" dirty="0"/>
              <a:t>-kaart</a:t>
            </a:r>
            <a:endParaRPr lang="fr-FR" dirty="0"/>
          </a:p>
          <a:p>
            <a:r>
              <a:rPr lang="nl-BE" dirty="0"/>
              <a:t>de </a:t>
            </a:r>
            <a:r>
              <a:rPr lang="nl-BE" dirty="0" err="1"/>
              <a:t>isi</a:t>
            </a:r>
            <a:r>
              <a:rPr lang="nl-BE" baseline="30000" dirty="0"/>
              <a:t>+</a:t>
            </a:r>
            <a:r>
              <a:rPr lang="nl-BE" dirty="0"/>
              <a:t>-kaart wordt geleidelijk uitgereikt</a:t>
            </a:r>
          </a:p>
          <a:p>
            <a:pPr lvl="1"/>
            <a:r>
              <a:rPr lang="nl-BE" dirty="0"/>
              <a:t>aan de personen die niet over een elektronisch identiteitsbewijs kunnen beschikken, maar die wel beschikken over een sociale dekking om in België gezondheidszorg te ontvangen, voornamelijk </a:t>
            </a:r>
          </a:p>
          <a:p>
            <a:pPr lvl="2"/>
            <a:r>
              <a:rPr lang="nl-BE" dirty="0"/>
              <a:t>aan grensarbeiders die in het buitenland wonen en in België werken</a:t>
            </a:r>
          </a:p>
          <a:p>
            <a:pPr lvl="2"/>
            <a:r>
              <a:rPr lang="nl-BE" dirty="0"/>
              <a:t>aan gepensioneerden met een buitenlandse nationaliteit die naar het buitenland vertrokken zijn na in België te hebben gewerkt en tot het Belgische </a:t>
            </a:r>
            <a:r>
              <a:rPr lang="nl-BE" dirty="0" err="1"/>
              <a:t>socialezekerheidssysteem</a:t>
            </a:r>
            <a:r>
              <a:rPr lang="nl-BE" dirty="0"/>
              <a:t> te hebben bijgedragen</a:t>
            </a:r>
          </a:p>
          <a:p>
            <a:pPr lvl="1">
              <a:spcBef>
                <a:spcPts val="1000"/>
              </a:spcBef>
            </a:pPr>
            <a:r>
              <a:rPr lang="nl-BE" dirty="0"/>
              <a:t>aan alle kinderen &lt; 12 jaar </a:t>
            </a:r>
            <a:endParaRPr lang="nl-NL" sz="2000" dirty="0"/>
          </a:p>
          <a:p>
            <a:r>
              <a:rPr lang="fr-FR" dirty="0"/>
              <a:t>&gt; 2,</a:t>
            </a:r>
            <a:r>
              <a:rPr lang="en-BE" dirty="0"/>
              <a:t>9</a:t>
            </a:r>
            <a:r>
              <a:rPr lang="fr-FR" dirty="0"/>
              <a:t> </a:t>
            </a:r>
            <a:r>
              <a:rPr lang="fr-FR" dirty="0" err="1"/>
              <a:t>miljoen</a:t>
            </a:r>
            <a:r>
              <a:rPr lang="fr-FR" dirty="0"/>
              <a:t> isi+-</a:t>
            </a:r>
            <a:r>
              <a:rPr lang="fr-FR" dirty="0" err="1"/>
              <a:t>kaarten</a:t>
            </a:r>
            <a:r>
              <a:rPr lang="fr-FR" dirty="0"/>
              <a:t> </a:t>
            </a:r>
            <a:r>
              <a:rPr lang="fr-FR" dirty="0" err="1"/>
              <a:t>werden</a:t>
            </a:r>
            <a:r>
              <a:rPr lang="fr-FR" dirty="0"/>
              <a:t> </a:t>
            </a:r>
            <a:r>
              <a:rPr lang="fr-FR" dirty="0" err="1"/>
              <a:t>aangemaakt</a:t>
            </a:r>
            <a:r>
              <a:rPr lang="fr-FR" dirty="0"/>
              <a:t> (</a:t>
            </a:r>
            <a:r>
              <a:rPr lang="fr-FR" dirty="0" err="1"/>
              <a:t>waarvan</a:t>
            </a:r>
            <a:r>
              <a:rPr lang="fr-FR" dirty="0"/>
              <a:t> 1</a:t>
            </a:r>
            <a:r>
              <a:rPr lang="en-BE" dirty="0"/>
              <a:t>33</a:t>
            </a:r>
            <a:r>
              <a:rPr lang="fr-FR" dirty="0"/>
              <a:t>.</a:t>
            </a:r>
            <a:r>
              <a:rPr lang="en-BE" dirty="0"/>
              <a:t>825</a:t>
            </a:r>
            <a:r>
              <a:rPr lang="fr-FR" dirty="0"/>
              <a:t> in 202</a:t>
            </a:r>
            <a:r>
              <a:rPr lang="en-BE" dirty="0"/>
              <a:t>4</a:t>
            </a:r>
            <a:r>
              <a:rPr lang="fr-FR" dirty="0"/>
              <a:t>) </a:t>
            </a:r>
          </a:p>
        </p:txBody>
      </p:sp>
    </p:spTree>
    <p:extLst>
      <p:ext uri="{BB962C8B-B14F-4D97-AF65-F5344CB8AC3E}">
        <p14:creationId xmlns:p14="http://schemas.microsoft.com/office/powerpoint/2010/main" val="1943003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Fysieke</a:t>
            </a:r>
            <a:r>
              <a:rPr lang="fr-BE" dirty="0"/>
              <a:t> isi+-</a:t>
            </a:r>
            <a:r>
              <a:rPr lang="fr-BE" dirty="0" err="1"/>
              <a:t>kaart</a:t>
            </a:r>
            <a:endParaRPr lang="en-US" baseline="30000" dirty="0"/>
          </a:p>
        </p:txBody>
      </p:sp>
      <p:sp>
        <p:nvSpPr>
          <p:cNvPr id="9" name="Content Placeholder 8">
            <a:extLst>
              <a:ext uri="{FF2B5EF4-FFF2-40B4-BE49-F238E27FC236}">
                <a16:creationId xmlns:a16="http://schemas.microsoft.com/office/drawing/2014/main" id="{617E034C-FAB2-45A9-8EF6-946D8E0465C4}"/>
              </a:ext>
            </a:extLst>
          </p:cNvPr>
          <p:cNvSpPr>
            <a:spLocks noGrp="1"/>
          </p:cNvSpPr>
          <p:nvPr>
            <p:ph idx="1"/>
          </p:nvPr>
        </p:nvSpPr>
        <p:spPr/>
        <p:txBody>
          <a:bodyPr/>
          <a:lstStyle/>
          <a:p>
            <a:r>
              <a:rPr lang="nl-BE" dirty="0"/>
              <a:t>fysieke kaart (polycarbonaat) die moeilijk kan worden nagemaakt</a:t>
            </a:r>
          </a:p>
          <a:p>
            <a:r>
              <a:rPr lang="nl-BE" dirty="0"/>
              <a:t>12 jaar geldig</a:t>
            </a:r>
          </a:p>
          <a:p>
            <a:r>
              <a:rPr lang="nl-BE" dirty="0"/>
              <a:t>in de meeste gevallen aangemaakt bij de geboorte</a:t>
            </a:r>
            <a:r>
              <a:rPr lang="en-BE" dirty="0"/>
              <a:t> </a:t>
            </a:r>
            <a:r>
              <a:rPr lang="nl-BE" dirty="0"/>
              <a:t>maar sinds juni 2025 </a:t>
            </a:r>
            <a:endParaRPr lang="en-BE" dirty="0"/>
          </a:p>
          <a:p>
            <a:pPr lvl="1"/>
            <a:r>
              <a:rPr lang="nl-BE" dirty="0"/>
              <a:t>wordt de kaart niet meer systematisch fysiek uitgegeven en vervangen door de digitale kaart, die  de norm wordt</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261" y="4057656"/>
            <a:ext cx="3341307" cy="21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2DABBF1E-D70E-4802-8D11-6D4697529D9C}"/>
              </a:ext>
            </a:extLst>
          </p:cNvPr>
          <p:cNvGrpSpPr/>
          <p:nvPr/>
        </p:nvGrpSpPr>
        <p:grpSpPr>
          <a:xfrm>
            <a:off x="5640468" y="3582224"/>
            <a:ext cx="5388385" cy="2538829"/>
            <a:chOff x="5640468" y="837307"/>
            <a:chExt cx="5388385" cy="2538829"/>
          </a:xfrm>
        </p:grpSpPr>
        <p:grpSp>
          <p:nvGrpSpPr>
            <p:cNvPr id="14" name="Group 5">
              <a:extLst>
                <a:ext uri="{FF2B5EF4-FFF2-40B4-BE49-F238E27FC236}">
                  <a16:creationId xmlns:a16="http://schemas.microsoft.com/office/drawing/2014/main" id="{8746A2C2-8197-4EAA-B008-113422EFF5E9}"/>
                </a:ext>
              </a:extLst>
            </p:cNvPr>
            <p:cNvGrpSpPr/>
            <p:nvPr/>
          </p:nvGrpSpPr>
          <p:grpSpPr>
            <a:xfrm>
              <a:off x="5640468" y="837307"/>
              <a:ext cx="4080002" cy="2538829"/>
              <a:chOff x="1641575" y="1628775"/>
              <a:chExt cx="7200800" cy="4525963"/>
            </a:xfrm>
          </p:grpSpPr>
          <p:pic>
            <p:nvPicPr>
              <p:cNvPr id="15" name="Content Placeholder 4">
                <a:extLst>
                  <a:ext uri="{FF2B5EF4-FFF2-40B4-BE49-F238E27FC236}">
                    <a16:creationId xmlns:a16="http://schemas.microsoft.com/office/drawing/2014/main" id="{A27DD3EB-A633-4392-8A45-1636E2ED81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188" y="1628775"/>
                <a:ext cx="6453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a:extLst>
                  <a:ext uri="{FF2B5EF4-FFF2-40B4-BE49-F238E27FC236}">
                    <a16:creationId xmlns:a16="http://schemas.microsoft.com/office/drawing/2014/main" id="{0132E86A-1362-45D2-A158-DD4AEB96D3B3}"/>
                  </a:ext>
                </a:extLst>
              </p:cNvPr>
              <p:cNvSpPr txBox="1">
                <a:spLocks noChangeArrowheads="1"/>
              </p:cNvSpPr>
              <p:nvPr/>
            </p:nvSpPr>
            <p:spPr bwMode="auto">
              <a:xfrm>
                <a:off x="1641575" y="1936091"/>
                <a:ext cx="2100232" cy="3346901"/>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BE" altLang="en-US" sz="1800" b="1" dirty="0"/>
              </a:p>
              <a:p>
                <a:pPr>
                  <a:spcBef>
                    <a:spcPct val="0"/>
                  </a:spcBef>
                  <a:buFontTx/>
                  <a:buNone/>
                </a:pPr>
                <a:r>
                  <a:rPr lang="nl-BE" sz="1000" b="1" dirty="0">
                    <a:solidFill>
                      <a:srgbClr val="000000"/>
                    </a:solidFill>
                  </a:rPr>
                  <a:t>Barcode</a:t>
                </a:r>
              </a:p>
              <a:p>
                <a:pPr>
                  <a:spcBef>
                    <a:spcPct val="0"/>
                  </a:spcBef>
                  <a:buFontTx/>
                  <a:buNone/>
                </a:pPr>
                <a:endParaRPr lang="en-US" altLang="en-US" sz="1000" b="1" dirty="0">
                  <a:solidFill>
                    <a:srgbClr val="000000"/>
                  </a:solidFill>
                </a:endParaRPr>
              </a:p>
              <a:p>
                <a:pPr>
                  <a:spcBef>
                    <a:spcPct val="0"/>
                  </a:spcBef>
                  <a:buFontTx/>
                  <a:buNone/>
                </a:pPr>
                <a:r>
                  <a:rPr lang="nl-BE" sz="1000" dirty="0">
                    <a:solidFill>
                      <a:srgbClr val="000000"/>
                    </a:solidFill>
                  </a:rPr>
                  <a:t>Bevat de </a:t>
                </a:r>
              </a:p>
              <a:p>
                <a:pPr>
                  <a:spcBef>
                    <a:spcPct val="0"/>
                  </a:spcBef>
                  <a:buFontTx/>
                  <a:buNone/>
                </a:pPr>
                <a:r>
                  <a:rPr lang="nl-BE" sz="1000" dirty="0">
                    <a:solidFill>
                      <a:srgbClr val="000000"/>
                    </a:solidFill>
                  </a:rPr>
                  <a:t>volgende</a:t>
                </a:r>
                <a:br>
                  <a:rPr lang="nl-BE" sz="1000" dirty="0">
                    <a:solidFill>
                      <a:srgbClr val="000000"/>
                    </a:solidFill>
                  </a:rPr>
                </a:br>
                <a:r>
                  <a:rPr lang="nl-BE" sz="1000" dirty="0">
                    <a:solidFill>
                      <a:srgbClr val="000000"/>
                    </a:solidFill>
                  </a:rPr>
                  <a:t>gegevens:</a:t>
                </a:r>
              </a:p>
              <a:p>
                <a:pPr>
                  <a:spcBef>
                    <a:spcPct val="0"/>
                  </a:spcBef>
                  <a:buFontTx/>
                  <a:buNone/>
                </a:pPr>
                <a:r>
                  <a:rPr lang="nl-BE" sz="1000" dirty="0">
                    <a:solidFill>
                      <a:srgbClr val="000000"/>
                    </a:solidFill>
                  </a:rPr>
                  <a:t> </a:t>
                </a:r>
              </a:p>
              <a:p>
                <a:pPr>
                  <a:spcBef>
                    <a:spcPct val="0"/>
                  </a:spcBef>
                  <a:buFontTx/>
                  <a:buNone/>
                </a:pPr>
                <a:r>
                  <a:rPr lang="nl-BE" sz="1000" dirty="0">
                    <a:solidFill>
                      <a:srgbClr val="000000"/>
                    </a:solidFill>
                  </a:rPr>
                  <a:t>INSZ</a:t>
                </a:r>
              </a:p>
              <a:p>
                <a:pPr>
                  <a:spcBef>
                    <a:spcPct val="0"/>
                  </a:spcBef>
                  <a:buFontTx/>
                  <a:buNone/>
                </a:pPr>
                <a:r>
                  <a:rPr lang="nl-BE" sz="1000" dirty="0">
                    <a:solidFill>
                      <a:srgbClr val="000000"/>
                    </a:solidFill>
                  </a:rPr>
                  <a:t>kaartnr.</a:t>
                </a:r>
              </a:p>
              <a:p>
                <a:pPr eaLnBrk="1" hangingPunct="1">
                  <a:spcBef>
                    <a:spcPct val="0"/>
                  </a:spcBef>
                  <a:buFontTx/>
                  <a:buNone/>
                </a:pPr>
                <a:endParaRPr lang="en-US" altLang="en-US" sz="1800" dirty="0"/>
              </a:p>
            </p:txBody>
          </p:sp>
        </p:grpSp>
        <p:sp>
          <p:nvSpPr>
            <p:cNvPr id="18" name="TextBox 5">
              <a:extLst>
                <a:ext uri="{FF2B5EF4-FFF2-40B4-BE49-F238E27FC236}">
                  <a16:creationId xmlns:a16="http://schemas.microsoft.com/office/drawing/2014/main" id="{69722E90-D456-4B61-9BD5-141001F9B4DB}"/>
                </a:ext>
              </a:extLst>
            </p:cNvPr>
            <p:cNvSpPr txBox="1">
              <a:spLocks noChangeArrowheads="1"/>
            </p:cNvSpPr>
            <p:nvPr/>
          </p:nvSpPr>
          <p:spPr bwMode="auto">
            <a:xfrm>
              <a:off x="7690999" y="1347262"/>
              <a:ext cx="3337854" cy="1631216"/>
            </a:xfrm>
            <a:prstGeom prst="rect">
              <a:avLst/>
            </a:prstGeom>
            <a:noFill/>
            <a:ln w="28575">
              <a:solidFill>
                <a:srgbClr val="FF66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243138" indent="-180975" defTabSz="223838" eaLnBrk="1" hangingPunct="1">
                <a:spcBef>
                  <a:spcPct val="0"/>
                </a:spcBef>
                <a:buNone/>
              </a:pPr>
              <a:endParaRPr lang="fr-BE" altLang="en-US" sz="1000" b="1" dirty="0"/>
            </a:p>
            <a:p>
              <a:pPr marL="2243138" indent="-180975" defTabSz="223838" eaLnBrk="1" hangingPunct="1">
                <a:spcBef>
                  <a:spcPct val="0"/>
                </a:spcBef>
                <a:buNone/>
              </a:pPr>
              <a:r>
                <a:rPr lang="nl-BE" sz="1000" b="1"/>
                <a:t>Datamatrix</a:t>
              </a:r>
            </a:p>
            <a:p>
              <a:pPr marL="2243138" indent="-180975" eaLnBrk="1" hangingPunct="1">
                <a:spcBef>
                  <a:spcPct val="0"/>
                </a:spcBef>
                <a:buNone/>
              </a:pPr>
              <a:endParaRPr lang="fr-BE" altLang="en-US" sz="1000" dirty="0"/>
            </a:p>
            <a:p>
              <a:pPr marL="2243138" indent="-180975" eaLnBrk="1" hangingPunct="1">
                <a:spcBef>
                  <a:spcPct val="0"/>
                </a:spcBef>
                <a:buNone/>
              </a:pPr>
              <a:r>
                <a:rPr lang="nl-BE" sz="1000"/>
                <a:t>naam	</a:t>
              </a:r>
            </a:p>
            <a:p>
              <a:pPr marL="2243138" indent="-180975" eaLnBrk="1" hangingPunct="1">
                <a:spcBef>
                  <a:spcPct val="0"/>
                </a:spcBef>
                <a:buNone/>
              </a:pPr>
              <a:r>
                <a:rPr lang="nl-BE" sz="1000"/>
                <a:t>voornaam</a:t>
              </a:r>
            </a:p>
            <a:p>
              <a:pPr marL="2243138" indent="-180975" eaLnBrk="1" hangingPunct="1">
                <a:spcBef>
                  <a:spcPct val="0"/>
                </a:spcBef>
                <a:buNone/>
              </a:pPr>
              <a:r>
                <a:rPr lang="nl-BE" sz="1000"/>
                <a:t>INSZ</a:t>
              </a:r>
            </a:p>
            <a:p>
              <a:pPr marL="2243138" indent="-180975" eaLnBrk="1" hangingPunct="1">
                <a:spcBef>
                  <a:spcPct val="0"/>
                </a:spcBef>
                <a:buNone/>
              </a:pPr>
              <a:r>
                <a:rPr lang="nl-BE" sz="1000"/>
                <a:t>geboortedatum</a:t>
              </a:r>
            </a:p>
            <a:p>
              <a:pPr marL="2243138" indent="-180975" eaLnBrk="1" hangingPunct="1">
                <a:spcBef>
                  <a:spcPct val="0"/>
                </a:spcBef>
                <a:buNone/>
              </a:pPr>
              <a:r>
                <a:rPr lang="nl-BE" sz="1000"/>
                <a:t>geslacht</a:t>
              </a:r>
            </a:p>
            <a:p>
              <a:pPr marL="2243138" indent="-180975" eaLnBrk="1" hangingPunct="1">
                <a:spcBef>
                  <a:spcPct val="0"/>
                </a:spcBef>
                <a:buNone/>
              </a:pPr>
              <a:r>
                <a:rPr lang="nl-BE" sz="1000">
                  <a:solidFill>
                    <a:srgbClr val="000000"/>
                  </a:solidFill>
                </a:rPr>
                <a:t>geldigheidsdata</a:t>
              </a:r>
            </a:p>
            <a:p>
              <a:pPr marL="2243138" indent="-180975" eaLnBrk="1" hangingPunct="1">
                <a:spcBef>
                  <a:spcPct val="0"/>
                </a:spcBef>
                <a:buNone/>
              </a:pPr>
              <a:r>
                <a:rPr lang="nl-BE" sz="1000">
                  <a:solidFill>
                    <a:srgbClr val="000000"/>
                  </a:solidFill>
                </a:rPr>
                <a:t>kaartnr. </a:t>
              </a:r>
            </a:p>
          </p:txBody>
        </p:sp>
      </p:grpSp>
    </p:spTree>
    <p:extLst>
      <p:ext uri="{BB962C8B-B14F-4D97-AF65-F5344CB8AC3E}">
        <p14:creationId xmlns:p14="http://schemas.microsoft.com/office/powerpoint/2010/main" val="22502802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isi</a:t>
            </a:r>
            <a:r>
              <a:rPr lang="nl-BE" dirty="0"/>
              <a:t>+-kaart via de Wallet</a:t>
            </a:r>
          </a:p>
        </p:txBody>
      </p:sp>
      <p:sp>
        <p:nvSpPr>
          <p:cNvPr id="9" name="Content Placeholder 8">
            <a:extLst>
              <a:ext uri="{FF2B5EF4-FFF2-40B4-BE49-F238E27FC236}">
                <a16:creationId xmlns:a16="http://schemas.microsoft.com/office/drawing/2014/main" id="{617E034C-FAB2-45A9-8EF6-946D8E0465C4}"/>
              </a:ext>
            </a:extLst>
          </p:cNvPr>
          <p:cNvSpPr>
            <a:spLocks noGrp="1"/>
          </p:cNvSpPr>
          <p:nvPr>
            <p:ph idx="1"/>
          </p:nvPr>
        </p:nvSpPr>
        <p:spPr/>
        <p:txBody>
          <a:bodyPr/>
          <a:lstStyle/>
          <a:p>
            <a:r>
              <a:rPr lang="nl-BE" dirty="0"/>
              <a:t>visualisering door de burger van de </a:t>
            </a:r>
            <a:r>
              <a:rPr lang="nl-BE" dirty="0" err="1"/>
              <a:t>isi</a:t>
            </a:r>
            <a:r>
              <a:rPr lang="nl-BE" dirty="0"/>
              <a:t>+-kaart van zijn kinderen</a:t>
            </a:r>
          </a:p>
          <a:p>
            <a:r>
              <a:rPr lang="nl-BE" dirty="0"/>
              <a:t>op basis van de geraadpleegde gegevens </a:t>
            </a:r>
          </a:p>
          <a:p>
            <a:pPr lvl="1"/>
            <a:r>
              <a:rPr lang="nl-BE" dirty="0"/>
              <a:t>bij het RR (dienst ‘afstamming’)</a:t>
            </a:r>
          </a:p>
          <a:p>
            <a:pPr lvl="1"/>
            <a:r>
              <a:rPr lang="nl-BE" dirty="0"/>
              <a:t>bij de KSZ (DB van de </a:t>
            </a:r>
            <a:r>
              <a:rPr lang="nl-BE" dirty="0" err="1"/>
              <a:t>isi</a:t>
            </a:r>
            <a:r>
              <a:rPr lang="nl-BE" dirty="0"/>
              <a:t>+-kaarten)</a:t>
            </a:r>
          </a:p>
          <a:p>
            <a:r>
              <a:rPr lang="nl-BE" dirty="0"/>
              <a:t>grootste voordeel: beide ouders hebben er toegang toe</a:t>
            </a:r>
          </a:p>
        </p:txBody>
      </p:sp>
    </p:spTree>
    <p:extLst>
      <p:ext uri="{BB962C8B-B14F-4D97-AF65-F5344CB8AC3E}">
        <p14:creationId xmlns:p14="http://schemas.microsoft.com/office/powerpoint/2010/main" val="7112809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isi</a:t>
            </a:r>
            <a:r>
              <a:rPr lang="nl-BE" dirty="0"/>
              <a:t>+-kaart via de Wallet</a:t>
            </a:r>
            <a:endParaRPr lang="en-US" baseline="30000" dirty="0">
              <a:highlight>
                <a:srgbClr val="FFFF00"/>
              </a:highlight>
            </a:endParaRPr>
          </a:p>
        </p:txBody>
      </p:sp>
      <p:pic>
        <p:nvPicPr>
          <p:cNvPr id="4" name="Content Placeholder 3">
            <a:extLst>
              <a:ext uri="{FF2B5EF4-FFF2-40B4-BE49-F238E27FC236}">
                <a16:creationId xmlns:a16="http://schemas.microsoft.com/office/drawing/2014/main" id="{79E4FE08-0D79-4C0D-AFD8-FC959B7D3CA0}"/>
              </a:ext>
            </a:extLst>
          </p:cNvPr>
          <p:cNvPicPr>
            <a:picLocks noGrp="1" noChangeAspect="1"/>
          </p:cNvPicPr>
          <p:nvPr>
            <p:ph idx="1"/>
          </p:nvPr>
        </p:nvPicPr>
        <p:blipFill>
          <a:blip r:embed="rId2"/>
          <a:stretch>
            <a:fillRect/>
          </a:stretch>
        </p:blipFill>
        <p:spPr>
          <a:xfrm>
            <a:off x="1360562" y="1952653"/>
            <a:ext cx="9470875" cy="3881381"/>
          </a:xfrm>
          <a:prstGeom prst="rect">
            <a:avLst/>
          </a:prstGeom>
        </p:spPr>
      </p:pic>
    </p:spTree>
    <p:extLst>
      <p:ext uri="{BB962C8B-B14F-4D97-AF65-F5344CB8AC3E}">
        <p14:creationId xmlns:p14="http://schemas.microsoft.com/office/powerpoint/2010/main" val="25820919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a:p>
          <a:p>
            <a:pPr marL="285750" indent="-285750">
              <a:buBlip>
                <a:blip r:embed="rId4"/>
              </a:buBlip>
            </a:pPr>
            <a:r>
              <a:rPr lang="fr-BE" dirty="0">
                <a:hlinkClick r:id="rId5"/>
              </a:rPr>
              <a:t>https://www.gcloud.belgium.be/fr/index.html</a:t>
            </a:r>
            <a:endParaRPr lang="fr-BE" dirty="0"/>
          </a:p>
        </p:txBody>
      </p:sp>
    </p:spTree>
    <p:extLst>
      <p:ext uri="{BB962C8B-B14F-4D97-AF65-F5344CB8AC3E}">
        <p14:creationId xmlns:p14="http://schemas.microsoft.com/office/powerpoint/2010/main" val="24338386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G-Cloud - </a:t>
            </a:r>
            <a:r>
              <a:rPr lang="fr-BE" dirty="0" err="1"/>
              <a:t>Synergieën</a:t>
            </a:r>
            <a:endParaRPr lang="fr-BE" dirty="0"/>
          </a:p>
        </p:txBody>
      </p:sp>
      <p:grpSp>
        <p:nvGrpSpPr>
          <p:cNvPr id="26" name="Group 4"/>
          <p:cNvGrpSpPr>
            <a:grpSpLocks noChangeAspect="1"/>
          </p:cNvGrpSpPr>
          <p:nvPr/>
        </p:nvGrpSpPr>
        <p:grpSpPr>
          <a:xfrm>
            <a:off x="1775521" y="1267337"/>
            <a:ext cx="8202423" cy="5407840"/>
            <a:chOff x="107504" y="710466"/>
            <a:chExt cx="8819810" cy="5814878"/>
          </a:xfrm>
        </p:grpSpPr>
        <p:sp>
          <p:nvSpPr>
            <p:cNvPr id="27" name="Rounded Rectangle 5"/>
            <p:cNvSpPr/>
            <p:nvPr/>
          </p:nvSpPr>
          <p:spPr>
            <a:xfrm>
              <a:off x="107504" y="1844824"/>
              <a:ext cx="8640960" cy="4680520"/>
            </a:xfrm>
            <a:prstGeom prst="roundRect">
              <a:avLst>
                <a:gd name="adj" fmla="val 2806"/>
              </a:avLst>
            </a:prstGeom>
            <a:solidFill>
              <a:srgbClr val="002060">
                <a:alpha val="20000"/>
              </a:srgbClr>
            </a:solidFill>
            <a:ln>
              <a:no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endParaRPr lang="nl-BE" sz="2400" dirty="0">
                <a:solidFill>
                  <a:srgbClr val="364C9D"/>
                </a:solidFill>
                <a:latin typeface="Calibri"/>
              </a:endParaRPr>
            </a:p>
          </p:txBody>
        </p:sp>
        <p:sp>
          <p:nvSpPr>
            <p:cNvPr id="28" name="Rounded Rectangle 6"/>
            <p:cNvSpPr/>
            <p:nvPr/>
          </p:nvSpPr>
          <p:spPr>
            <a:xfrm>
              <a:off x="179512"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29" name="Rounded Rectangle 7"/>
            <p:cNvSpPr/>
            <p:nvPr/>
          </p:nvSpPr>
          <p:spPr>
            <a:xfrm>
              <a:off x="1259632"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0" name="Rounded Rectangle 8"/>
            <p:cNvSpPr/>
            <p:nvPr/>
          </p:nvSpPr>
          <p:spPr>
            <a:xfrm>
              <a:off x="5652120"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1" name="Rounded Rectangle 9"/>
            <p:cNvSpPr/>
            <p:nvPr/>
          </p:nvSpPr>
          <p:spPr>
            <a:xfrm>
              <a:off x="6732240"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2" name="Rounded Rectangle 10"/>
            <p:cNvSpPr/>
            <p:nvPr/>
          </p:nvSpPr>
          <p:spPr>
            <a:xfrm>
              <a:off x="7812360"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3" name="Rounded Rectangle 11"/>
            <p:cNvSpPr/>
            <p:nvPr/>
          </p:nvSpPr>
          <p:spPr>
            <a:xfrm>
              <a:off x="2339752"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4" name="Rounded Rectangle 12"/>
            <p:cNvSpPr/>
            <p:nvPr/>
          </p:nvSpPr>
          <p:spPr>
            <a:xfrm>
              <a:off x="3436281"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5" name="Rounded Rectangle 13"/>
            <p:cNvSpPr/>
            <p:nvPr/>
          </p:nvSpPr>
          <p:spPr>
            <a:xfrm>
              <a:off x="4544199" y="872716"/>
              <a:ext cx="864096" cy="864096"/>
            </a:xfrm>
            <a:prstGeom prst="roundRect">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auto">
                <a:spcBef>
                  <a:spcPts val="0"/>
                </a:spcBef>
                <a:spcAft>
                  <a:spcPts val="0"/>
                </a:spcAft>
                <a:defRPr/>
              </a:pPr>
              <a:endParaRPr lang="fr-BE">
                <a:solidFill>
                  <a:srgbClr val="364C9D"/>
                </a:solidFill>
                <a:latin typeface="Calibri"/>
              </a:endParaRPr>
            </a:p>
          </p:txBody>
        </p:sp>
        <p:sp>
          <p:nvSpPr>
            <p:cNvPr id="36" name="Rounded Rectangle 14"/>
            <p:cNvSpPr/>
            <p:nvPr/>
          </p:nvSpPr>
          <p:spPr>
            <a:xfrm>
              <a:off x="160001" y="5319571"/>
              <a:ext cx="8496944" cy="108012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Harde infrastructuur</a:t>
              </a:r>
            </a:p>
            <a:p>
              <a:pPr lvl="0" algn="ctr">
                <a:defRPr/>
              </a:pPr>
              <a:r>
                <a:rPr lang="nl-BE" sz="2400" dirty="0">
                  <a:solidFill>
                    <a:srgbClr val="364C9D"/>
                  </a:solidFill>
                  <a:latin typeface="Calibri"/>
                </a:rPr>
                <a:t>Data </a:t>
              </a:r>
              <a:r>
                <a:rPr lang="nl-BE" sz="2400" dirty="0">
                  <a:solidFill>
                    <a:srgbClr val="364C9D"/>
                  </a:solidFill>
                </a:rPr>
                <a:t>centers  |  Computing </a:t>
              </a:r>
              <a:r>
                <a:rPr lang="nl-BE" sz="2400" dirty="0">
                  <a:solidFill>
                    <a:srgbClr val="364C9D"/>
                  </a:solidFill>
                  <a:latin typeface="Calibri"/>
                </a:rPr>
                <a:t>|  Network  |  Storage</a:t>
              </a:r>
            </a:p>
          </p:txBody>
        </p:sp>
        <p:sp>
          <p:nvSpPr>
            <p:cNvPr id="37" name="Rounded Rectangle 15"/>
            <p:cNvSpPr/>
            <p:nvPr/>
          </p:nvSpPr>
          <p:spPr>
            <a:xfrm>
              <a:off x="179510" y="4190706"/>
              <a:ext cx="8438199" cy="108012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Zachte infrastructuur</a:t>
              </a:r>
            </a:p>
            <a:p>
              <a:pPr algn="ctr" fontAlgn="auto">
                <a:spcBef>
                  <a:spcPts val="0"/>
                </a:spcBef>
                <a:spcAft>
                  <a:spcPts val="0"/>
                </a:spcAft>
                <a:defRPr/>
              </a:pPr>
              <a:r>
                <a:rPr lang="nl-BE" sz="2400" dirty="0">
                  <a:solidFill>
                    <a:srgbClr val="364C9D"/>
                  </a:solidFill>
                  <a:latin typeface="Calibri"/>
                </a:rPr>
                <a:t>Virtualisatie  |   Security   | 	Mail	|   VoIP	     | …</a:t>
              </a:r>
            </a:p>
          </p:txBody>
        </p:sp>
        <p:sp>
          <p:nvSpPr>
            <p:cNvPr id="38" name="Rounded Rectangle 16"/>
            <p:cNvSpPr/>
            <p:nvPr/>
          </p:nvSpPr>
          <p:spPr>
            <a:xfrm>
              <a:off x="179512" y="3044200"/>
              <a:ext cx="8496944" cy="1080120"/>
            </a:xfrm>
            <a:prstGeom prst="roundRect">
              <a:avLst/>
            </a:prstGeom>
            <a:ln>
              <a:no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r>
                <a:rPr lang="nl-BE" sz="3200" b="1">
                  <a:solidFill>
                    <a:srgbClr val="364C9D"/>
                  </a:solidFill>
                  <a:latin typeface="Calibri"/>
                </a:rPr>
                <a:t>Toepassingsplatformen</a:t>
              </a:r>
            </a:p>
            <a:p>
              <a:pPr algn="ctr" fontAlgn="auto">
                <a:spcBef>
                  <a:spcPts val="0"/>
                </a:spcBef>
                <a:spcAft>
                  <a:spcPts val="0"/>
                </a:spcAft>
                <a:defRPr/>
              </a:pPr>
              <a:r>
                <a:rPr lang="nl-BE" sz="2400">
                  <a:solidFill>
                    <a:srgbClr val="364C9D"/>
                  </a:solidFill>
                  <a:latin typeface="Calibri"/>
                </a:rPr>
                <a:t>Open Source | IBM | Microsoft| Oracle | SAS | …</a:t>
              </a:r>
            </a:p>
          </p:txBody>
        </p:sp>
        <p:sp>
          <p:nvSpPr>
            <p:cNvPr id="39" name="Rounded Rectangle 17"/>
            <p:cNvSpPr/>
            <p:nvPr/>
          </p:nvSpPr>
          <p:spPr>
            <a:xfrm>
              <a:off x="160001" y="1914309"/>
              <a:ext cx="8496944" cy="1080120"/>
            </a:xfrm>
            <a:prstGeom prst="roundRect">
              <a:avLst/>
            </a:prstGeom>
            <a:ln>
              <a:noFill/>
            </a:ln>
          </p:spPr>
          <p:style>
            <a:lnRef idx="2">
              <a:schemeClr val="accent2"/>
            </a:lnRef>
            <a:fillRef idx="1">
              <a:schemeClr val="lt1"/>
            </a:fillRef>
            <a:effectRef idx="0">
              <a:schemeClr val="accent2"/>
            </a:effectRef>
            <a:fontRef idx="minor">
              <a:schemeClr val="dk1"/>
            </a:fontRef>
          </p:style>
          <p:txBody>
            <a:bodyPr lIns="0" rIns="0" rtlCol="0" anchor="ctr"/>
            <a:lstStyle/>
            <a:p>
              <a:pPr algn="ctr" fontAlgn="auto">
                <a:spcBef>
                  <a:spcPts val="0"/>
                </a:spcBef>
                <a:spcAft>
                  <a:spcPts val="0"/>
                </a:spcAft>
                <a:defRPr/>
              </a:pPr>
              <a:r>
                <a:rPr lang="nl-BE" sz="3200" b="1" dirty="0">
                  <a:solidFill>
                    <a:srgbClr val="364C9D"/>
                  </a:solidFill>
                  <a:latin typeface="Calibri"/>
                </a:rPr>
                <a:t>Standaard toepassingen &amp; componenten</a:t>
              </a:r>
            </a:p>
            <a:p>
              <a:pPr algn="ctr" fontAlgn="auto">
                <a:spcBef>
                  <a:spcPts val="0"/>
                </a:spcBef>
                <a:spcAft>
                  <a:spcPts val="0"/>
                </a:spcAft>
                <a:defRPr/>
              </a:pPr>
              <a:r>
                <a:rPr lang="nl-BE" sz="2400" dirty="0">
                  <a:solidFill>
                    <a:srgbClr val="364C9D"/>
                  </a:solidFill>
                  <a:latin typeface="Calibri"/>
                </a:rPr>
                <a:t>Website | Toegangsbeheer | Vertaalsoftware | …</a:t>
              </a:r>
            </a:p>
          </p:txBody>
        </p:sp>
        <p:sp>
          <p:nvSpPr>
            <p:cNvPr id="40" name="TextBox 18"/>
            <p:cNvSpPr txBox="1"/>
            <p:nvPr/>
          </p:nvSpPr>
          <p:spPr>
            <a:xfrm rot="2777394">
              <a:off x="8160020" y="3146795"/>
              <a:ext cx="1030942" cy="503647"/>
            </a:xfrm>
            <a:prstGeom prst="snip1Rect">
              <a:avLst/>
            </a:prstGeom>
            <a:solidFill>
              <a:srgbClr val="002060"/>
            </a:solidFill>
            <a:ln>
              <a:noFill/>
            </a:ln>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1" name="TextBox 19"/>
            <p:cNvSpPr txBox="1"/>
            <p:nvPr/>
          </p:nvSpPr>
          <p:spPr>
            <a:xfrm rot="2777394">
              <a:off x="8160020" y="4298923"/>
              <a:ext cx="1030942" cy="503647"/>
            </a:xfrm>
            <a:prstGeom prst="snip1Rect">
              <a:avLst/>
            </a:prstGeom>
            <a:solidFill>
              <a:srgbClr val="002060"/>
            </a:solidFill>
            <a:ln>
              <a:noFill/>
            </a:ln>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2" name="TextBox 20"/>
            <p:cNvSpPr txBox="1"/>
            <p:nvPr/>
          </p:nvSpPr>
          <p:spPr>
            <a:xfrm rot="2777394">
              <a:off x="8160020" y="5451051"/>
              <a:ext cx="1030942" cy="503647"/>
            </a:xfrm>
            <a:prstGeom prst="snip1Rect">
              <a:avLst/>
            </a:prstGeom>
            <a:solidFill>
              <a:srgbClr val="002060"/>
            </a:solidFill>
            <a:ln>
              <a:noFill/>
            </a:ln>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sp>
          <p:nvSpPr>
            <p:cNvPr id="43" name="Rounded Rectangle 21"/>
            <p:cNvSpPr/>
            <p:nvPr/>
          </p:nvSpPr>
          <p:spPr>
            <a:xfrm>
              <a:off x="120766" y="710466"/>
              <a:ext cx="8640961" cy="1080121"/>
            </a:xfrm>
            <a:prstGeom prst="roundRect">
              <a:avLst/>
            </a:prstGeom>
            <a:solidFill>
              <a:srgbClr val="FFFFFF">
                <a:alpha val="80000"/>
              </a:srgbClr>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defRPr/>
              </a:pPr>
              <a:r>
                <a:rPr lang="nl-BE" sz="3200" b="1" dirty="0">
                  <a:solidFill>
                    <a:srgbClr val="364C9D"/>
                  </a:solidFill>
                  <a:latin typeface="Calibri"/>
                </a:rPr>
                <a:t>Businesstoepassingen</a:t>
              </a:r>
            </a:p>
            <a:p>
              <a:pPr algn="ctr" fontAlgn="auto">
                <a:spcBef>
                  <a:spcPts val="0"/>
                </a:spcBef>
                <a:spcAft>
                  <a:spcPts val="0"/>
                </a:spcAft>
                <a:defRPr/>
              </a:pPr>
              <a:r>
                <a:rPr lang="nl-BE" sz="2400" dirty="0" err="1">
                  <a:solidFill>
                    <a:srgbClr val="364C9D"/>
                  </a:solidFill>
                  <a:latin typeface="Calibri"/>
                </a:rPr>
                <a:t>Core</a:t>
              </a:r>
              <a:r>
                <a:rPr lang="nl-BE" sz="2400" dirty="0">
                  <a:solidFill>
                    <a:srgbClr val="364C9D"/>
                  </a:solidFill>
                  <a:latin typeface="Calibri"/>
                </a:rPr>
                <a:t> business (aangiften, businessprocessen, …)</a:t>
              </a:r>
            </a:p>
          </p:txBody>
        </p:sp>
        <p:sp>
          <p:nvSpPr>
            <p:cNvPr id="44" name="TextBox 22"/>
            <p:cNvSpPr txBox="1"/>
            <p:nvPr/>
          </p:nvSpPr>
          <p:spPr>
            <a:xfrm rot="2777394">
              <a:off x="8160020" y="2011838"/>
              <a:ext cx="1030942" cy="503647"/>
            </a:xfrm>
            <a:prstGeom prst="snip1Rect">
              <a:avLst/>
            </a:prstGeom>
            <a:solidFill>
              <a:srgbClr val="002060"/>
            </a:solidFill>
            <a:ln>
              <a:noFill/>
            </a:ln>
          </p:spPr>
          <p:txBody>
            <a:bodyPr wrap="square" lIns="0" tIns="0" rIns="0" bIns="0" rtlCol="0" anchor="ctr" anchorCtr="0">
              <a:spAutoFit/>
            </a:bodyPr>
            <a:lstStyle/>
            <a:p>
              <a:pPr algn="ctr" fontAlgn="auto">
                <a:spcBef>
                  <a:spcPts val="0"/>
                </a:spcBef>
                <a:spcAft>
                  <a:spcPts val="0"/>
                </a:spcAft>
                <a:defRPr/>
              </a:pPr>
              <a:r>
                <a:rPr lang="nl-BE" sz="2800" b="1" dirty="0">
                  <a:solidFill>
                    <a:schemeClr val="bg1"/>
                  </a:solidFill>
                  <a:latin typeface="Calibri"/>
                  <a:cs typeface="+mn-cs"/>
                </a:rPr>
                <a:t>Delen</a:t>
              </a:r>
            </a:p>
          </p:txBody>
        </p:sp>
      </p:grpSp>
    </p:spTree>
    <p:extLst>
      <p:ext uri="{BB962C8B-B14F-4D97-AF65-F5344CB8AC3E}">
        <p14:creationId xmlns:p14="http://schemas.microsoft.com/office/powerpoint/2010/main" val="22007082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G-Cloud - </a:t>
            </a:r>
            <a:r>
              <a:rPr lang="nl-BE" dirty="0" err="1"/>
              <a:t>Synergieën</a:t>
            </a:r>
            <a:endParaRPr lang="nl-BE" dirty="0"/>
          </a:p>
        </p:txBody>
      </p:sp>
      <p:sp>
        <p:nvSpPr>
          <p:cNvPr id="3" name="Content Placeholder 2"/>
          <p:cNvSpPr>
            <a:spLocks noGrp="1"/>
          </p:cNvSpPr>
          <p:nvPr>
            <p:ph idx="1"/>
          </p:nvPr>
        </p:nvSpPr>
        <p:spPr>
          <a:xfrm>
            <a:off x="838200" y="1718045"/>
            <a:ext cx="10515600" cy="4539880"/>
          </a:xfrm>
        </p:spPr>
        <p:txBody>
          <a:bodyPr>
            <a:normAutofit/>
          </a:bodyPr>
          <a:lstStyle/>
          <a:p>
            <a:r>
              <a:rPr lang="nl-BE"/>
              <a:t>evolutie van het beheer van de middlewares en van de infrastructuur naar de configuratie en exploitatie van G-Cloud-diensten met de teams van Smals</a:t>
            </a:r>
          </a:p>
          <a:p>
            <a:r>
              <a:rPr lang="nl-BE"/>
              <a:t>Federal Service Platform / API Gateway</a:t>
            </a:r>
          </a:p>
          <a:p>
            <a:pPr lvl="1"/>
            <a:r>
              <a:rPr lang="nl-BE"/>
              <a:t>gemeenschappelijk opvolgingsorgaan van de klanten: eHealth - KSZ - RSZ </a:t>
            </a:r>
          </a:p>
          <a:p>
            <a:pPr lvl="1"/>
            <a:r>
              <a:rPr lang="nl-BE"/>
              <a:t>analyse van de gemeenschappelijke aanvragen, de inhoud en de planning van de releases, opvolging van incidenten en contact met de leveranciers</a:t>
            </a:r>
          </a:p>
          <a:p>
            <a:pPr lvl="1"/>
            <a:r>
              <a:rPr lang="nl-BE"/>
              <a:t>opvolging van de begroting en informatie over de nieuwe potentiële leden van het platform</a:t>
            </a:r>
          </a:p>
          <a:p>
            <a:r>
              <a:rPr lang="nl-BE"/>
              <a:t>onderhandelingen leveranciers &amp; federale raamovereenkomsten </a:t>
            </a:r>
          </a:p>
        </p:txBody>
      </p:sp>
    </p:spTree>
    <p:extLst>
      <p:ext uri="{BB962C8B-B14F-4D97-AF65-F5344CB8AC3E}">
        <p14:creationId xmlns:p14="http://schemas.microsoft.com/office/powerpoint/2010/main" val="4201833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19543</TotalTime>
  <Words>8951</Words>
  <Application>Microsoft Office PowerPoint</Application>
  <PresentationFormat>Grand écran</PresentationFormat>
  <Paragraphs>1261</Paragraphs>
  <Slides>123</Slides>
  <Notes>11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123</vt:i4>
      </vt:variant>
    </vt:vector>
  </HeadingPairs>
  <TitlesOfParts>
    <vt:vector size="132" baseType="lpstr">
      <vt:lpstr>Microsoft JhengHei</vt:lpstr>
      <vt:lpstr>Microsoft JhengHei Light</vt:lpstr>
      <vt:lpstr>Arial</vt:lpstr>
      <vt:lpstr>Arial Black</vt:lpstr>
      <vt:lpstr>Calibri</vt:lpstr>
      <vt:lpstr>Calibri Light</vt:lpstr>
      <vt:lpstr>Wingdings</vt:lpstr>
      <vt:lpstr>Office Theme</vt:lpstr>
      <vt:lpstr>1_Office Theme</vt:lpstr>
      <vt:lpstr>Présentation PowerPoint</vt:lpstr>
      <vt:lpstr>Structuur van de uiteenzetting</vt:lpstr>
      <vt:lpstr>Présentation PowerPoint</vt:lpstr>
      <vt:lpstr>Stakeholders</vt:lpstr>
      <vt:lpstr>Verwachtingen &gt; burgers/werkgevers</vt:lpstr>
      <vt:lpstr>Verwachtingen &gt; burgers / werkgevers</vt:lpstr>
      <vt:lpstr>Klantgerichtheid</vt:lpstr>
      <vt:lpstr>Verwachtingen &gt; overheid</vt:lpstr>
      <vt:lpstr>Présentation PowerPoint</vt:lpstr>
      <vt:lpstr>Kruispuntbankmodel</vt:lpstr>
      <vt:lpstr>Kruispuntbankmodel / gemeenschappelijke principes</vt:lpstr>
      <vt:lpstr>Kruispuntbankmodel / gemeenschappelijke principes</vt:lpstr>
      <vt:lpstr>Kruispuntbankmodel / gemeenschappelijke principes</vt:lpstr>
      <vt:lpstr>Kruispuntbankmodel / gemeenschappelijke principes</vt:lpstr>
      <vt:lpstr>Kruispuntbankmodel / gemeenschappelijke principes</vt:lpstr>
      <vt:lpstr>Kruispuntbankmodel / dienstenintegrator</vt:lpstr>
      <vt:lpstr>Kruispuntbankmodel / dienstenintegrator</vt:lpstr>
      <vt:lpstr>Kruispuntbankmodel</vt:lpstr>
      <vt:lpstr>Présentation PowerPoint</vt:lpstr>
      <vt:lpstr>Kruispuntbank van de sociale zekerheid</vt:lpstr>
      <vt:lpstr>Kruispuntbank van de sociale zekerheid</vt:lpstr>
      <vt:lpstr>Kruispuntbank van de sociale zekerheid / resultaten</vt:lpstr>
      <vt:lpstr>Netwerk met basisdiensten</vt:lpstr>
      <vt:lpstr>Netwerk met basisdiensten</vt:lpstr>
      <vt:lpstr>Présentation PowerPoint</vt:lpstr>
      <vt:lpstr>Procesvereenvoudiging</vt:lpstr>
      <vt:lpstr>Procesvereenvoudiging</vt:lpstr>
      <vt:lpstr>Beschikbaarheid en verwerking</vt:lpstr>
      <vt:lpstr>Verwijzingsrepertorium</vt:lpstr>
      <vt:lpstr>Kruispuntbank van de sociale zekerheid</vt:lpstr>
      <vt:lpstr>Présentation PowerPoint</vt:lpstr>
      <vt:lpstr>Présentation PowerPoint</vt:lpstr>
      <vt:lpstr>Uitdagingen</vt:lpstr>
      <vt:lpstr>eGov3.0 - 8 assen</vt:lpstr>
      <vt:lpstr>Uitdagingen</vt:lpstr>
      <vt:lpstr>Uitdagingen</vt:lpstr>
      <vt:lpstr>API Economy - CBSS &amp; Social Security API Gateway Platform</vt:lpstr>
      <vt:lpstr>Event-Driven Architecture (EDA)</vt:lpstr>
      <vt:lpstr>Présentation PowerPoint</vt:lpstr>
      <vt:lpstr>Europees kader </vt:lpstr>
      <vt:lpstr>Digital (Identity) Wallet</vt:lpstr>
      <vt:lpstr>Digital (Identity) Wallet - eerste use cases</vt:lpstr>
      <vt:lpstr>Digitalisering van de EZVK </vt:lpstr>
      <vt:lpstr>Digitalisering van de EZVK</vt:lpstr>
      <vt:lpstr>Digitalisering van de EZVK</vt:lpstr>
      <vt:lpstr>Digitalisering van de EZVK</vt:lpstr>
      <vt:lpstr>EDC en Europese parkeerkaart </vt:lpstr>
      <vt:lpstr>Single Digital Gateway (SDG)</vt:lpstr>
      <vt:lpstr>Présentation PowerPoint</vt:lpstr>
      <vt:lpstr>Electronic Exchange of Social Security Information (EESSI)</vt:lpstr>
      <vt:lpstr>Reference Implementation for a National Applications (RINA)</vt:lpstr>
      <vt:lpstr>Network &amp; Information Security (NIS2) </vt:lpstr>
      <vt:lpstr>Présentation PowerPoint</vt:lpstr>
      <vt:lpstr>Projecten van de KSZ</vt:lpstr>
      <vt:lpstr>Matrix only once</vt:lpstr>
      <vt:lpstr>Prioriteiten 2025</vt:lpstr>
      <vt:lpstr>Een paar projecten waaraan de KSZ deel neemt</vt:lpstr>
      <vt:lpstr>Aanvullende rechten</vt:lpstr>
      <vt:lpstr>Aanvullende rechten</vt:lpstr>
      <vt:lpstr>Geharmoniseerde sociale statuten (GSS)</vt:lpstr>
      <vt:lpstr>GSS - sociale statuten / voorbeelden</vt:lpstr>
      <vt:lpstr>Geharmoniseerde sociale statuten (GSS) - principes</vt:lpstr>
      <vt:lpstr>GSS - Doelstellingen </vt:lpstr>
      <vt:lpstr>Geharmoniseerde sociale statuten (GSS) - 3 benaderingen </vt:lpstr>
      <vt:lpstr>Geharmoniseerde sociale statuten (GSS) - benadering 1</vt:lpstr>
      <vt:lpstr>Bufferdatabank - 11 authentieke bronnen</vt:lpstr>
      <vt:lpstr>Buffer-DB - voeding / gebruik </vt:lpstr>
      <vt:lpstr>Bufferdatabank - voordelen</vt:lpstr>
      <vt:lpstr>Bufferdatabank - juridische aspecten</vt:lpstr>
      <vt:lpstr>Présentation PowerPoint</vt:lpstr>
      <vt:lpstr>Legoblok-filosofie</vt:lpstr>
      <vt:lpstr>Legoblok-filosofie</vt:lpstr>
      <vt:lpstr>Legoblok-filosofie</vt:lpstr>
      <vt:lpstr>Geharmoniseerde sociale statuten (GSS) - benadering 2</vt:lpstr>
      <vt:lpstr>Geharmoniseerde sociale statuten (GSS) - benadering 3</vt:lpstr>
      <vt:lpstr>MyBEnefits</vt:lpstr>
      <vt:lpstr>Veilig aanmelden</vt:lpstr>
      <vt:lpstr>MyBEnefits - 3 functionaliteiten</vt:lpstr>
      <vt:lpstr>Présentation PowerPoint</vt:lpstr>
      <vt:lpstr>Présentation PowerPoint</vt:lpstr>
      <vt:lpstr>Présentation PowerPoint</vt:lpstr>
      <vt:lpstr>Présentation PowerPoint</vt:lpstr>
      <vt:lpstr>Digitale portefeuille MyGOV.be</vt:lpstr>
      <vt:lpstr>Présentation PowerPoint</vt:lpstr>
      <vt:lpstr>Présentation PowerPoint</vt:lpstr>
      <vt:lpstr>eBox burger</vt:lpstr>
      <vt:lpstr>eBox burger</vt:lpstr>
      <vt:lpstr>Regionalisering</vt:lpstr>
      <vt:lpstr>Regionalisering</vt:lpstr>
      <vt:lpstr>OCMW’s </vt:lpstr>
      <vt:lpstr>Fraudebestrijding</vt:lpstr>
      <vt:lpstr>Fraudebestrijding</vt:lpstr>
      <vt:lpstr>isi+-kaart</vt:lpstr>
      <vt:lpstr>Fysieke isi+-kaart</vt:lpstr>
      <vt:lpstr>isi+-kaart via de Wallet</vt:lpstr>
      <vt:lpstr>isi+-kaart via de Wallet</vt:lpstr>
      <vt:lpstr>G-Cloud</vt:lpstr>
      <vt:lpstr>G-Cloud - Synergieën</vt:lpstr>
      <vt:lpstr>G-Cloud - Synergieën</vt:lpstr>
      <vt:lpstr>Voordelen G-Cloud</vt:lpstr>
      <vt:lpstr>Types van cloud implementaties</vt:lpstr>
      <vt:lpstr>G-Cloud - Platform as a Service (PaaS)</vt:lpstr>
      <vt:lpstr>G-Cloud - PaaS - Samenwerkingsvormen</vt:lpstr>
      <vt:lpstr>G-Cloud - Platform as a Service </vt:lpstr>
      <vt:lpstr>G-Cloud - Paas - verwijzingsrepertorium </vt:lpstr>
      <vt:lpstr>Status G-Cloud service portfolio (26/11/2021) </vt:lpstr>
      <vt:lpstr>Datawarehouse arbeidsmarkt</vt:lpstr>
      <vt:lpstr>Datawarehouse arbeidsmarkt</vt:lpstr>
      <vt:lpstr>Diensten voor werkgevers</vt:lpstr>
      <vt:lpstr>Dimona</vt:lpstr>
      <vt:lpstr>DmfA</vt:lpstr>
      <vt:lpstr>ASR</vt:lpstr>
      <vt:lpstr>Diensten voor de burgers </vt:lpstr>
      <vt:lpstr>Diensten voor derden - voorbeelden </vt:lpstr>
      <vt:lpstr>Diensten voor derden - voorbeelden</vt:lpstr>
      <vt:lpstr>Portaal sociale zekerheid</vt:lpstr>
      <vt:lpstr>Présentation PowerPoint</vt:lpstr>
      <vt:lpstr>Bereikte voordelen </vt:lpstr>
      <vt:lpstr>Bereikte voordelen</vt:lpstr>
      <vt:lpstr>Kristische succesfactoren</vt:lpstr>
      <vt:lpstr>Meer informatie</vt:lpstr>
      <vt:lpstr>Afkortingen</vt:lpstr>
      <vt:lpstr>Présentation PowerPoint</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Leroy (KSZ-BCSS)</dc:creator>
  <cp:lastModifiedBy>Isabelle Leroy</cp:lastModifiedBy>
  <cp:revision>676</cp:revision>
  <dcterms:created xsi:type="dcterms:W3CDTF">2021-01-20T07:42:40Z</dcterms:created>
  <dcterms:modified xsi:type="dcterms:W3CDTF">2025-11-28T14:20:56Z</dcterms:modified>
</cp:coreProperties>
</file>